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60" r:id="rId7"/>
    <p:sldId id="261" r:id="rId8"/>
    <p:sldId id="262" r:id="rId9"/>
    <p:sldId id="274" r:id="rId10"/>
    <p:sldId id="271" r:id="rId11"/>
    <p:sldId id="275" r:id="rId12"/>
    <p:sldId id="272" r:id="rId13"/>
    <p:sldId id="276" r:id="rId14"/>
    <p:sldId id="273" r:id="rId15"/>
    <p:sldId id="277" r:id="rId1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0F6C1-6FDB-4EBB-97DF-C02602437D89}" v="639" dt="2022-03-23T17:49:30.929"/>
    <p1510:client id="{B1677EC4-7F81-4F04-B3B6-AF732A00ECA7}" v="157" dt="2022-03-23T20:33:52.840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/>
      <dgm:t>
        <a:bodyPr rtlCol="0"/>
        <a:lstStyle/>
        <a:p>
          <a:pPr rtl="0"/>
          <a:r>
            <a:rPr lang="hu-HU" noProof="0" dirty="0"/>
            <a:t>1.</a:t>
          </a:r>
          <a:r>
            <a:rPr lang="hu-HU" noProof="0" dirty="0">
              <a:latin typeface="Segoe Print"/>
            </a:rPr>
            <a:t>bevezető</a:t>
          </a:r>
          <a:endParaRPr lang="hu-HU" noProof="0" dirty="0"/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hu-HU" noProof="0" dirty="0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hu-HU" noProof="0" dirty="0"/>
        </a:p>
      </dgm:t>
    </dgm:pt>
    <dgm:pt modelId="{204779DA-9EFD-416C-AA17-3047285492E6}">
      <dgm:prSet phldrT="[Text]"/>
      <dgm:spPr/>
      <dgm:t>
        <a:bodyPr rtlCol="0"/>
        <a:lstStyle/>
        <a:p>
          <a:pPr rtl="0"/>
          <a:r>
            <a:rPr lang="hu-HU" noProof="0" dirty="0" smtClean="0"/>
            <a:t>4.</a:t>
          </a:r>
          <a:r>
            <a:rPr lang="hu-HU" noProof="0" dirty="0" smtClean="0">
              <a:latin typeface="Segoe Print"/>
            </a:rPr>
            <a:t>összegzés</a:t>
          </a:r>
          <a:r>
            <a:rPr lang="hu-HU" noProof="0" dirty="0">
              <a:latin typeface="Segoe Print"/>
            </a:rPr>
            <a:t> </a:t>
          </a:r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hu-HU" noProof="0" dirty="0"/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hu-HU" noProof="0" dirty="0"/>
        </a:p>
      </dgm:t>
    </dgm:pt>
    <dgm:pt modelId="{056BF56F-CC43-4DDD-9D89-CA94DE101ECC}">
      <dgm:prSet phldrT="[Text]"/>
      <dgm:spPr/>
      <dgm:t>
        <a:bodyPr rtlCol="0"/>
        <a:lstStyle/>
        <a:p>
          <a:pPr rtl="0"/>
          <a:r>
            <a:rPr lang="hu-HU" noProof="0" dirty="0" smtClean="0"/>
            <a:t>3. </a:t>
          </a:r>
          <a:r>
            <a:rPr lang="hu-HU" noProof="0" dirty="0">
              <a:latin typeface="Segoe Print"/>
            </a:rPr>
            <a:t>szerves anyag felhalmozodás</a:t>
          </a:r>
          <a:endParaRPr lang="hu-HU" noProof="0" dirty="0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hu-HU" noProof="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hu-HU" noProof="0" dirty="0"/>
        </a:p>
      </dgm:t>
    </dgm:pt>
    <dgm:pt modelId="{9CA7C66F-6CF9-4093-95BD-C861D9811AA0}">
      <dgm:prSet phldrT="[Text]"/>
      <dgm:spPr/>
      <dgm:t>
        <a:bodyPr rtlCol="0"/>
        <a:lstStyle/>
        <a:p>
          <a:pPr rtl="0"/>
          <a:r>
            <a:rPr lang="hu-HU" noProof="0" dirty="0"/>
            <a:t>2. </a:t>
          </a:r>
          <a:r>
            <a:rPr lang="hu-HU" noProof="0" dirty="0" smtClean="0"/>
            <a:t>magaspartok</a:t>
          </a:r>
          <a:endParaRPr lang="hu-HU" noProof="0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hu-HU" noProof="0" dirty="0"/>
        </a:p>
      </dgm: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hu-HU" noProof="0" dirty="0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 custLinFactNeighborX="4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4F7EBD7D-DFCF-42D9-919C-E6E65091B79C}" type="pres">
      <dgm:prSet presAssocID="{056BF56F-CC43-4DDD-9D89-CA94DE101E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B45AE37-5E95-4459-A22C-A76A562E440A}" srcId="{B842BC11-90CF-49FF-8D61-E8A8AAFE1BB6}" destId="{204779DA-9EFD-416C-AA17-3047285492E6}" srcOrd="3" destOrd="0" parTransId="{10182E5A-267A-4FF5-8BE4-365E5F0F59FD}" sibTransId="{89F8EF12-ABE9-4852-AA60-32F3BE4FD92C}"/>
    <dgm:cxn modelId="{2AF6331A-6994-498E-83E8-D76D9477807C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2" destOrd="0" parTransId="{001921C4-E4A3-488C-B466-13D798BB2038}" sibTransId="{B28DA56B-359A-427D-B40B-7C9A5E29DAD4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97679D14-1D89-4597-9334-E249A6644F89}" type="presOf" srcId="{204779DA-9EFD-416C-AA17-3047285492E6}" destId="{CB52FD11-6E75-4074-AC8F-10E0FD59B7A0}" srcOrd="0" destOrd="0" presId="urn:microsoft.com/office/officeart/2005/8/layout/default"/>
    <dgm:cxn modelId="{49205A5F-F8DF-4DDC-944A-B95A5295EDF1}" type="presOf" srcId="{0EFAF7DB-220E-474B-A306-B18848A2E64E}" destId="{EAA4FAF7-2B1B-440D-AB04-52061A8327A8}" srcOrd="0" destOrd="0" presId="urn:microsoft.com/office/officeart/2005/8/layout/default"/>
    <dgm:cxn modelId="{5FBDFFF0-9339-49E9-8A04-60EDCF29DF87}" type="presOf" srcId="{056BF56F-CC43-4DDD-9D89-CA94DE101ECC}" destId="{4F7EBD7D-DFCF-42D9-919C-E6E65091B79C}" srcOrd="0" destOrd="0" presId="urn:microsoft.com/office/officeart/2005/8/layout/default"/>
    <dgm:cxn modelId="{C274069A-07C9-4CB1-BCEF-05EA3F500C38}" type="presParOf" srcId="{068CCA7D-1404-4068-AB93-6968EFC37502}" destId="{EAA4FAF7-2B1B-440D-AB04-52061A8327A8}" srcOrd="0" destOrd="0" presId="urn:microsoft.com/office/officeart/2005/8/layout/default"/>
    <dgm:cxn modelId="{96E4C948-F4F1-46F7-B07E-AAC441626C45}" type="presParOf" srcId="{068CCA7D-1404-4068-AB93-6968EFC37502}" destId="{D86C629E-FD24-4979-AD6C-FF765663342C}" srcOrd="1" destOrd="0" presId="urn:microsoft.com/office/officeart/2005/8/layout/default"/>
    <dgm:cxn modelId="{E8D25834-0384-47B5-928B-623446E22E27}" type="presParOf" srcId="{068CCA7D-1404-4068-AB93-6968EFC37502}" destId="{C593AB34-4B84-4F47-A09D-1663F9F71AFC}" srcOrd="2" destOrd="0" presId="urn:microsoft.com/office/officeart/2005/8/layout/default"/>
    <dgm:cxn modelId="{B121339A-2BF6-42E7-BDE2-A5289ED7870F}" type="presParOf" srcId="{068CCA7D-1404-4068-AB93-6968EFC37502}" destId="{5AD6466A-5AEB-4BDD-BDCC-43ADA92E714A}" srcOrd="3" destOrd="0" presId="urn:microsoft.com/office/officeart/2005/8/layout/default"/>
    <dgm:cxn modelId="{0FD30EA3-73E7-4872-A53E-879105EED705}" type="presParOf" srcId="{068CCA7D-1404-4068-AB93-6968EFC37502}" destId="{4F7EBD7D-DFCF-42D9-919C-E6E65091B79C}" srcOrd="4" destOrd="0" presId="urn:microsoft.com/office/officeart/2005/8/layout/default"/>
    <dgm:cxn modelId="{C980B78E-D654-4638-AE88-EBC92A98C1CB}" type="presParOf" srcId="{068CCA7D-1404-4068-AB93-6968EFC37502}" destId="{371926FB-9294-4D9C-9214-4CEF0275C497}" srcOrd="5" destOrd="0" presId="urn:microsoft.com/office/officeart/2005/8/layout/default"/>
    <dgm:cxn modelId="{A82CC704-E1B5-4765-8206-84AB02AACA72}" type="presParOf" srcId="{068CCA7D-1404-4068-AB93-6968EFC37502}" destId="{CB52FD11-6E75-4074-AC8F-10E0FD59B7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604" y="561706"/>
          <a:ext cx="2357240" cy="1414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/>
            <a:t>1.</a:t>
          </a:r>
          <a:r>
            <a:rPr lang="hu-HU" sz="2100" kern="1200" noProof="0" dirty="0">
              <a:latin typeface="Segoe Print"/>
            </a:rPr>
            <a:t>bevezető</a:t>
          </a:r>
          <a:endParaRPr lang="hu-HU" sz="2100" kern="1200" noProof="0" dirty="0"/>
        </a:p>
      </dsp:txBody>
      <dsp:txXfrm>
        <a:off x="604" y="561706"/>
        <a:ext cx="2357240" cy="1414344"/>
      </dsp:txXfrm>
    </dsp:sp>
    <dsp:sp modelId="{C593AB34-4B84-4F47-A09D-1663F9F71AFC}">
      <dsp:nvSpPr>
        <dsp:cNvPr id="0" name=""/>
        <dsp:cNvSpPr/>
      </dsp:nvSpPr>
      <dsp:spPr>
        <a:xfrm>
          <a:off x="2594172" y="561706"/>
          <a:ext cx="2357240" cy="1414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/>
            <a:t>2. </a:t>
          </a:r>
          <a:r>
            <a:rPr lang="hu-HU" sz="2100" kern="1200" noProof="0" dirty="0" smtClean="0"/>
            <a:t>magaspartok</a:t>
          </a:r>
          <a:endParaRPr lang="hu-HU" sz="2100" kern="1200" noProof="0" dirty="0"/>
        </a:p>
      </dsp:txBody>
      <dsp:txXfrm>
        <a:off x="2594172" y="561706"/>
        <a:ext cx="2357240" cy="1414344"/>
      </dsp:txXfrm>
    </dsp:sp>
    <dsp:sp modelId="{4F7EBD7D-DFCF-42D9-919C-E6E65091B79C}">
      <dsp:nvSpPr>
        <dsp:cNvPr id="0" name=""/>
        <dsp:cNvSpPr/>
      </dsp:nvSpPr>
      <dsp:spPr>
        <a:xfrm>
          <a:off x="604" y="2211774"/>
          <a:ext cx="2357240" cy="1414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smtClean="0"/>
            <a:t>3. </a:t>
          </a:r>
          <a:r>
            <a:rPr lang="hu-HU" sz="2100" kern="1200" noProof="0" dirty="0">
              <a:latin typeface="Segoe Print"/>
            </a:rPr>
            <a:t>szerves anyag felhalmozodás</a:t>
          </a:r>
          <a:endParaRPr lang="hu-HU" sz="2100" kern="1200" noProof="0" dirty="0"/>
        </a:p>
      </dsp:txBody>
      <dsp:txXfrm>
        <a:off x="604" y="2211774"/>
        <a:ext cx="2357240" cy="1414344"/>
      </dsp:txXfrm>
    </dsp:sp>
    <dsp:sp modelId="{CB52FD11-6E75-4074-AC8F-10E0FD59B7A0}">
      <dsp:nvSpPr>
        <dsp:cNvPr id="0" name=""/>
        <dsp:cNvSpPr/>
      </dsp:nvSpPr>
      <dsp:spPr>
        <a:xfrm>
          <a:off x="2593568" y="2211774"/>
          <a:ext cx="2357240" cy="1414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smtClean="0"/>
            <a:t>4.</a:t>
          </a:r>
          <a:r>
            <a:rPr lang="hu-HU" sz="2100" kern="1200" noProof="0" dirty="0" smtClean="0">
              <a:latin typeface="Segoe Print"/>
            </a:rPr>
            <a:t>összegzés</a:t>
          </a:r>
          <a:r>
            <a:rPr lang="hu-HU" sz="2100" kern="1200" noProof="0" dirty="0">
              <a:latin typeface="Segoe Print"/>
            </a:rPr>
            <a:t> </a:t>
          </a:r>
        </a:p>
      </dsp:txBody>
      <dsp:txXfrm>
        <a:off x="2593568" y="2211774"/>
        <a:ext cx="2357240" cy="14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470E3E-EF88-4F98-819E-4A3EB13B76B3}" type="datetime1">
              <a:rPr lang="hu-HU" smtClean="0"/>
              <a:t>2022. 03. 24.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F31BF-5192-4C70-BD25-3AB1390CDD6D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06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68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77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24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88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dirty="0"/>
              <a:t>Mintaalcím stílusának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65A0CB-C2EC-4885-BEAC-E34133394E1B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84" name="Csoport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97" name="Kép helyőrzője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grpSp>
        <p:nvGrpSpPr>
          <p:cNvPr id="98" name="Csoport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111" name="Kép helyőrzője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grpSp>
        <p:nvGrpSpPr>
          <p:cNvPr id="112" name="Csoport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125" name="Kép helyőrzője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BB468DEA-D275-4EFB-B035-C4E78A4DAAD0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u-HU" noProof="0" dirty="0"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59A393-3C2C-425A-B4E9-51AD693A7ECA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1CB30-2435-4719-89D1-0BB1003B2FDC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82962-1450-4263-95D9-70D6E2D73C4A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1C9588-4AB3-451C-8510-58A293DBBC02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06B5D-4BFE-4339-AAF8-8CBD20BC1621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E16D3-B759-4A44-BDB6-DCAFCE245B53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90A4F-EC83-4B27-9846-7875D28C5E99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BA4715-698D-4656-B0E5-EDECAB67B25D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66E201-AA6F-46DB-AA32-438F65B3ADB8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9" name="Csoport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grpSp>
        <p:nvGrpSpPr>
          <p:cNvPr id="22" name="21. csoport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6" name="Kép helyőrzője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37" name="Kép helyőrzője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AF021C-F518-483D-8CE8-FD3AF8D54CB4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35" name="Csoport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4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grpSp>
        <p:nvGrpSpPr>
          <p:cNvPr id="52" name="Csoport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grpSp>
        <p:nvGrpSpPr>
          <p:cNvPr id="65" name="Csoport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7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8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69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0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1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2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3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4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5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6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77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78" name="Kép helyőrzője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79" name="Kép helyőrzője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80" name="Kép helyőrzője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AA2F84EA-37B7-4639-B3EE-D837FB98C8FB}" type="datetime1">
              <a:rPr lang="hu-HU" noProof="0" smtClean="0"/>
              <a:t>2022. 03. 24.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lovidek.hu/gazdasag/2020/01/10/klimaveszhelyzet-a-balatonnal-itt-a-strategia-a-to-megmentesere" TargetMode="External"/><Relationship Id="rId3" Type="http://schemas.openxmlformats.org/officeDocument/2006/relationships/hyperlink" Target="https://hajozas.hu/magazin/itthon/8-millio-eves-balatoni-magaspartok/" TargetMode="External"/><Relationship Id="rId7" Type="http://schemas.openxmlformats.org/officeDocument/2006/relationships/hyperlink" Target="https://www.hirbalaton.hu/oruletes-fejlesztesek-jonnek-a-balatonnal-itt-a-7-eves-program-hellovidek-hu/" TargetMode="External"/><Relationship Id="rId2" Type="http://schemas.openxmlformats.org/officeDocument/2006/relationships/hyperlink" Target="http://real.mtak.hu/84007/1/2018_004_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rtfolio.hu/global/20210813/ijesztoen-gyors-lehet-magyarorszagon-a-klimavaltozas-20-30-ev-mulva-kritikus-szintre-emelkedhet-a-homerseklet-496194" TargetMode="External"/><Relationship Id="rId5" Type="http://schemas.openxmlformats.org/officeDocument/2006/relationships/hyperlink" Target="https://www.portfolio.hu/uzlet/20200204/felperzseli-a-klimavaltozas-a-karpat-medencet-de-elonyokkel-is-jarhat-magyarorszag-szamara-414551" TargetMode="External"/><Relationship Id="rId4" Type="http://schemas.openxmlformats.org/officeDocument/2006/relationships/hyperlink" Target="http://klimabalaton.ovf.hu/" TargetMode="External"/><Relationship Id="rId9" Type="http://schemas.openxmlformats.org/officeDocument/2006/relationships/hyperlink" Target="https://vizeink.hu/wp-content/uploads/2020/04/4_2_Balaton_kozvetlen_JVK_2020_04_22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40627" y="990600"/>
            <a:ext cx="6858002" cy="1828800"/>
          </a:xfrm>
        </p:spPr>
        <p:txBody>
          <a:bodyPr rtlCol="0"/>
          <a:lstStyle/>
          <a:p>
            <a:pPr rtl="0"/>
            <a:r>
              <a:rPr lang="hu-HU" dirty="0"/>
              <a:t>Zöldikék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16233" y="2784423"/>
            <a:ext cx="8881673" cy="1838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dirty="0"/>
              <a:t>MKG</a:t>
            </a:r>
          </a:p>
          <a:p>
            <a:r>
              <a:rPr lang="hu-HU" b="1" cap="all" dirty="0">
                <a:ea typeface="+mn-lt"/>
                <a:cs typeface="+mn-lt"/>
              </a:rPr>
              <a:t>BALATONRÓL, JÖVŐRŐL</a:t>
            </a:r>
            <a:r>
              <a:rPr lang="hu-HU" b="1" cap="all" dirty="0"/>
              <a:t>…</a:t>
            </a:r>
            <a:endParaRPr lang="hu-HU" dirty="0"/>
          </a:p>
          <a:p>
            <a:pPr algn="ctr"/>
            <a:r>
              <a:rPr lang="hu-HU" i="1" dirty="0">
                <a:ea typeface="+mn-lt"/>
                <a:cs typeface="+mn-lt"/>
              </a:rPr>
              <a:t>A Balatoni Integrációs és Fejlesztési Ügynökség a régió középiskolásait megcélzó jövőformáló versenyére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0C243-FC88-33DC-CE3D-2D0CD6A0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072" y="504669"/>
            <a:ext cx="6858002" cy="1828800"/>
          </a:xfrm>
        </p:spPr>
        <p:txBody>
          <a:bodyPr/>
          <a:lstStyle/>
          <a:p>
            <a:r>
              <a:rPr lang="hu-HU" dirty="0"/>
              <a:t>Jövőkép</a:t>
            </a:r>
            <a:br>
              <a:rPr lang="hu-HU" dirty="0"/>
            </a:b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B907C62-7671-3801-C7F8-3FD2C31E7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818" y="1941815"/>
            <a:ext cx="7426381" cy="3024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hu-HU" dirty="0" smtClean="0"/>
              <a:t>A tó keletkezése</a:t>
            </a:r>
          </a:p>
          <a:p>
            <a:r>
              <a:rPr lang="hu-HU" dirty="0" smtClean="0"/>
              <a:t> </a:t>
            </a:r>
          </a:p>
          <a:p>
            <a:pPr marL="342900" indent="-342900">
              <a:buChar char="•"/>
            </a:pPr>
            <a:r>
              <a:rPr lang="hu-HU" dirty="0" smtClean="0"/>
              <a:t>Jelenlegi helyzet</a:t>
            </a:r>
          </a:p>
          <a:p>
            <a:pPr marL="342900" indent="-342900">
              <a:buChar char="•"/>
            </a:pPr>
            <a:endParaRPr lang="hu-HU" dirty="0" smtClean="0"/>
          </a:p>
          <a:p>
            <a:pPr marL="342900" indent="-342900">
              <a:buChar char="•"/>
            </a:pPr>
            <a:r>
              <a:rPr lang="hu-HU" dirty="0" smtClean="0"/>
              <a:t>Stratégia a tó megmentésére:</a:t>
            </a:r>
            <a:endParaRPr lang="hu-HU" dirty="0"/>
          </a:p>
          <a:p>
            <a:pPr marL="800100" lvl="1" indent="-342900"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Vízgazdálkodás</a:t>
            </a:r>
          </a:p>
          <a:p>
            <a:pPr marL="800100" lvl="1" indent="-342900"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Turizmussal való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együttműködés</a:t>
            </a:r>
          </a:p>
          <a:p>
            <a:pPr marL="342900" indent="-342900"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63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0F96A3-3306-EE18-C4FF-F29AF0BE9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szépen a figyelmet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7C42E6A-3C61-B05D-0334-0FE0B99E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smtClean="0"/>
              <a:t>2022-Tegyünk együtt a Balatonért!!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6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0852" y="1614949"/>
            <a:ext cx="10058400" cy="4229100"/>
          </a:xfrm>
        </p:spPr>
        <p:txBody>
          <a:bodyPr>
            <a:normAutofit fontScale="62500" lnSpcReduction="20000"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real.mtak.hu/84007/1/2018_004_u.pdf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https://hajozas.hu/magazin/itthon/8-millio-eves-balatoni-magaspartok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>
                <a:hlinkClick r:id="rId4"/>
              </a:rPr>
              <a:t>http://klimabalaton.ovf.hu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www.portfolio.hu/uzlet/20200204/felperzseli-a-klimavaltozas-a-karpat-medencet-de-elonyokkel-is-jarhat-magyarorszag-szamara-414551</a:t>
            </a:r>
            <a:endParaRPr lang="hu-HU" dirty="0" smtClean="0"/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www.portfolio.hu/global/20210813/ijesztoen-gyors-lehet-magyarorszagon-a-klimavaltozas-20-30-ev-mulva-kritikus-szintre-emelkedhet-a-homerseklet-496194</a:t>
            </a:r>
            <a:endParaRPr lang="hu-HU" dirty="0" smtClean="0"/>
          </a:p>
          <a:p>
            <a:r>
              <a:rPr lang="hu-HU" dirty="0">
                <a:hlinkClick r:id="rId7"/>
              </a:rPr>
              <a:t>https://www.hirbalaton.hu/oruletes-fejlesztesek-jonnek-a-balatonnal-itt-a-7-eves-program-hellovidek-hu</a:t>
            </a:r>
            <a:r>
              <a:rPr lang="hu-HU" dirty="0" smtClean="0">
                <a:hlinkClick r:id="rId7"/>
              </a:rPr>
              <a:t>/</a:t>
            </a:r>
            <a:endParaRPr lang="hu-HU" dirty="0" smtClean="0"/>
          </a:p>
          <a:p>
            <a:r>
              <a:rPr lang="hu-HU" dirty="0">
                <a:hlinkClick r:id="rId8"/>
              </a:rPr>
              <a:t>https://</a:t>
            </a:r>
            <a:r>
              <a:rPr lang="hu-HU" dirty="0" smtClean="0">
                <a:hlinkClick r:id="rId8"/>
              </a:rPr>
              <a:t>www.hellovidek.hu/gazdasag/2020/01/10/klimaveszhelyzet-a-balatonnal-itt-a-strategia-a-to-megmentesere</a:t>
            </a:r>
            <a:endParaRPr lang="hu-HU" dirty="0" smtClean="0"/>
          </a:p>
          <a:p>
            <a:r>
              <a:rPr lang="hu-HU" dirty="0">
                <a:hlinkClick r:id="rId9"/>
              </a:rPr>
              <a:t>https://</a:t>
            </a:r>
            <a:r>
              <a:rPr lang="hu-HU" dirty="0" smtClean="0">
                <a:hlinkClick r:id="rId9"/>
              </a:rPr>
              <a:t>vizeink.hu/wp-content/uploads/2020/04/4_2_Balaton_kozvetlen_JVK_2020_04_22.pdf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63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Tartalom lista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hu-HU" sz="2800" dirty="0"/>
              <a:t>Bemutatkozás</a:t>
            </a:r>
          </a:p>
          <a:p>
            <a:pPr marL="347345" indent="-347345"/>
            <a:r>
              <a:rPr lang="hu-HU" sz="2800" dirty="0"/>
              <a:t>Talajok szerepe a klímaváltozásban</a:t>
            </a:r>
          </a:p>
          <a:p>
            <a:pPr marL="347345" indent="-347345"/>
            <a:r>
              <a:rPr lang="hu-HU" sz="2800" dirty="0"/>
              <a:t>A Balaton a klímaváltozással kapcsolatban</a:t>
            </a:r>
          </a:p>
          <a:p>
            <a:pPr marL="347345" indent="-347345"/>
            <a:r>
              <a:rPr lang="hu-HU" sz="2800" dirty="0"/>
              <a:t>A klímaváltozás megfigyelhető hatásai Magyarországon</a:t>
            </a:r>
          </a:p>
          <a:p>
            <a:pPr marL="347345" indent="-347345"/>
            <a:r>
              <a:rPr lang="hu-HU" sz="2800" dirty="0"/>
              <a:t>Hogyan képzeljük mi el a Balatont és környékét 10 év múlva?</a:t>
            </a:r>
          </a:p>
          <a:p>
            <a:pPr marL="347345" indent="-347345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Bemutatkozás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85269" y="2244141"/>
            <a:ext cx="4954588" cy="4187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hu-HU" sz="2800" dirty="0" smtClean="0"/>
              <a:t>Ismertetés</a:t>
            </a:r>
            <a:endParaRPr lang="en-US" sz="2800" dirty="0">
              <a:ea typeface="+mn-lt"/>
              <a:cs typeface="+mn-lt"/>
            </a:endParaRPr>
          </a:p>
          <a:p>
            <a:pPr marL="347345" indent="-347345"/>
            <a:r>
              <a:rPr lang="hu-HU" sz="2800" dirty="0"/>
              <a:t>Figyelem felhívása </a:t>
            </a:r>
          </a:p>
          <a:p>
            <a:pPr marL="347345" indent="-347345"/>
            <a:r>
              <a:rPr lang="hu-HU" sz="2800" dirty="0"/>
              <a:t>Megoldás/Megvalósítás</a:t>
            </a:r>
          </a:p>
          <a:p>
            <a:pPr marL="347345" indent="-347345"/>
            <a:endParaRPr lang="hu-HU" dirty="0"/>
          </a:p>
        </p:txBody>
      </p:sp>
      <p:graphicFrame>
        <p:nvGraphicFramePr>
          <p:cNvPr id="5" name="Tartalom helye 4" descr="3 oszlopos, 4 soros mintatáblázat" title="Tábláza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2338861"/>
              </p:ext>
            </p:extLst>
          </p:nvPr>
        </p:nvGraphicFramePr>
        <p:xfrm>
          <a:off x="5825693" y="1808445"/>
          <a:ext cx="6028932" cy="2529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13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i="0" u="none" strike="noStrike" noProof="0" dirty="0">
                          <a:latin typeface="Segoe Print"/>
                        </a:rPr>
                        <a:t>1. </a:t>
                      </a:r>
                    </a:p>
                    <a:p>
                      <a:pPr lvl="0">
                        <a:buNone/>
                      </a:pPr>
                      <a:endParaRPr lang="hu-H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/>
                        <a:t>3.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87">
                <a:tc>
                  <a:txBody>
                    <a:bodyPr/>
                    <a:lstStyle/>
                    <a:p>
                      <a:pPr rtl="0"/>
                      <a:r>
                        <a:rPr lang="hu-HU" noProof="0" dirty="0"/>
                        <a:t>Közel 500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/>
                        <a:t>3000 elérés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/>
                        <a:t>200 teszt kitöltés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78">
                <a:tc>
                  <a:txBody>
                    <a:bodyPr/>
                    <a:lstStyle/>
                    <a:p>
                      <a:pPr rtl="0"/>
                      <a:r>
                        <a:rPr lang="hu-HU" noProof="0" dirty="0" smtClean="0"/>
                        <a:t>FACEBOOK</a:t>
                      </a:r>
                      <a:endParaRPr lang="hu-H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KAMPÁNY </a:t>
                      </a:r>
                      <a:endParaRPr lang="hu-H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REDMENTA</a:t>
                      </a:r>
                      <a:endParaRPr lang="hu-H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73">
                <a:tc>
                  <a:txBody>
                    <a:bodyPr/>
                    <a:lstStyle/>
                    <a:p>
                      <a:pPr rtl="0"/>
                      <a:r>
                        <a:rPr lang="hu-HU" noProof="0" dirty="0" smtClean="0"/>
                        <a:t>CSOPORT</a:t>
                      </a:r>
                      <a:endParaRPr lang="hu-H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noProof="0" dirty="0" smtClean="0"/>
                        <a:t>VIDEÓ</a:t>
                      </a:r>
                      <a:endParaRPr lang="hu-H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u-H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dirty="0" smtClean="0"/>
              <a:t>Hogyan kapcsolódik 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smtClean="0"/>
              <a:t>talaj</a:t>
            </a:r>
            <a:r>
              <a:rPr lang="hu-HU" dirty="0"/>
              <a:t> a klímaváltozáshoz?</a:t>
            </a:r>
          </a:p>
        </p:txBody>
      </p:sp>
      <p:graphicFrame>
        <p:nvGraphicFramePr>
          <p:cNvPr id="9" name="Tartalom helye 8" descr="Egyszerű blokklista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5512010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Természettudomány 5. (NAT2020) - III. Anyagok és tulajdonságaik - 4.  Környezetünk anyagai: a talaj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6" y="1825625"/>
            <a:ext cx="5387924" cy="35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4400" dirty="0"/>
              <a:t>Balaton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71316" y="3620279"/>
            <a:ext cx="3840480" cy="2168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 dirty="0" smtClean="0"/>
              <a:t>és </a:t>
            </a:r>
            <a:r>
              <a:rPr lang="hu-HU" sz="2400" dirty="0"/>
              <a:t>régiója</a:t>
            </a:r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72DF9E05-BEDE-5003-5425-8AEA7BC283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926" r="2926"/>
          <a:stretch/>
        </p:blipFill>
        <p:spPr>
          <a:xfrm>
            <a:off x="836613" y="1164986"/>
            <a:ext cx="5943600" cy="4304418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2AE57C-8151-9CBD-906D-3BC500BD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Balaton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F220F66-9ED9-CAD2-2595-84B8236C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hu-HU" sz="3200" dirty="0" smtClean="0"/>
              <a:t>Élővilág</a:t>
            </a:r>
          </a:p>
          <a:p>
            <a:pPr marL="347345" indent="-347345"/>
            <a:r>
              <a:rPr lang="hu-HU" sz="3200" dirty="0" smtClean="0"/>
              <a:t>Túlszaporodás</a:t>
            </a:r>
          </a:p>
          <a:p>
            <a:pPr marL="347345" indent="-347345"/>
            <a:r>
              <a:rPr lang="hu-HU" sz="3200" dirty="0" err="1" smtClean="0"/>
              <a:t>Algásodás</a:t>
            </a:r>
            <a:endParaRPr lang="hu-HU" sz="3200" dirty="0" smtClean="0"/>
          </a:p>
          <a:p>
            <a:pPr marL="347345" indent="-347345"/>
            <a:r>
              <a:rPr lang="hu-HU" sz="3200" dirty="0" smtClean="0"/>
              <a:t>Áramlások</a:t>
            </a:r>
          </a:p>
          <a:p>
            <a:pPr marL="347345" indent="-347345"/>
            <a:endParaRPr lang="hu-HU" dirty="0"/>
          </a:p>
          <a:p>
            <a:pPr marL="347345" indent="-347345"/>
            <a:endParaRPr lang="hu-HU" dirty="0"/>
          </a:p>
        </p:txBody>
      </p:sp>
      <p:pic>
        <p:nvPicPr>
          <p:cNvPr id="7" name="Kép 7" descr="A képen víz, kültéri, növény, tó látható&#10;&#10;Automatikusan generált leírás">
            <a:extLst>
              <a:ext uri="{FF2B5EF4-FFF2-40B4-BE49-F238E27FC236}">
                <a16:creationId xmlns:a16="http://schemas.microsoft.com/office/drawing/2014/main" id="{8C7964C7-6608-4A20-59BF-1194BA31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023" y="342406"/>
            <a:ext cx="5104150" cy="2800401"/>
          </a:xfrm>
          <a:prstGeom prst="rect">
            <a:avLst/>
          </a:prstGeom>
        </p:spPr>
      </p:pic>
      <p:pic>
        <p:nvPicPr>
          <p:cNvPr id="8" name="Kép 8" descr="A képen kültéri látható&#10;&#10;Automatikusan generált leírás">
            <a:extLst>
              <a:ext uri="{FF2B5EF4-FFF2-40B4-BE49-F238E27FC236}">
                <a16:creationId xmlns:a16="http://schemas.microsoft.com/office/drawing/2014/main" id="{793BF462-B111-1A98-CB12-E59747AD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129" y="3371407"/>
            <a:ext cx="4704413" cy="26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5ECDE0-1F0E-6A2C-F62B-5DC9371C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Magyarország</a:t>
            </a:r>
          </a:p>
        </p:txBody>
      </p:sp>
      <p:pic>
        <p:nvPicPr>
          <p:cNvPr id="5" name="Kép 5" descr="A képen térkép látható&#10;&#10;Automatikusan generált leírás">
            <a:extLst>
              <a:ext uri="{FF2B5EF4-FFF2-40B4-BE49-F238E27FC236}">
                <a16:creationId xmlns:a16="http://schemas.microsoft.com/office/drawing/2014/main" id="{E9238AB0-537E-8620-F7D7-DC89549DE7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391" r="6391"/>
          <a:stretch/>
        </p:blipFill>
        <p:spPr>
          <a:xfrm>
            <a:off x="847657" y="1190854"/>
            <a:ext cx="5943600" cy="4296855"/>
          </a:xfrm>
        </p:spPr>
      </p:pic>
    </p:spTree>
    <p:extLst>
      <p:ext uri="{BB962C8B-B14F-4D97-AF65-F5344CB8AC3E}">
        <p14:creationId xmlns:p14="http://schemas.microsoft.com/office/powerpoint/2010/main" val="23137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7E30F0-98B1-F243-75A0-E6FFDCE0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3" y="304800"/>
            <a:ext cx="11926528" cy="1219200"/>
          </a:xfrm>
        </p:spPr>
        <p:txBody>
          <a:bodyPr/>
          <a:lstStyle/>
          <a:p>
            <a:r>
              <a:rPr lang="hu-HU" dirty="0" smtClean="0"/>
              <a:t>KLIMAVÁLTOZÁS HATÁSAI MAGYARORSZÁGON</a:t>
            </a:r>
            <a:r>
              <a:rPr lang="hu-HU" dirty="0"/>
              <a:t> 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10615F2-678D-0FC0-1D5B-46F5C4A0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824519"/>
            <a:ext cx="10058400" cy="4229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/>
            <a:r>
              <a:rPr lang="hu-HU" sz="3200" dirty="0"/>
              <a:t>Hőhullámok</a:t>
            </a:r>
          </a:p>
          <a:p>
            <a:pPr marL="347345" indent="-347345"/>
            <a:r>
              <a:rPr lang="hu-HU" sz="3200" dirty="0"/>
              <a:t>Csapadék</a:t>
            </a:r>
          </a:p>
          <a:p>
            <a:pPr marL="347345" indent="-347345"/>
            <a:r>
              <a:rPr lang="hu-HU" sz="3200" dirty="0" smtClean="0"/>
              <a:t>Özönvíz</a:t>
            </a:r>
          </a:p>
          <a:p>
            <a:pPr marL="347345" indent="-347345"/>
            <a:r>
              <a:rPr lang="hu-HU" sz="3200" dirty="0" smtClean="0"/>
              <a:t>Előnyei</a:t>
            </a:r>
          </a:p>
          <a:p>
            <a:pPr marL="347345" indent="-347345"/>
            <a:endParaRPr lang="hu-HU" dirty="0"/>
          </a:p>
          <a:p>
            <a:pPr marL="347345" indent="-347345"/>
            <a:endParaRPr lang="hu-HU" dirty="0"/>
          </a:p>
          <a:p>
            <a:pPr marL="347345" indent="-347345"/>
            <a:endParaRPr lang="hu-HU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69CD03CF-238A-2A15-5D86-48DE9A76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13" y="1524000"/>
            <a:ext cx="7282937" cy="41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E79A6E-8B7C-E7C0-A89A-C7E0BCEA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891" y="2454609"/>
            <a:ext cx="3840480" cy="966367"/>
          </a:xfrm>
        </p:spPr>
        <p:txBody>
          <a:bodyPr>
            <a:normAutofit/>
          </a:bodyPr>
          <a:lstStyle/>
          <a:p>
            <a:r>
              <a:rPr lang="hu-HU" sz="4400" dirty="0"/>
              <a:t>Jövőkép</a:t>
            </a:r>
          </a:p>
        </p:txBody>
      </p:sp>
      <p:pic>
        <p:nvPicPr>
          <p:cNvPr id="5" name="Kép 5" descr="A képen víz, kültéri, égbolt, csónak látható&#10;&#10;Automatikusan generált leírás">
            <a:extLst>
              <a:ext uri="{FF2B5EF4-FFF2-40B4-BE49-F238E27FC236}">
                <a16:creationId xmlns:a16="http://schemas.microsoft.com/office/drawing/2014/main" id="{5B13CE78-2C6E-4E0A-B720-84401C0F71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512" r="15512"/>
          <a:stretch/>
        </p:blipFill>
        <p:spPr>
          <a:xfrm>
            <a:off x="781396" y="1552684"/>
            <a:ext cx="5943600" cy="3595284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95D8A20C-3E30-A1EE-D4DA-1AF146B3E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1820" y="3555521"/>
            <a:ext cx="3840480" cy="2168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 dirty="0" smtClean="0"/>
              <a:t>2030-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00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3374BC-E25E-4BAE-AD72-418F94B7FFD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160</Words>
  <Application>Microsoft Office PowerPoint</Application>
  <PresentationFormat>Szélesvásznú</PresentationFormat>
  <Paragraphs>70</Paragraphs>
  <Slides>12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Természeti ábra (16x9)</vt:lpstr>
      <vt:lpstr>Zöldikék</vt:lpstr>
      <vt:lpstr>Tartalom lista</vt:lpstr>
      <vt:lpstr>Bemutatkozás</vt:lpstr>
      <vt:lpstr>Hogyan kapcsolódik  a talaj a klímaváltozáshoz?</vt:lpstr>
      <vt:lpstr>Balaton</vt:lpstr>
      <vt:lpstr>Balaton</vt:lpstr>
      <vt:lpstr>Magyarország</vt:lpstr>
      <vt:lpstr>KLIMAVÁLTOZÁS HATÁSAI MAGYARORSZÁGON </vt:lpstr>
      <vt:lpstr>Jövőkép</vt:lpstr>
      <vt:lpstr>Jövőkép </vt:lpstr>
      <vt:lpstr>Köszönjük szépen a figyelmet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lrendezés</dc:title>
  <dc:creator>Fazekas Mónika</dc:creator>
  <cp:lastModifiedBy>Fazekas Mónika</cp:lastModifiedBy>
  <cp:revision>200</cp:revision>
  <dcterms:created xsi:type="dcterms:W3CDTF">2022-03-22T16:22:07Z</dcterms:created>
  <dcterms:modified xsi:type="dcterms:W3CDTF">2022-03-24T10:03:15Z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