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80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A605B8-0969-43AA-921D-5D710E2FF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2CEE540-8779-4351-AFE8-E58CDDC66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9C88CBA-33C6-444A-9577-31B35437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4407-9BA8-4499-A4F3-81ED35239EE3}" type="datetimeFigureOut">
              <a:rPr lang="hu-HU" smtClean="0"/>
              <a:t>2022. 03. 24.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EE9DE71-8217-4B92-8103-65028A438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D982630-165E-490A-A23C-76C5974BD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856B-F214-4363-BEB9-B58F3D9A7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410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A9D359-663D-4A46-A941-62FE61751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653F80B-7FDE-480D-BA54-B1357D85E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43CDF87-3936-40AC-A10C-3AEC6ABF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4407-9BA8-4499-A4F3-81ED35239EE3}" type="datetimeFigureOut">
              <a:rPr lang="hu-HU" smtClean="0"/>
              <a:t>2022. 03. 24.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9AEE934-BE13-4C1C-B1DC-A0F232B3D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AA08C1B-A597-4AE4-A970-85D3D6F1A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856B-F214-4363-BEB9-B58F3D9A7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715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418DD7A-AD85-4C51-9498-4D5CFA367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F49C44A-1C8B-42B3-BFEA-24AF6A162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7D51C01-6DB5-491C-AF7A-FDDFD839A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4407-9BA8-4499-A4F3-81ED35239EE3}" type="datetimeFigureOut">
              <a:rPr lang="hu-HU" smtClean="0"/>
              <a:t>2022. 03. 24.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704C391-6393-44B6-AD2D-F3321A05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2032B6C-9909-44D2-B9B2-567D7E0A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856B-F214-4363-BEB9-B58F3D9A7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443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2D90BD-049A-47B2-9225-5CF694647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22ABC97-688B-4EB5-9F4B-FF6BBA150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5B8BFA2-6346-4D8A-84BB-08D28CCC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4407-9BA8-4499-A4F3-81ED35239EE3}" type="datetimeFigureOut">
              <a:rPr lang="hu-HU" smtClean="0"/>
              <a:t>2022. 03. 24.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9B275E9-EB50-4CF6-98C0-E09B77E4C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F483C2F-4E9B-486E-8280-C54B39CC0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856B-F214-4363-BEB9-B58F3D9A7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493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804829-DA6C-4FF8-84F6-C89C77EE9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8F370BF-59F6-465B-A35C-F457D5D74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5232447-7BA3-4BB3-9345-0CA2A174C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4407-9BA8-4499-A4F3-81ED35239EE3}" type="datetimeFigureOut">
              <a:rPr lang="hu-HU" smtClean="0"/>
              <a:t>2022. 03. 24.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AFE19A-2D87-4D5D-BF4F-D4B9EBF8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19315D6-3D55-4B59-B233-3FA62190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856B-F214-4363-BEB9-B58F3D9A7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477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AA0DEB-4B12-4C9B-9823-B6D1A1F7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F6250F-B7A0-4197-939E-174F0787C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761902B-A8E3-4097-A76A-273F93382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F15A58C-C9E2-44F8-9935-1D01B068D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4407-9BA8-4499-A4F3-81ED35239EE3}" type="datetimeFigureOut">
              <a:rPr lang="hu-HU" smtClean="0"/>
              <a:t>2022. 03. 24.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FA70F9A-D13E-4DAC-B130-C798F1C6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6F2B1CE-52B6-4388-B508-B0A8E413C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856B-F214-4363-BEB9-B58F3D9A7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397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C46B6D-44E2-4EF0-9659-1D58FC325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41AD5C1-4062-47B6-9935-19465BCD5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6BD5315-EDA8-48F4-B51B-4999FF947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75E3160-E6AA-4344-9048-A0ECB421C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5D4E0E3-3E9F-4CF4-897A-F6B1100B9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8012DBA-4F3C-440D-A13F-7DDAD793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4407-9BA8-4499-A4F3-81ED35239EE3}" type="datetimeFigureOut">
              <a:rPr lang="hu-HU" smtClean="0"/>
              <a:t>2022. 03. 24.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B5F748A-A715-4BA4-95F9-4C722AD3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8AA5F8A1-8BA1-4508-A52C-8A98A7D4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856B-F214-4363-BEB9-B58F3D9A7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614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5371A0-5FE0-45F4-91A1-B640A3A5A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355871E-9637-4830-B716-448A1FE11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4407-9BA8-4499-A4F3-81ED35239EE3}" type="datetimeFigureOut">
              <a:rPr lang="hu-HU" smtClean="0"/>
              <a:t>2022. 03. 24.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414FE5F-4D45-4C28-A012-4DB7C327D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9851037-0592-492F-B24A-59E41AC8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856B-F214-4363-BEB9-B58F3D9A7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698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B259C63-45FB-4AF4-815C-32ED47A4C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4407-9BA8-4499-A4F3-81ED35239EE3}" type="datetimeFigureOut">
              <a:rPr lang="hu-HU" smtClean="0"/>
              <a:t>2022. 03. 24.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96D86E8-B5A5-4B4A-8DBF-7C40AA6EB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0BA2EA8-489B-4A3D-8058-5977964B6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856B-F214-4363-BEB9-B58F3D9A7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275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AA26D7-B89F-4A17-80FF-5DE9C967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EE29E6F-4CFF-41D2-9ADB-1DF2A1107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6218C57-E452-4C88-B9CF-1119906BC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7B1D8D2-C9D2-43E2-92E5-84F30A83A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4407-9BA8-4499-A4F3-81ED35239EE3}" type="datetimeFigureOut">
              <a:rPr lang="hu-HU" smtClean="0"/>
              <a:t>2022. 03. 24.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943B919-A08D-4363-B39B-C7BA469C0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E3A511F-2667-4035-AB16-41B8F6E2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856B-F214-4363-BEB9-B58F3D9A7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536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4A71FF-1D22-4EC5-AF38-BD0458271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F487134-1FF3-41B9-ACBA-0AC7D4B3B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0DDE2B8-BA94-49A0-BDA0-AC44E59BA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6D23DED-7549-46DC-9746-C4802A33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4407-9BA8-4499-A4F3-81ED35239EE3}" type="datetimeFigureOut">
              <a:rPr lang="hu-HU" smtClean="0"/>
              <a:t>2022. 03. 24.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B0F5A44-F451-45DD-A79F-2D347E6F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14A9E60-927A-4816-8DF0-4EB2CCF9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856B-F214-4363-BEB9-B58F3D9A7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541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889176AD-3416-46EF-8045-83E54CCF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54D663D-B79E-4E69-AC82-8B684364E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EAD784B-14A8-4159-A990-115CDE011F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04407-9BA8-4499-A4F3-81ED35239EE3}" type="datetimeFigureOut">
              <a:rPr lang="hu-HU" smtClean="0"/>
              <a:t>2022. 03. 24.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0AF906E-368D-4582-9D15-F9F20D97D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5B3701F-7619-47C9-98FF-0AFEA2B07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9856B-F214-4363-BEB9-B58F3D9A7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296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fj9TKSQQa-6oH4mIkYS7kORWtqIWwMFTvxVHIkpQ8HFO7S8A/viewform?fbclid=IwAR22UNc7s8YhImyto6N9gOSXVUNkZcwtExR6-D4HV-IqfCzIyOUHaI5lN_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E1BD6F5-2310-4BEB-B257-53EEE2BBF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hu-HU" sz="2000" i="1">
                <a:solidFill>
                  <a:srgbClr val="080808"/>
                </a:solidFill>
              </a:rPr>
              <a:t>VSZK 10.B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F9916C1-A52E-45C3-8647-4F2D88043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hu-HU" sz="3600" b="1">
                <a:solidFill>
                  <a:srgbClr val="080808"/>
                </a:solidFill>
              </a:rPr>
              <a:t>Felelős állattartás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91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A2B2C68-E8CA-448C-AB9F-1418332A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hu-HU" sz="3600"/>
              <a:t>Taliándörögdi kirándulás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0CBD3D1-6957-4C99-8AA8-29F4A922F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/>
              <a:t>Nem messze átmentünk egy másik kis faluba ahol szintén az állatok tartását és gondozását figyelhettük/ hallgathattuk meg.</a:t>
            </a:r>
          </a:p>
          <a:p>
            <a:pPr marL="0" indent="0">
              <a:buNone/>
            </a:pPr>
            <a:r>
              <a:rPr lang="hu-HU" sz="2000"/>
              <a:t>Ha érdekel a téma akkor ezen a linken utána tudsz még nézni.</a:t>
            </a:r>
          </a:p>
          <a:p>
            <a:pPr marL="0" indent="0">
              <a:buNone/>
            </a:pPr>
            <a:r>
              <a:rPr lang="hu-HU" sz="2000"/>
              <a:t>http://www.dorogdimezo.hu/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20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beltéri, fal, padló, zöld látható&#10;&#10;Automatikusan generált leírás">
            <a:extLst>
              <a:ext uri="{FF2B5EF4-FFF2-40B4-BE49-F238E27FC236}">
                <a16:creationId xmlns:a16="http://schemas.microsoft.com/office/drawing/2014/main" id="{1DB026D3-E8F9-403B-8A15-1A836A9F64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" b="-1"/>
          <a:stretch/>
        </p:blipFill>
        <p:spPr>
          <a:xfrm>
            <a:off x="20" y="10"/>
            <a:ext cx="9141724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Kép 6" descr="A képen beltéri, talaj, mennyezet látható&#10;&#10;Automatikusan generált leírás">
            <a:extLst>
              <a:ext uri="{FF2B5EF4-FFF2-40B4-BE49-F238E27FC236}">
                <a16:creationId xmlns:a16="http://schemas.microsoft.com/office/drawing/2014/main" id="{5900ABF8-6038-44FC-ABE8-94BE0C1D87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713"/>
          <a:stretch/>
        </p:blipFill>
        <p:spPr>
          <a:xfrm>
            <a:off x="5790353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644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Kép 10" descr="A képen tehén, emlősök, alapozás látható&#10;&#10;Automatikusan generált leírás">
            <a:extLst>
              <a:ext uri="{FF2B5EF4-FFF2-40B4-BE49-F238E27FC236}">
                <a16:creationId xmlns:a16="http://schemas.microsoft.com/office/drawing/2014/main" id="{62820B30-B61F-40AC-9884-4C6D46324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5" r="-3" b="19474"/>
          <a:stretch/>
        </p:blipFill>
        <p:spPr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7" name="Kép 6" descr="A képen juh, fű, széna, emlősök látható&#10;&#10;Automatikusan generált leírás">
            <a:extLst>
              <a:ext uri="{FF2B5EF4-FFF2-40B4-BE49-F238E27FC236}">
                <a16:creationId xmlns:a16="http://schemas.microsoft.com/office/drawing/2014/main" id="{AA292DC9-9EFC-415A-B279-0F426A7598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9" r="-3" b="17008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Kép 4" descr="A képen emlősök, szarvasmarha látható&#10;&#10;Automatikusan generált leírás">
            <a:extLst>
              <a:ext uri="{FF2B5EF4-FFF2-40B4-BE49-F238E27FC236}">
                <a16:creationId xmlns:a16="http://schemas.microsoft.com/office/drawing/2014/main" id="{54F44252-6126-4E51-8CA0-FA56E46BCD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7" b="13963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9" name="Kép 8" descr="A képen égbolt, talaj, tehén, kültéri látható&#10;&#10;Automatikusan generált leírás">
            <a:extLst>
              <a:ext uri="{FF2B5EF4-FFF2-40B4-BE49-F238E27FC236}">
                <a16:creationId xmlns:a16="http://schemas.microsoft.com/office/drawing/2014/main" id="{2C6A3DB4-CE20-4AD0-B9A6-BEC3D8C6AA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" r="1" b="15253"/>
          <a:stretch/>
        </p:blipFill>
        <p:spPr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31213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9A607F7C-DAA0-44F6-9605-BC19C4BDA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0" r="-3" b="10847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9" name="Kép 8" descr="A képen fű, égbolt, kültéri, mező látható&#10;&#10;Automatikusan generált leírás">
            <a:extLst>
              <a:ext uri="{FF2B5EF4-FFF2-40B4-BE49-F238E27FC236}">
                <a16:creationId xmlns:a16="http://schemas.microsoft.com/office/drawing/2014/main" id="{E926CCEE-E223-41F1-B889-23F1E89368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9" r="-1" b="28349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1" name="Kép 10" descr="A képen fű, tehén, gazdasági épület, emlősök látható&#10;&#10;Automatikusan generált leírás">
            <a:extLst>
              <a:ext uri="{FF2B5EF4-FFF2-40B4-BE49-F238E27FC236}">
                <a16:creationId xmlns:a16="http://schemas.microsoft.com/office/drawing/2014/main" id="{59CA0D41-5FB0-4F0C-AE13-69443452D9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6" r="-1" b="7758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7" name="Kép 6" descr="A képen fű, juh, fa, kültéri látható&#10;&#10;Automatikusan generált leírás">
            <a:extLst>
              <a:ext uri="{FF2B5EF4-FFF2-40B4-BE49-F238E27FC236}">
                <a16:creationId xmlns:a16="http://schemas.microsoft.com/office/drawing/2014/main" id="{A278AB29-C37D-4314-A90B-956CE0DE88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9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23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CBD5AF3-0509-4426-AD53-25ED5D85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hu-HU" sz="3600"/>
              <a:t>VSZKutyák instagram oldala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2B2555D-EBA8-4778-9574-981545699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hu-HU" sz="2000" dirty="0"/>
              <a:t> Majd jött a második fordulóról szóló feladat.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hu-HU" sz="2000" dirty="0"/>
              <a:t>A feladat pedig az volt hogy készítsünk a már meglévő facebook oldalhoz egy </a:t>
            </a:r>
            <a:r>
              <a:rPr lang="hu-HU" sz="2000" dirty="0" err="1"/>
              <a:t>instagram</a:t>
            </a:r>
            <a:r>
              <a:rPr lang="hu-HU" sz="2000" dirty="0"/>
              <a:t> oldalt, ahova szintén posztolunk.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hu-HU" sz="2000" dirty="0"/>
              <a:t>A verseny feltétele az is hogy amíg a verseny véget nem ér addig fent kell tartani mindkét oldalt aktívan.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hu-HU" sz="2000" dirty="0"/>
              <a:t>Az oldalakat szintén a belinkelt weboldalon meg lehet találni.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hu-HU" sz="2000" dirty="0"/>
              <a:t>Ez az oldal is elősegítette hogy több platformon és felületen felhívjuk az emberek figyelmet a felelős állattartásra.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03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4FAD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B26D4EA-839A-4E57-A9B5-6EE1A8FACE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671" r="2" b="38704"/>
          <a:stretch/>
        </p:blipFill>
        <p:spPr>
          <a:xfrm>
            <a:off x="730068" y="650497"/>
            <a:ext cx="4952007" cy="557106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4FAD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6" descr="A képen szöveg, macska, különböző, azonos látható&#10;&#10;Automatikusan generált leírás">
            <a:extLst>
              <a:ext uri="{FF2B5EF4-FFF2-40B4-BE49-F238E27FC236}">
                <a16:creationId xmlns:a16="http://schemas.microsoft.com/office/drawing/2014/main" id="{8F411393-B1B4-40D1-8ABA-20BA30600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3" r="1" b="28252"/>
          <a:stretch/>
        </p:blipFill>
        <p:spPr>
          <a:xfrm>
            <a:off x="6341247" y="581323"/>
            <a:ext cx="495200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12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98F6616-3F5A-4F4C-90F3-2AB5F1C1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hu-HU" sz="3600" dirty="0"/>
              <a:t>Harmadik forduló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74D64E-85F9-4137-9A16-73719F193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Harmadik feladatként az </a:t>
            </a:r>
            <a:r>
              <a:rPr lang="hu-HU" sz="2000" dirty="0" err="1"/>
              <a:t>infografikát</a:t>
            </a:r>
            <a:r>
              <a:rPr lang="hu-HU" sz="2000" dirty="0"/>
              <a:t> kaptuk.</a:t>
            </a:r>
          </a:p>
          <a:p>
            <a:pPr marL="0" indent="0">
              <a:buNone/>
            </a:pPr>
            <a:r>
              <a:rPr lang="hu-HU" sz="2000" dirty="0"/>
              <a:t>Az </a:t>
            </a:r>
            <a:r>
              <a:rPr lang="hu-HU" sz="2000" dirty="0" err="1"/>
              <a:t>infografika</a:t>
            </a:r>
            <a:r>
              <a:rPr lang="hu-HU" sz="2000" dirty="0"/>
              <a:t> nem más, mint az információ grafikus megjelenítése, amely által az információk mindenki számára könnyebben értelmezhetővé válnak.</a:t>
            </a:r>
          </a:p>
          <a:p>
            <a:pPr marL="0" indent="0">
              <a:buNone/>
            </a:pPr>
            <a:r>
              <a:rPr lang="hu-HU" sz="2000" dirty="0"/>
              <a:t>Ezzel időt spórolsz az adott illető számára és vizuálisan gyorsabban át jut az üzenet.</a:t>
            </a:r>
          </a:p>
          <a:p>
            <a:pPr marL="0" indent="0">
              <a:buNone/>
            </a:pPr>
            <a:r>
              <a:rPr lang="hu-HU" sz="2000" dirty="0"/>
              <a:t>Az </a:t>
            </a:r>
            <a:r>
              <a:rPr lang="hu-HU" sz="2000" dirty="0" err="1"/>
              <a:t>infografika</a:t>
            </a:r>
            <a:r>
              <a:rPr lang="hu-HU" sz="2000" dirty="0"/>
              <a:t> legfőbb előnye, hogy bonyolult összefüggéseket képes megjeleníteni viszonylag kis helyen.</a:t>
            </a:r>
          </a:p>
          <a:p>
            <a:pPr marL="0" indent="0">
              <a:buNone/>
            </a:pPr>
            <a:r>
              <a:rPr lang="hu-HU" sz="2000" dirty="0"/>
              <a:t>Természetesen mi is csináltunk ilyet az adott témával kapcsolatosan ahogy mások is.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04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61AD0F-2B15-4989-ABCB-25A120A18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1ECBAC9-8FF8-4D44-BD49-6B81C38167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365253" y="-514542"/>
            <a:ext cx="2039436" cy="1444373"/>
          </a:xfrm>
          <a:custGeom>
            <a:avLst/>
            <a:gdLst>
              <a:gd name="connsiteX0" fmla="*/ 0 w 2495927"/>
              <a:gd name="connsiteY0" fmla="*/ 1767670 h 1767670"/>
              <a:gd name="connsiteX1" fmla="*/ 1767670 w 2495927"/>
              <a:gd name="connsiteY1" fmla="*/ 0 h 1767670"/>
              <a:gd name="connsiteX2" fmla="*/ 2495927 w 2495927"/>
              <a:gd name="connsiteY2" fmla="*/ 728256 h 1767670"/>
              <a:gd name="connsiteX3" fmla="*/ 2495927 w 2495927"/>
              <a:gd name="connsiteY3" fmla="*/ 1767670 h 176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927" h="1767670">
                <a:moveTo>
                  <a:pt x="0" y="1767670"/>
                </a:moveTo>
                <a:lnTo>
                  <a:pt x="1767670" y="0"/>
                </a:lnTo>
                <a:lnTo>
                  <a:pt x="2495927" y="728256"/>
                </a:lnTo>
                <a:lnTo>
                  <a:pt x="2495927" y="176767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0F234A-713C-4B90-B43E-8F10C8B679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82779" y="539055"/>
            <a:ext cx="745834" cy="74583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8836FF-97B4-4EE9-AF5D-39FF0F5AC8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12657" y="1748175"/>
            <a:ext cx="933492" cy="93349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329D9A-3D48-4B69-939D-2A480F1478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430613" y="5023033"/>
            <a:ext cx="856138" cy="856138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5CC4CB-7B78-480A-A0AE-A8A35C08E1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901313" y="5596021"/>
            <a:ext cx="381459" cy="38145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580C66-5435-4F00-873E-679D3D5049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57893" y="5848285"/>
            <a:ext cx="714978" cy="71497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B4AFD177-1A38-4FAE-87D4-840AE22C86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9033" y="5474491"/>
            <a:ext cx="2767017" cy="138350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55520DF-BCFA-4422-B5D9-A5A1FABAD5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92F5391-A57C-4D84-9501-880B02081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36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Infografika</a:t>
            </a:r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Kép 4" descr="A képen szöveg, alkohol látható&#10;&#10;Automatikusan generált leírás">
            <a:extLst>
              <a:ext uri="{FF2B5EF4-FFF2-40B4-BE49-F238E27FC236}">
                <a16:creationId xmlns:a16="http://schemas.microsoft.com/office/drawing/2014/main" id="{0C2A4D29-85BF-43BF-9DF4-CB67F0741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014" y="413453"/>
            <a:ext cx="2412437" cy="6031094"/>
          </a:xfrm>
          <a:custGeom>
            <a:avLst/>
            <a:gdLst>
              <a:gd name="connsiteX0" fmla="*/ 0 w 2412437"/>
              <a:gd name="connsiteY0" fmla="*/ 0 h 6031094"/>
              <a:gd name="connsiteX1" fmla="*/ 603109 w 2412437"/>
              <a:gd name="connsiteY1" fmla="*/ 0 h 6031094"/>
              <a:gd name="connsiteX2" fmla="*/ 1230343 w 2412437"/>
              <a:gd name="connsiteY2" fmla="*/ 0 h 6031094"/>
              <a:gd name="connsiteX3" fmla="*/ 1785203 w 2412437"/>
              <a:gd name="connsiteY3" fmla="*/ 0 h 6031094"/>
              <a:gd name="connsiteX4" fmla="*/ 2412437 w 2412437"/>
              <a:gd name="connsiteY4" fmla="*/ 0 h 6031094"/>
              <a:gd name="connsiteX5" fmla="*/ 2412437 w 2412437"/>
              <a:gd name="connsiteY5" fmla="*/ 730432 h 6031094"/>
              <a:gd name="connsiteX6" fmla="*/ 2412437 w 2412437"/>
              <a:gd name="connsiteY6" fmla="*/ 1460865 h 6031094"/>
              <a:gd name="connsiteX7" fmla="*/ 2412437 w 2412437"/>
              <a:gd name="connsiteY7" fmla="*/ 2070676 h 6031094"/>
              <a:gd name="connsiteX8" fmla="*/ 2412437 w 2412437"/>
              <a:gd name="connsiteY8" fmla="*/ 2620175 h 6031094"/>
              <a:gd name="connsiteX9" fmla="*/ 2412437 w 2412437"/>
              <a:gd name="connsiteY9" fmla="*/ 3109364 h 6031094"/>
              <a:gd name="connsiteX10" fmla="*/ 2412437 w 2412437"/>
              <a:gd name="connsiteY10" fmla="*/ 3598553 h 6031094"/>
              <a:gd name="connsiteX11" fmla="*/ 2412437 w 2412437"/>
              <a:gd name="connsiteY11" fmla="*/ 4389296 h 6031094"/>
              <a:gd name="connsiteX12" fmla="*/ 2412437 w 2412437"/>
              <a:gd name="connsiteY12" fmla="*/ 4999107 h 6031094"/>
              <a:gd name="connsiteX13" fmla="*/ 2412437 w 2412437"/>
              <a:gd name="connsiteY13" fmla="*/ 6031094 h 6031094"/>
              <a:gd name="connsiteX14" fmla="*/ 1833452 w 2412437"/>
              <a:gd name="connsiteY14" fmla="*/ 6031094 h 6031094"/>
              <a:gd name="connsiteX15" fmla="*/ 1182094 w 2412437"/>
              <a:gd name="connsiteY15" fmla="*/ 6031094 h 6031094"/>
              <a:gd name="connsiteX16" fmla="*/ 651358 w 2412437"/>
              <a:gd name="connsiteY16" fmla="*/ 6031094 h 6031094"/>
              <a:gd name="connsiteX17" fmla="*/ 0 w 2412437"/>
              <a:gd name="connsiteY17" fmla="*/ 6031094 h 6031094"/>
              <a:gd name="connsiteX18" fmla="*/ 0 w 2412437"/>
              <a:gd name="connsiteY18" fmla="*/ 5360972 h 6031094"/>
              <a:gd name="connsiteX19" fmla="*/ 0 w 2412437"/>
              <a:gd name="connsiteY19" fmla="*/ 4570229 h 6031094"/>
              <a:gd name="connsiteX20" fmla="*/ 0 w 2412437"/>
              <a:gd name="connsiteY20" fmla="*/ 4020729 h 6031094"/>
              <a:gd name="connsiteX21" fmla="*/ 0 w 2412437"/>
              <a:gd name="connsiteY21" fmla="*/ 3410919 h 6031094"/>
              <a:gd name="connsiteX22" fmla="*/ 0 w 2412437"/>
              <a:gd name="connsiteY22" fmla="*/ 2921730 h 6031094"/>
              <a:gd name="connsiteX23" fmla="*/ 0 w 2412437"/>
              <a:gd name="connsiteY23" fmla="*/ 2372230 h 6031094"/>
              <a:gd name="connsiteX24" fmla="*/ 0 w 2412437"/>
              <a:gd name="connsiteY24" fmla="*/ 1822731 h 6031094"/>
              <a:gd name="connsiteX25" fmla="*/ 0 w 2412437"/>
              <a:gd name="connsiteY25" fmla="*/ 1092298 h 6031094"/>
              <a:gd name="connsiteX26" fmla="*/ 0 w 2412437"/>
              <a:gd name="connsiteY26" fmla="*/ 0 h 603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12437" h="6031094" fill="none" extrusionOk="0">
                <a:moveTo>
                  <a:pt x="0" y="0"/>
                </a:moveTo>
                <a:cubicBezTo>
                  <a:pt x="147128" y="-23637"/>
                  <a:pt x="415325" y="10293"/>
                  <a:pt x="603109" y="0"/>
                </a:cubicBezTo>
                <a:cubicBezTo>
                  <a:pt x="790893" y="-10293"/>
                  <a:pt x="1027167" y="-24780"/>
                  <a:pt x="1230343" y="0"/>
                </a:cubicBezTo>
                <a:cubicBezTo>
                  <a:pt x="1433519" y="24780"/>
                  <a:pt x="1665379" y="2564"/>
                  <a:pt x="1785203" y="0"/>
                </a:cubicBezTo>
                <a:cubicBezTo>
                  <a:pt x="1905027" y="-2564"/>
                  <a:pt x="2210976" y="-7813"/>
                  <a:pt x="2412437" y="0"/>
                </a:cubicBezTo>
                <a:cubicBezTo>
                  <a:pt x="2381861" y="172180"/>
                  <a:pt x="2377207" y="436927"/>
                  <a:pt x="2412437" y="730432"/>
                </a:cubicBezTo>
                <a:cubicBezTo>
                  <a:pt x="2447667" y="1023937"/>
                  <a:pt x="2410429" y="1238704"/>
                  <a:pt x="2412437" y="1460865"/>
                </a:cubicBezTo>
                <a:cubicBezTo>
                  <a:pt x="2414445" y="1683026"/>
                  <a:pt x="2430293" y="1880204"/>
                  <a:pt x="2412437" y="2070676"/>
                </a:cubicBezTo>
                <a:cubicBezTo>
                  <a:pt x="2394581" y="2261148"/>
                  <a:pt x="2397660" y="2496624"/>
                  <a:pt x="2412437" y="2620175"/>
                </a:cubicBezTo>
                <a:cubicBezTo>
                  <a:pt x="2427214" y="2743726"/>
                  <a:pt x="2404085" y="2986942"/>
                  <a:pt x="2412437" y="3109364"/>
                </a:cubicBezTo>
                <a:cubicBezTo>
                  <a:pt x="2420789" y="3231786"/>
                  <a:pt x="2389708" y="3494853"/>
                  <a:pt x="2412437" y="3598553"/>
                </a:cubicBezTo>
                <a:cubicBezTo>
                  <a:pt x="2435166" y="3702253"/>
                  <a:pt x="2418645" y="4104611"/>
                  <a:pt x="2412437" y="4389296"/>
                </a:cubicBezTo>
                <a:cubicBezTo>
                  <a:pt x="2406229" y="4673981"/>
                  <a:pt x="2422817" y="4793450"/>
                  <a:pt x="2412437" y="4999107"/>
                </a:cubicBezTo>
                <a:cubicBezTo>
                  <a:pt x="2402057" y="5204764"/>
                  <a:pt x="2455104" y="5552211"/>
                  <a:pt x="2412437" y="6031094"/>
                </a:cubicBezTo>
                <a:cubicBezTo>
                  <a:pt x="2199641" y="6019554"/>
                  <a:pt x="1999922" y="6047342"/>
                  <a:pt x="1833452" y="6031094"/>
                </a:cubicBezTo>
                <a:cubicBezTo>
                  <a:pt x="1666982" y="6014846"/>
                  <a:pt x="1333622" y="6060477"/>
                  <a:pt x="1182094" y="6031094"/>
                </a:cubicBezTo>
                <a:cubicBezTo>
                  <a:pt x="1030566" y="6001711"/>
                  <a:pt x="817567" y="6009687"/>
                  <a:pt x="651358" y="6031094"/>
                </a:cubicBezTo>
                <a:cubicBezTo>
                  <a:pt x="485149" y="6052501"/>
                  <a:pt x="175547" y="6001756"/>
                  <a:pt x="0" y="6031094"/>
                </a:cubicBezTo>
                <a:cubicBezTo>
                  <a:pt x="28162" y="5727403"/>
                  <a:pt x="-19679" y="5626486"/>
                  <a:pt x="0" y="5360972"/>
                </a:cubicBezTo>
                <a:cubicBezTo>
                  <a:pt x="19679" y="5095458"/>
                  <a:pt x="20873" y="4818643"/>
                  <a:pt x="0" y="4570229"/>
                </a:cubicBezTo>
                <a:cubicBezTo>
                  <a:pt x="-20873" y="4321815"/>
                  <a:pt x="4192" y="4179942"/>
                  <a:pt x="0" y="4020729"/>
                </a:cubicBezTo>
                <a:cubicBezTo>
                  <a:pt x="-4192" y="3861516"/>
                  <a:pt x="20492" y="3658347"/>
                  <a:pt x="0" y="3410919"/>
                </a:cubicBezTo>
                <a:cubicBezTo>
                  <a:pt x="-20492" y="3163491"/>
                  <a:pt x="19701" y="3144971"/>
                  <a:pt x="0" y="2921730"/>
                </a:cubicBezTo>
                <a:cubicBezTo>
                  <a:pt x="-19701" y="2698489"/>
                  <a:pt x="-3349" y="2512321"/>
                  <a:pt x="0" y="2372230"/>
                </a:cubicBezTo>
                <a:cubicBezTo>
                  <a:pt x="3349" y="2232139"/>
                  <a:pt x="10167" y="1970179"/>
                  <a:pt x="0" y="1822731"/>
                </a:cubicBezTo>
                <a:cubicBezTo>
                  <a:pt x="-10167" y="1675283"/>
                  <a:pt x="28250" y="1362325"/>
                  <a:pt x="0" y="1092298"/>
                </a:cubicBezTo>
                <a:cubicBezTo>
                  <a:pt x="-28250" y="822271"/>
                  <a:pt x="31750" y="419493"/>
                  <a:pt x="0" y="0"/>
                </a:cubicBezTo>
                <a:close/>
              </a:path>
              <a:path w="2412437" h="6031094" stroke="0" extrusionOk="0">
                <a:moveTo>
                  <a:pt x="0" y="0"/>
                </a:moveTo>
                <a:cubicBezTo>
                  <a:pt x="118685" y="3178"/>
                  <a:pt x="373768" y="13761"/>
                  <a:pt x="530736" y="0"/>
                </a:cubicBezTo>
                <a:cubicBezTo>
                  <a:pt x="687704" y="-13761"/>
                  <a:pt x="913846" y="-29078"/>
                  <a:pt x="1157970" y="0"/>
                </a:cubicBezTo>
                <a:cubicBezTo>
                  <a:pt x="1402094" y="29078"/>
                  <a:pt x="1528660" y="-15274"/>
                  <a:pt x="1712830" y="0"/>
                </a:cubicBezTo>
                <a:cubicBezTo>
                  <a:pt x="1897000" y="15274"/>
                  <a:pt x="2157355" y="18418"/>
                  <a:pt x="2412437" y="0"/>
                </a:cubicBezTo>
                <a:cubicBezTo>
                  <a:pt x="2424501" y="280243"/>
                  <a:pt x="2376546" y="487169"/>
                  <a:pt x="2412437" y="790743"/>
                </a:cubicBezTo>
                <a:cubicBezTo>
                  <a:pt x="2448328" y="1094317"/>
                  <a:pt x="2388583" y="1302994"/>
                  <a:pt x="2412437" y="1521176"/>
                </a:cubicBezTo>
                <a:cubicBezTo>
                  <a:pt x="2436291" y="1739358"/>
                  <a:pt x="2391670" y="2026134"/>
                  <a:pt x="2412437" y="2311919"/>
                </a:cubicBezTo>
                <a:cubicBezTo>
                  <a:pt x="2433204" y="2597704"/>
                  <a:pt x="2408807" y="2590999"/>
                  <a:pt x="2412437" y="2861419"/>
                </a:cubicBezTo>
                <a:cubicBezTo>
                  <a:pt x="2416067" y="3131839"/>
                  <a:pt x="2389618" y="3261871"/>
                  <a:pt x="2412437" y="3471230"/>
                </a:cubicBezTo>
                <a:cubicBezTo>
                  <a:pt x="2435256" y="3680589"/>
                  <a:pt x="2393108" y="3867330"/>
                  <a:pt x="2412437" y="4261973"/>
                </a:cubicBezTo>
                <a:cubicBezTo>
                  <a:pt x="2431766" y="4656616"/>
                  <a:pt x="2434052" y="4727045"/>
                  <a:pt x="2412437" y="4871784"/>
                </a:cubicBezTo>
                <a:cubicBezTo>
                  <a:pt x="2390822" y="5016523"/>
                  <a:pt x="2429512" y="5173259"/>
                  <a:pt x="2412437" y="5360972"/>
                </a:cubicBezTo>
                <a:cubicBezTo>
                  <a:pt x="2395362" y="5548685"/>
                  <a:pt x="2434730" y="5837081"/>
                  <a:pt x="2412437" y="6031094"/>
                </a:cubicBezTo>
                <a:cubicBezTo>
                  <a:pt x="2114913" y="6035395"/>
                  <a:pt x="1998150" y="6058528"/>
                  <a:pt x="1761079" y="6031094"/>
                </a:cubicBezTo>
                <a:cubicBezTo>
                  <a:pt x="1524008" y="6003660"/>
                  <a:pt x="1310988" y="6045938"/>
                  <a:pt x="1182094" y="6031094"/>
                </a:cubicBezTo>
                <a:cubicBezTo>
                  <a:pt x="1053201" y="6016250"/>
                  <a:pt x="777547" y="6035776"/>
                  <a:pt x="603109" y="6031094"/>
                </a:cubicBezTo>
                <a:cubicBezTo>
                  <a:pt x="428672" y="6026412"/>
                  <a:pt x="215451" y="6059669"/>
                  <a:pt x="0" y="6031094"/>
                </a:cubicBezTo>
                <a:cubicBezTo>
                  <a:pt x="31278" y="5766539"/>
                  <a:pt x="19310" y="5627406"/>
                  <a:pt x="0" y="5240351"/>
                </a:cubicBezTo>
                <a:cubicBezTo>
                  <a:pt x="-19310" y="4853296"/>
                  <a:pt x="31443" y="4762167"/>
                  <a:pt x="0" y="4509918"/>
                </a:cubicBezTo>
                <a:cubicBezTo>
                  <a:pt x="-31443" y="4257669"/>
                  <a:pt x="27124" y="4200605"/>
                  <a:pt x="0" y="3900107"/>
                </a:cubicBezTo>
                <a:cubicBezTo>
                  <a:pt x="-27124" y="3599609"/>
                  <a:pt x="33366" y="3370587"/>
                  <a:pt x="0" y="3109364"/>
                </a:cubicBezTo>
                <a:cubicBezTo>
                  <a:pt x="-33366" y="2848141"/>
                  <a:pt x="13638" y="2509938"/>
                  <a:pt x="0" y="2318621"/>
                </a:cubicBezTo>
                <a:cubicBezTo>
                  <a:pt x="-13638" y="2127304"/>
                  <a:pt x="20345" y="1929900"/>
                  <a:pt x="0" y="1708810"/>
                </a:cubicBezTo>
                <a:cubicBezTo>
                  <a:pt x="-20345" y="1487720"/>
                  <a:pt x="-2344" y="1189919"/>
                  <a:pt x="0" y="918067"/>
                </a:cubicBezTo>
                <a:cubicBezTo>
                  <a:pt x="2344" y="646215"/>
                  <a:pt x="43373" y="301183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981102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23471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3B8830A-A5D9-4FC6-9E01-8CA2ACAB5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hu-HU" sz="3600"/>
              <a:t>Negyedik forduló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BDCBB9-1D0C-4975-ACE4-917915328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320801"/>
            <a:ext cx="5327417" cy="31292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000" dirty="0"/>
              <a:t>Negyedik forduló  feladata pedig nem más volt mint hogy kampány, rendezvény, információs napot szervezzünk az iskolában.</a:t>
            </a:r>
          </a:p>
          <a:p>
            <a:pPr marL="0" indent="0">
              <a:buNone/>
            </a:pPr>
            <a:r>
              <a:rPr lang="hu-HU" sz="2000" dirty="0"/>
              <a:t>Fontos hogy a célok összekapcsolhatóak legyenek, kiegészítsék, erősítsék egymást .</a:t>
            </a:r>
          </a:p>
          <a:p>
            <a:pPr marL="0" indent="0">
              <a:buNone/>
            </a:pPr>
            <a:r>
              <a:rPr lang="hu-HU" sz="2000" dirty="0"/>
              <a:t>Az online tudásmegosztást közösségi programmá kell formálnunk.</a:t>
            </a:r>
          </a:p>
          <a:p>
            <a:pPr marL="0" indent="0">
              <a:buNone/>
            </a:pPr>
            <a:r>
              <a:rPr lang="hu-HU" sz="2000" dirty="0"/>
              <a:t>Ezt dokumentálnunk is kellett és meg kellett győződni az esemény sikereségéről is.</a:t>
            </a:r>
          </a:p>
          <a:p>
            <a:pPr marL="0" indent="0">
              <a:buNone/>
            </a:pPr>
            <a:r>
              <a:rPr lang="hu-HU" sz="2000" dirty="0"/>
              <a:t>A járvány helyzet miatt a megszervezésre különösen figyeltünk.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0CFFECB-7CC3-4239-A4EE-FD96066A4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31" y="1430445"/>
            <a:ext cx="3702982" cy="2777237"/>
          </a:xfrm>
          <a:prstGeom prst="rect">
            <a:avLst/>
          </a:prstGeom>
        </p:spPr>
      </p:pic>
      <p:pic>
        <p:nvPicPr>
          <p:cNvPr id="7" name="Kép 6" descr="A képen beltéri, padló, mennyezet, fal látható&#10;&#10;Automatikusan generált leírás">
            <a:extLst>
              <a:ext uri="{FF2B5EF4-FFF2-40B4-BE49-F238E27FC236}">
                <a16:creationId xmlns:a16="http://schemas.microsoft.com/office/drawing/2014/main" id="{CDBEDD8A-D3CC-490C-BE38-571F0E0F1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4192626"/>
            <a:ext cx="3444240" cy="258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54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A50F9B6-60CE-467C-83F1-8EE5F25E2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hu-HU" sz="3600" dirty="0"/>
              <a:t>A szervezőktől kaptunk jó tanácsokat az előadáshoz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05D8B4-AA7F-43E8-8E34-0FA35A2DB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4773359" cy="3971776"/>
          </a:xfrm>
        </p:spPr>
        <p:txBody>
          <a:bodyPr>
            <a:normAutofit/>
          </a:bodyPr>
          <a:lstStyle/>
          <a:p>
            <a:pPr marL="0" indent="0">
              <a:buClr>
                <a:srgbClr val="00B0F0"/>
              </a:buClr>
              <a:buNone/>
            </a:pPr>
            <a:r>
              <a:rPr lang="hu-HU" dirty="0"/>
              <a:t>Többek között a következőkhöz:</a:t>
            </a:r>
          </a:p>
          <a:p>
            <a:pPr>
              <a:buClr>
                <a:srgbClr val="00B0F0"/>
              </a:buClr>
            </a:pPr>
            <a:r>
              <a:rPr lang="hu-HU" sz="2000" dirty="0"/>
              <a:t> Témaválasztás</a:t>
            </a:r>
          </a:p>
          <a:p>
            <a:pPr>
              <a:buClr>
                <a:srgbClr val="00B0F0"/>
              </a:buClr>
            </a:pPr>
            <a:r>
              <a:rPr lang="hu-HU" sz="2000" dirty="0"/>
              <a:t>Helyszínválasztás</a:t>
            </a:r>
          </a:p>
          <a:p>
            <a:pPr>
              <a:buClr>
                <a:srgbClr val="00B0F0"/>
              </a:buClr>
            </a:pPr>
            <a:r>
              <a:rPr lang="hu-HU" sz="2000" dirty="0"/>
              <a:t>Menetrend kiállítás</a:t>
            </a:r>
          </a:p>
          <a:p>
            <a:pPr>
              <a:buClr>
                <a:srgbClr val="00B0F0"/>
              </a:buClr>
            </a:pPr>
            <a:r>
              <a:rPr lang="hu-HU" sz="2000" dirty="0"/>
              <a:t>Lebonyolítás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 descr="A képen szöveg, beltéri, mennyezet, fal látható&#10;&#10;Automatikusan generált leírás">
            <a:extLst>
              <a:ext uri="{FF2B5EF4-FFF2-40B4-BE49-F238E27FC236}">
                <a16:creationId xmlns:a16="http://schemas.microsoft.com/office/drawing/2014/main" id="{A3766BF5-C43B-49FC-BEE9-C28644697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26" y="2209488"/>
            <a:ext cx="4611094" cy="2074992"/>
          </a:xfrm>
          <a:prstGeom prst="rect">
            <a:avLst/>
          </a:prstGeom>
        </p:spPr>
      </p:pic>
      <p:pic>
        <p:nvPicPr>
          <p:cNvPr id="7" name="Kép 6" descr="A képen padló, beltéri, szoba, mennyezet látható&#10;&#10;Automatikusan generált leírás">
            <a:extLst>
              <a:ext uri="{FF2B5EF4-FFF2-40B4-BE49-F238E27FC236}">
                <a16:creationId xmlns:a16="http://schemas.microsoft.com/office/drawing/2014/main" id="{9280C6FE-525E-4E3C-82DD-D1C9EAF5D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80" y="4420138"/>
            <a:ext cx="5598160" cy="208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C090EAF-FE10-445E-BA97-44E0B73F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hu-HU" sz="3600" dirty="0"/>
              <a:t>A kezdet - 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2021.09.08.</a:t>
            </a:r>
            <a:endParaRPr lang="hu-HU" sz="36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279975F-1C8F-41C2-A9BD-17405873F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0"/>
            <a:ext cx="5994754" cy="406917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 vagyunk a </a:t>
            </a:r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VSZKutyák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csapata. Nevünket onnan kaptuk, hogy a Keszthely-i VSZK-ban tanulunk, 10B-sek vagyunk. Az osztály nagy része turisztikai technikusnak tanul, a kisebbik része </a:t>
            </a:r>
            <a:r>
              <a:rPr lang="hu-H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fittness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-wellness instruktor technikus lesz. Osztályfőnökünk hívta fel a figyelmünket a Klíma és Környezetvédelmi versenyre. A választott szakmánkhoz is szorosan kapcsolódik, mivel egyre több a „zöld”, környezettudatos szálloda nemcsak Európában, hanem Magyarországon is. </a:t>
            </a:r>
            <a:endParaRPr lang="hu-HU" sz="2000" dirty="0"/>
          </a:p>
          <a:p>
            <a:pPr marL="0" indent="0">
              <a:buNone/>
            </a:pPr>
            <a:r>
              <a:rPr lang="hu-HU" sz="2000" dirty="0"/>
              <a:t>https://www.rolrol.hu/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 descr="A képen fű, égbolt, kültéri, személy látható&#10;&#10;Automatikusan generált leírás">
            <a:extLst>
              <a:ext uri="{FF2B5EF4-FFF2-40B4-BE49-F238E27FC236}">
                <a16:creationId xmlns:a16="http://schemas.microsoft.com/office/drawing/2014/main" id="{4790A9B5-91F8-4D71-9BF0-42C230F9D4D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16" y="1979543"/>
            <a:ext cx="4864798" cy="364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44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44E1DD-4D05-4814-AC5C-E66693740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00B0F0"/>
              </a:buClr>
            </a:pPr>
            <a:r>
              <a:rPr lang="hu-HU" dirty="0"/>
              <a:t>Visszajelzéseket is fontosnak tartottuk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0DA9FB-4520-4EE8-9CF2-223286D80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174357" cy="4382121"/>
          </a:xfrm>
        </p:spPr>
        <p:txBody>
          <a:bodyPr>
            <a:normAutofit lnSpcReduction="10000"/>
          </a:bodyPr>
          <a:lstStyle/>
          <a:p>
            <a:pPr>
              <a:buClr>
                <a:srgbClr val="00B0F0"/>
              </a:buClr>
            </a:pPr>
            <a:r>
              <a:rPr lang="hu-HU" dirty="0"/>
              <a:t>Megvalósítható legyen és a mérhető létszámnak teljesülnie kell.</a:t>
            </a:r>
          </a:p>
          <a:p>
            <a:pPr>
              <a:buClr>
                <a:srgbClr val="00B0F0"/>
              </a:buClr>
            </a:pPr>
            <a:r>
              <a:rPr lang="hu-HU" dirty="0"/>
              <a:t>A rendezvény végén kérjük ki a résztvevők véleményét és tapasztalatait esetleges problémáit is!</a:t>
            </a:r>
          </a:p>
          <a:p>
            <a:pPr>
              <a:buClr>
                <a:srgbClr val="00B0F0"/>
              </a:buClr>
            </a:pPr>
            <a:r>
              <a:rPr lang="hu-HU" dirty="0"/>
              <a:t>Majd ezt mind dokumentálni kell és kiértékelni a program 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hu-HU" dirty="0"/>
              <a:t>sikereségét .</a:t>
            </a:r>
          </a:p>
          <a:p>
            <a:pPr>
              <a:buClr>
                <a:srgbClr val="00B0F0"/>
              </a:buClr>
            </a:pPr>
            <a:r>
              <a:rPr lang="hu-HU" dirty="0"/>
              <a:t>Internetes kérdőívet készítettünk a felméréshez.</a:t>
            </a:r>
          </a:p>
          <a:p>
            <a:pPr algn="just">
              <a:spcAft>
                <a:spcPts val="600"/>
              </a:spcAft>
            </a:pPr>
            <a:r>
              <a:rPr lang="hu-HU" sz="2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https://docs.google.com/forms/d/e/1FAIpQLSfj9TKSQQa-6oH4mIkYS7kORWtqIWwMFTvxVHIkpQ8HFO7S8A/viewform?fbclid=IwAR22UNc7s8YhImyto6N9gOSXVUNkZcwtExR6-D4HV-IqfCzIyOUHaI5lN_A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00B0F0"/>
              </a:buClr>
            </a:pPr>
            <a:endParaRPr lang="hu-HU" dirty="0"/>
          </a:p>
          <a:p>
            <a:pPr marL="0" indent="0">
              <a:buClr>
                <a:srgbClr val="00B0F0"/>
              </a:buCl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92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7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A8D7B2-02AE-4E41-94B7-F538E9E3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VSZKutyák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914C8E-E79A-4B2E-AA3F-C5CC9C32C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38520" cy="4067175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A nevünk többek között az iskolánk nevéből állt össze és még abból, hogy az osztályban szinte mindenkinek van otthon kutyája, macskája, vagy egyéb kis állata. Ezért is választottuk a felelős állattartás témát.</a:t>
            </a:r>
          </a:p>
          <a:p>
            <a:r>
              <a:rPr lang="hu-HU" sz="2400" dirty="0">
                <a:effectLst/>
                <a:ea typeface="Calibri" panose="020F0502020204030204" pitchFamily="34" charset="0"/>
              </a:rPr>
              <a:t>Megpróbálunk a környezetünkben is olyan helyeket meglátogatni, ahol tényleg komolyan veszik a felelős állattartást.</a:t>
            </a:r>
            <a:endParaRPr lang="hu-HU" sz="24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CEF5CCC-F046-4700-80D4-8D2F02F25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808" y="2874331"/>
            <a:ext cx="4566300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8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CBAE50-32A5-4478-BF15-A9B7A88A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hu-HU" dirty="0" err="1"/>
              <a:t>VSZKutyák</a:t>
            </a:r>
            <a:r>
              <a:rPr lang="hu-HU" dirty="0"/>
              <a:t> Facebook oldala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8DDCF1-A3C3-4977-B668-0BE58E852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Az oldalt szeptember 10-én hoztuk létre.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Ekkor megkaptuk az első fordulóról szóló feladatot.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Ami egy rövid bemutatkozást, célt és egy Facebook oldalt kért a résztvevőitől.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Azóta posztolunk és várunk titeket.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oldalon megtekinthetőek a kért Facebook oldalak, természetesen a miénk is.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Ahova posztokat, érdekes cikkeket és aranyos kis kedvenceinkről képeket teszünk ki.</a:t>
            </a:r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AA1A6688-3715-4BD3-AB6D-65039620D8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" b="32262"/>
          <a:stretch/>
        </p:blipFill>
        <p:spPr>
          <a:xfrm>
            <a:off x="0" y="0"/>
            <a:ext cx="4635571" cy="6857998"/>
          </a:xfrm>
          <a:custGeom>
            <a:avLst/>
            <a:gdLst>
              <a:gd name="connsiteX0" fmla="*/ 0 w 4635571"/>
              <a:gd name="connsiteY0" fmla="*/ 0 h 6857998"/>
              <a:gd name="connsiteX1" fmla="*/ 615869 w 4635571"/>
              <a:gd name="connsiteY1" fmla="*/ 0 h 6857998"/>
              <a:gd name="connsiteX2" fmla="*/ 1139026 w 4635571"/>
              <a:gd name="connsiteY2" fmla="*/ 0 h 6857998"/>
              <a:gd name="connsiteX3" fmla="*/ 1801250 w 4635571"/>
              <a:gd name="connsiteY3" fmla="*/ 0 h 6857998"/>
              <a:gd name="connsiteX4" fmla="*/ 2417119 w 4635571"/>
              <a:gd name="connsiteY4" fmla="*/ 0 h 6857998"/>
              <a:gd name="connsiteX5" fmla="*/ 3079344 w 4635571"/>
              <a:gd name="connsiteY5" fmla="*/ 0 h 6857998"/>
              <a:gd name="connsiteX6" fmla="*/ 3648857 w 4635571"/>
              <a:gd name="connsiteY6" fmla="*/ 0 h 6857998"/>
              <a:gd name="connsiteX7" fmla="*/ 4635571 w 4635571"/>
              <a:gd name="connsiteY7" fmla="*/ 0 h 6857998"/>
              <a:gd name="connsiteX8" fmla="*/ 4635571 w 4635571"/>
              <a:gd name="connsiteY8" fmla="*/ 480060 h 6857998"/>
              <a:gd name="connsiteX9" fmla="*/ 4635571 w 4635571"/>
              <a:gd name="connsiteY9" fmla="*/ 1165860 h 6857998"/>
              <a:gd name="connsiteX10" fmla="*/ 4635571 w 4635571"/>
              <a:gd name="connsiteY10" fmla="*/ 1920239 h 6857998"/>
              <a:gd name="connsiteX11" fmla="*/ 4635571 w 4635571"/>
              <a:gd name="connsiteY11" fmla="*/ 2606039 h 6857998"/>
              <a:gd name="connsiteX12" fmla="*/ 4635571 w 4635571"/>
              <a:gd name="connsiteY12" fmla="*/ 3360419 h 6857998"/>
              <a:gd name="connsiteX13" fmla="*/ 4635571 w 4635571"/>
              <a:gd name="connsiteY13" fmla="*/ 4183379 h 6857998"/>
              <a:gd name="connsiteX14" fmla="*/ 4635571 w 4635571"/>
              <a:gd name="connsiteY14" fmla="*/ 4869179 h 6857998"/>
              <a:gd name="connsiteX15" fmla="*/ 4635571 w 4635571"/>
              <a:gd name="connsiteY15" fmla="*/ 5486398 h 6857998"/>
              <a:gd name="connsiteX16" fmla="*/ 4635571 w 4635571"/>
              <a:gd name="connsiteY16" fmla="*/ 6035038 h 6857998"/>
              <a:gd name="connsiteX17" fmla="*/ 4635571 w 4635571"/>
              <a:gd name="connsiteY17" fmla="*/ 6857998 h 6857998"/>
              <a:gd name="connsiteX18" fmla="*/ 4019702 w 4635571"/>
              <a:gd name="connsiteY18" fmla="*/ 6857998 h 6857998"/>
              <a:gd name="connsiteX19" fmla="*/ 3357478 w 4635571"/>
              <a:gd name="connsiteY19" fmla="*/ 6857998 h 6857998"/>
              <a:gd name="connsiteX20" fmla="*/ 2741609 w 4635571"/>
              <a:gd name="connsiteY20" fmla="*/ 6857998 h 6857998"/>
              <a:gd name="connsiteX21" fmla="*/ 2218452 w 4635571"/>
              <a:gd name="connsiteY21" fmla="*/ 6857998 h 6857998"/>
              <a:gd name="connsiteX22" fmla="*/ 1509872 w 4635571"/>
              <a:gd name="connsiteY22" fmla="*/ 6857998 h 6857998"/>
              <a:gd name="connsiteX23" fmla="*/ 847647 w 4635571"/>
              <a:gd name="connsiteY23" fmla="*/ 6857998 h 6857998"/>
              <a:gd name="connsiteX24" fmla="*/ 0 w 4635571"/>
              <a:gd name="connsiteY24" fmla="*/ 6857998 h 6857998"/>
              <a:gd name="connsiteX25" fmla="*/ 0 w 4635571"/>
              <a:gd name="connsiteY25" fmla="*/ 6309358 h 6857998"/>
              <a:gd name="connsiteX26" fmla="*/ 0 w 4635571"/>
              <a:gd name="connsiteY26" fmla="*/ 5760718 h 6857998"/>
              <a:gd name="connsiteX27" fmla="*/ 0 w 4635571"/>
              <a:gd name="connsiteY27" fmla="*/ 5143499 h 6857998"/>
              <a:gd name="connsiteX28" fmla="*/ 0 w 4635571"/>
              <a:gd name="connsiteY28" fmla="*/ 4320539 h 6857998"/>
              <a:gd name="connsiteX29" fmla="*/ 0 w 4635571"/>
              <a:gd name="connsiteY29" fmla="*/ 3771899 h 6857998"/>
              <a:gd name="connsiteX30" fmla="*/ 0 w 4635571"/>
              <a:gd name="connsiteY30" fmla="*/ 3154679 h 6857998"/>
              <a:gd name="connsiteX31" fmla="*/ 0 w 4635571"/>
              <a:gd name="connsiteY31" fmla="*/ 2537459 h 6857998"/>
              <a:gd name="connsiteX32" fmla="*/ 0 w 4635571"/>
              <a:gd name="connsiteY32" fmla="*/ 1988819 h 6857998"/>
              <a:gd name="connsiteX33" fmla="*/ 0 w 4635571"/>
              <a:gd name="connsiteY33" fmla="*/ 1303020 h 6857998"/>
              <a:gd name="connsiteX34" fmla="*/ 0 w 4635571"/>
              <a:gd name="connsiteY34" fmla="*/ 617220 h 6857998"/>
              <a:gd name="connsiteX35" fmla="*/ 0 w 4635571"/>
              <a:gd name="connsiteY35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635571" h="6857998" fill="none" extrusionOk="0">
                <a:moveTo>
                  <a:pt x="0" y="0"/>
                </a:moveTo>
                <a:cubicBezTo>
                  <a:pt x="198508" y="29398"/>
                  <a:pt x="379747" y="-8893"/>
                  <a:pt x="615869" y="0"/>
                </a:cubicBezTo>
                <a:cubicBezTo>
                  <a:pt x="851991" y="8893"/>
                  <a:pt x="883357" y="-187"/>
                  <a:pt x="1139026" y="0"/>
                </a:cubicBezTo>
                <a:cubicBezTo>
                  <a:pt x="1394695" y="187"/>
                  <a:pt x="1574046" y="-33026"/>
                  <a:pt x="1801250" y="0"/>
                </a:cubicBezTo>
                <a:cubicBezTo>
                  <a:pt x="2028454" y="33026"/>
                  <a:pt x="2253761" y="30087"/>
                  <a:pt x="2417119" y="0"/>
                </a:cubicBezTo>
                <a:cubicBezTo>
                  <a:pt x="2580477" y="-30087"/>
                  <a:pt x="2831307" y="-13322"/>
                  <a:pt x="3079344" y="0"/>
                </a:cubicBezTo>
                <a:cubicBezTo>
                  <a:pt x="3327381" y="13322"/>
                  <a:pt x="3397796" y="24345"/>
                  <a:pt x="3648857" y="0"/>
                </a:cubicBezTo>
                <a:cubicBezTo>
                  <a:pt x="3899918" y="-24345"/>
                  <a:pt x="4163523" y="35553"/>
                  <a:pt x="4635571" y="0"/>
                </a:cubicBezTo>
                <a:cubicBezTo>
                  <a:pt x="4651861" y="182098"/>
                  <a:pt x="4643331" y="262588"/>
                  <a:pt x="4635571" y="480060"/>
                </a:cubicBezTo>
                <a:cubicBezTo>
                  <a:pt x="4627811" y="697532"/>
                  <a:pt x="4608135" y="855066"/>
                  <a:pt x="4635571" y="1165860"/>
                </a:cubicBezTo>
                <a:cubicBezTo>
                  <a:pt x="4663007" y="1476654"/>
                  <a:pt x="4671063" y="1667105"/>
                  <a:pt x="4635571" y="1920239"/>
                </a:cubicBezTo>
                <a:cubicBezTo>
                  <a:pt x="4600079" y="2173373"/>
                  <a:pt x="4613620" y="2394801"/>
                  <a:pt x="4635571" y="2606039"/>
                </a:cubicBezTo>
                <a:cubicBezTo>
                  <a:pt x="4657522" y="2817277"/>
                  <a:pt x="4611426" y="2988503"/>
                  <a:pt x="4635571" y="3360419"/>
                </a:cubicBezTo>
                <a:cubicBezTo>
                  <a:pt x="4659716" y="3732335"/>
                  <a:pt x="4676267" y="3873386"/>
                  <a:pt x="4635571" y="4183379"/>
                </a:cubicBezTo>
                <a:cubicBezTo>
                  <a:pt x="4594875" y="4493372"/>
                  <a:pt x="4603875" y="4561569"/>
                  <a:pt x="4635571" y="4869179"/>
                </a:cubicBezTo>
                <a:cubicBezTo>
                  <a:pt x="4667267" y="5176789"/>
                  <a:pt x="4661374" y="5275664"/>
                  <a:pt x="4635571" y="5486398"/>
                </a:cubicBezTo>
                <a:cubicBezTo>
                  <a:pt x="4609768" y="5697132"/>
                  <a:pt x="4638918" y="5904693"/>
                  <a:pt x="4635571" y="6035038"/>
                </a:cubicBezTo>
                <a:cubicBezTo>
                  <a:pt x="4632224" y="6165383"/>
                  <a:pt x="4622461" y="6684697"/>
                  <a:pt x="4635571" y="6857998"/>
                </a:cubicBezTo>
                <a:cubicBezTo>
                  <a:pt x="4464295" y="6867282"/>
                  <a:pt x="4144688" y="6870829"/>
                  <a:pt x="4019702" y="6857998"/>
                </a:cubicBezTo>
                <a:cubicBezTo>
                  <a:pt x="3894716" y="6845167"/>
                  <a:pt x="3641944" y="6849484"/>
                  <a:pt x="3357478" y="6857998"/>
                </a:cubicBezTo>
                <a:cubicBezTo>
                  <a:pt x="3073012" y="6866512"/>
                  <a:pt x="2973634" y="6834544"/>
                  <a:pt x="2741609" y="6857998"/>
                </a:cubicBezTo>
                <a:cubicBezTo>
                  <a:pt x="2509584" y="6881452"/>
                  <a:pt x="2387418" y="6843665"/>
                  <a:pt x="2218452" y="6857998"/>
                </a:cubicBezTo>
                <a:cubicBezTo>
                  <a:pt x="2049486" y="6872331"/>
                  <a:pt x="1718256" y="6841249"/>
                  <a:pt x="1509872" y="6857998"/>
                </a:cubicBezTo>
                <a:cubicBezTo>
                  <a:pt x="1301488" y="6874747"/>
                  <a:pt x="1113868" y="6884190"/>
                  <a:pt x="847647" y="6857998"/>
                </a:cubicBezTo>
                <a:cubicBezTo>
                  <a:pt x="581427" y="6831806"/>
                  <a:pt x="400013" y="6824985"/>
                  <a:pt x="0" y="6857998"/>
                </a:cubicBezTo>
                <a:cubicBezTo>
                  <a:pt x="20094" y="6705505"/>
                  <a:pt x="27194" y="6442094"/>
                  <a:pt x="0" y="6309358"/>
                </a:cubicBezTo>
                <a:cubicBezTo>
                  <a:pt x="-27194" y="6176622"/>
                  <a:pt x="10584" y="5909393"/>
                  <a:pt x="0" y="5760718"/>
                </a:cubicBezTo>
                <a:cubicBezTo>
                  <a:pt x="-10584" y="5612043"/>
                  <a:pt x="-21307" y="5381928"/>
                  <a:pt x="0" y="5143499"/>
                </a:cubicBezTo>
                <a:cubicBezTo>
                  <a:pt x="21307" y="4905070"/>
                  <a:pt x="-24561" y="4583137"/>
                  <a:pt x="0" y="4320539"/>
                </a:cubicBezTo>
                <a:cubicBezTo>
                  <a:pt x="24561" y="4057941"/>
                  <a:pt x="12157" y="4028749"/>
                  <a:pt x="0" y="3771899"/>
                </a:cubicBezTo>
                <a:cubicBezTo>
                  <a:pt x="-12157" y="3515049"/>
                  <a:pt x="-5791" y="3305029"/>
                  <a:pt x="0" y="3154679"/>
                </a:cubicBezTo>
                <a:cubicBezTo>
                  <a:pt x="5791" y="3004329"/>
                  <a:pt x="3395" y="2823397"/>
                  <a:pt x="0" y="2537459"/>
                </a:cubicBezTo>
                <a:cubicBezTo>
                  <a:pt x="-3395" y="2251521"/>
                  <a:pt x="4479" y="2197894"/>
                  <a:pt x="0" y="1988819"/>
                </a:cubicBezTo>
                <a:cubicBezTo>
                  <a:pt x="-4479" y="1779744"/>
                  <a:pt x="-8750" y="1578794"/>
                  <a:pt x="0" y="1303020"/>
                </a:cubicBezTo>
                <a:cubicBezTo>
                  <a:pt x="8750" y="1027246"/>
                  <a:pt x="18141" y="919461"/>
                  <a:pt x="0" y="617220"/>
                </a:cubicBezTo>
                <a:cubicBezTo>
                  <a:pt x="-18141" y="314979"/>
                  <a:pt x="26660" y="253125"/>
                  <a:pt x="0" y="0"/>
                </a:cubicBezTo>
                <a:close/>
              </a:path>
              <a:path w="4635571" h="6857998" stroke="0" extrusionOk="0">
                <a:moveTo>
                  <a:pt x="0" y="0"/>
                </a:moveTo>
                <a:cubicBezTo>
                  <a:pt x="208360" y="-21012"/>
                  <a:pt x="290787" y="-20626"/>
                  <a:pt x="523157" y="0"/>
                </a:cubicBezTo>
                <a:cubicBezTo>
                  <a:pt x="755527" y="20626"/>
                  <a:pt x="882893" y="25263"/>
                  <a:pt x="1139026" y="0"/>
                </a:cubicBezTo>
                <a:cubicBezTo>
                  <a:pt x="1395159" y="-25263"/>
                  <a:pt x="1416061" y="-4120"/>
                  <a:pt x="1662183" y="0"/>
                </a:cubicBezTo>
                <a:cubicBezTo>
                  <a:pt x="1908305" y="4120"/>
                  <a:pt x="2063636" y="17217"/>
                  <a:pt x="2370763" y="0"/>
                </a:cubicBezTo>
                <a:cubicBezTo>
                  <a:pt x="2677890" y="-17217"/>
                  <a:pt x="2925401" y="6530"/>
                  <a:pt x="3079344" y="0"/>
                </a:cubicBezTo>
                <a:cubicBezTo>
                  <a:pt x="3233287" y="-6530"/>
                  <a:pt x="3559248" y="-19451"/>
                  <a:pt x="3787924" y="0"/>
                </a:cubicBezTo>
                <a:cubicBezTo>
                  <a:pt x="4016600" y="19451"/>
                  <a:pt x="4457576" y="-38590"/>
                  <a:pt x="4635571" y="0"/>
                </a:cubicBezTo>
                <a:cubicBezTo>
                  <a:pt x="4616833" y="179913"/>
                  <a:pt x="4637446" y="361160"/>
                  <a:pt x="4635571" y="617220"/>
                </a:cubicBezTo>
                <a:cubicBezTo>
                  <a:pt x="4633696" y="873280"/>
                  <a:pt x="4632162" y="940198"/>
                  <a:pt x="4635571" y="1234440"/>
                </a:cubicBezTo>
                <a:cubicBezTo>
                  <a:pt x="4638980" y="1528682"/>
                  <a:pt x="4627277" y="1504225"/>
                  <a:pt x="4635571" y="1714500"/>
                </a:cubicBezTo>
                <a:cubicBezTo>
                  <a:pt x="4643865" y="1924775"/>
                  <a:pt x="4667712" y="2282537"/>
                  <a:pt x="4635571" y="2468879"/>
                </a:cubicBezTo>
                <a:cubicBezTo>
                  <a:pt x="4603430" y="2655221"/>
                  <a:pt x="4638172" y="2751204"/>
                  <a:pt x="4635571" y="2948939"/>
                </a:cubicBezTo>
                <a:cubicBezTo>
                  <a:pt x="4632970" y="3146674"/>
                  <a:pt x="4610273" y="3343766"/>
                  <a:pt x="4635571" y="3497579"/>
                </a:cubicBezTo>
                <a:cubicBezTo>
                  <a:pt x="4660869" y="3651392"/>
                  <a:pt x="4650486" y="3788493"/>
                  <a:pt x="4635571" y="3977639"/>
                </a:cubicBezTo>
                <a:cubicBezTo>
                  <a:pt x="4620656" y="4166785"/>
                  <a:pt x="4665219" y="4346818"/>
                  <a:pt x="4635571" y="4594859"/>
                </a:cubicBezTo>
                <a:cubicBezTo>
                  <a:pt x="4605923" y="4842900"/>
                  <a:pt x="4655313" y="4965617"/>
                  <a:pt x="4635571" y="5143499"/>
                </a:cubicBezTo>
                <a:cubicBezTo>
                  <a:pt x="4615829" y="5321381"/>
                  <a:pt x="4595309" y="5791681"/>
                  <a:pt x="4635571" y="5966458"/>
                </a:cubicBezTo>
                <a:cubicBezTo>
                  <a:pt x="4675833" y="6141235"/>
                  <a:pt x="4671477" y="6503804"/>
                  <a:pt x="4635571" y="6857998"/>
                </a:cubicBezTo>
                <a:cubicBezTo>
                  <a:pt x="4501373" y="6882019"/>
                  <a:pt x="4309938" y="6854972"/>
                  <a:pt x="4112414" y="6857998"/>
                </a:cubicBezTo>
                <a:cubicBezTo>
                  <a:pt x="3914890" y="6861024"/>
                  <a:pt x="3647472" y="6850803"/>
                  <a:pt x="3496545" y="6857998"/>
                </a:cubicBezTo>
                <a:cubicBezTo>
                  <a:pt x="3345618" y="6865193"/>
                  <a:pt x="3099148" y="6843911"/>
                  <a:pt x="2927032" y="6857998"/>
                </a:cubicBezTo>
                <a:cubicBezTo>
                  <a:pt x="2754916" y="6872085"/>
                  <a:pt x="2589643" y="6834943"/>
                  <a:pt x="2357519" y="6857998"/>
                </a:cubicBezTo>
                <a:cubicBezTo>
                  <a:pt x="2125395" y="6881053"/>
                  <a:pt x="1878478" y="6856411"/>
                  <a:pt x="1741650" y="6857998"/>
                </a:cubicBezTo>
                <a:cubicBezTo>
                  <a:pt x="1604822" y="6859585"/>
                  <a:pt x="1348154" y="6836047"/>
                  <a:pt x="1172137" y="6857998"/>
                </a:cubicBezTo>
                <a:cubicBezTo>
                  <a:pt x="996120" y="6879949"/>
                  <a:pt x="544963" y="6842163"/>
                  <a:pt x="0" y="6857998"/>
                </a:cubicBezTo>
                <a:cubicBezTo>
                  <a:pt x="-7217" y="6655368"/>
                  <a:pt x="-9806" y="6543139"/>
                  <a:pt x="0" y="6240778"/>
                </a:cubicBezTo>
                <a:cubicBezTo>
                  <a:pt x="9806" y="5938417"/>
                  <a:pt x="13491" y="5629562"/>
                  <a:pt x="0" y="5417818"/>
                </a:cubicBezTo>
                <a:cubicBezTo>
                  <a:pt x="-13491" y="5206074"/>
                  <a:pt x="2958" y="4895393"/>
                  <a:pt x="0" y="4732019"/>
                </a:cubicBezTo>
                <a:cubicBezTo>
                  <a:pt x="-2958" y="4568645"/>
                  <a:pt x="-22961" y="4314853"/>
                  <a:pt x="0" y="4046219"/>
                </a:cubicBezTo>
                <a:cubicBezTo>
                  <a:pt x="22961" y="3777585"/>
                  <a:pt x="16282" y="3675951"/>
                  <a:pt x="0" y="3360419"/>
                </a:cubicBezTo>
                <a:cubicBezTo>
                  <a:pt x="-16282" y="3044887"/>
                  <a:pt x="-24181" y="2922912"/>
                  <a:pt x="0" y="2743199"/>
                </a:cubicBezTo>
                <a:cubicBezTo>
                  <a:pt x="24181" y="2563486"/>
                  <a:pt x="-14786" y="2166395"/>
                  <a:pt x="0" y="1988819"/>
                </a:cubicBezTo>
                <a:cubicBezTo>
                  <a:pt x="14786" y="1811243"/>
                  <a:pt x="3618" y="1627305"/>
                  <a:pt x="0" y="1508760"/>
                </a:cubicBezTo>
                <a:cubicBezTo>
                  <a:pt x="-3618" y="1390215"/>
                  <a:pt x="3934" y="1065021"/>
                  <a:pt x="0" y="685800"/>
                </a:cubicBezTo>
                <a:cubicBezTo>
                  <a:pt x="-3934" y="306579"/>
                  <a:pt x="17060" y="327486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4864437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</p:pic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79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35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A1E2CAE-8115-49D8-B5A1-77C9BAB4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hu-HU" sz="3600" dirty="0"/>
              <a:t>Október 13 –”Egy a természettel" világkiállítás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03FD3A-93E7-460D-8D6E-AAA179DCE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Ez a kiállítás pesten található.</a:t>
            </a:r>
          </a:p>
          <a:p>
            <a:pPr marL="0" indent="0">
              <a:buNone/>
            </a:pPr>
            <a:r>
              <a:rPr lang="hu-HU" sz="2000" dirty="0"/>
              <a:t>Mi vonattal, metróval és busszal jutottunk el odáig és meg is érte.</a:t>
            </a:r>
          </a:p>
          <a:p>
            <a:pPr marL="0" indent="0">
              <a:buNone/>
            </a:pPr>
            <a:r>
              <a:rPr lang="hu-HU" sz="2000" dirty="0"/>
              <a:t>A kiállítás a vadászati halászati fő témát kép viselte.</a:t>
            </a:r>
          </a:p>
          <a:p>
            <a:pPr marL="0" indent="0">
              <a:buNone/>
            </a:pPr>
            <a:r>
              <a:rPr lang="hu-HU" sz="2000" dirty="0"/>
              <a:t>Hat  állomás volt ahol láthatunk élő és egyaránt kitömött állatokat is.</a:t>
            </a:r>
          </a:p>
          <a:p>
            <a:pPr marL="0" indent="0">
              <a:buNone/>
            </a:pPr>
            <a:r>
              <a:rPr lang="hu-HU" sz="2000" dirty="0"/>
              <a:t>Emellett egyes állat részeit. (pl. agancs, medvebunda…)</a:t>
            </a:r>
          </a:p>
          <a:p>
            <a:pPr marL="0" indent="0">
              <a:buNone/>
            </a:pPr>
            <a:r>
              <a:rPr lang="hu-HU" sz="2000" dirty="0"/>
              <a:t>A kiállításon büfés standok is megtalálhatóak voltak.</a:t>
            </a:r>
          </a:p>
          <a:p>
            <a:pPr marL="0" indent="0">
              <a:buNone/>
            </a:pPr>
            <a:r>
              <a:rPr lang="hu-HU" sz="2000" dirty="0"/>
              <a:t>(a kiállítással kapcsolódó ételekkel is 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1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6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Kép 16" descr="A képen több látható&#10;&#10;Automatikusan generált leírás">
            <a:extLst>
              <a:ext uri="{FF2B5EF4-FFF2-40B4-BE49-F238E27FC236}">
                <a16:creationId xmlns:a16="http://schemas.microsoft.com/office/drawing/2014/main" id="{77289F2B-7C90-4953-9472-CA480B1153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" r="-2" b="27985"/>
          <a:stretch/>
        </p:blipFill>
        <p:spPr>
          <a:xfrm>
            <a:off x="321734" y="321733"/>
            <a:ext cx="5674894" cy="3030842"/>
          </a:xfrm>
          <a:prstGeom prst="rect">
            <a:avLst/>
          </a:prstGeom>
        </p:spPr>
      </p:pic>
      <p:pic>
        <p:nvPicPr>
          <p:cNvPr id="15" name="Kép 14" descr="A képen emlősök, kecske, juh látható&#10;&#10;Automatikusan generált leírás">
            <a:extLst>
              <a:ext uri="{FF2B5EF4-FFF2-40B4-BE49-F238E27FC236}">
                <a16:creationId xmlns:a16="http://schemas.microsoft.com/office/drawing/2014/main" id="{388E6D4E-51C7-4948-A4CA-31CFE187D6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r="21916" b="-1"/>
          <a:stretch/>
        </p:blipFill>
        <p:spPr>
          <a:xfrm>
            <a:off x="321735" y="3524289"/>
            <a:ext cx="2676579" cy="2776517"/>
          </a:xfrm>
          <a:prstGeom prst="rect">
            <a:avLst/>
          </a:prstGeom>
        </p:spPr>
      </p:pic>
      <p:pic>
        <p:nvPicPr>
          <p:cNvPr id="13" name="Kép 12" descr="A képen beltéri, több látható&#10;&#10;Automatikusan generált leírás">
            <a:extLst>
              <a:ext uri="{FF2B5EF4-FFF2-40B4-BE49-F238E27FC236}">
                <a16:creationId xmlns:a16="http://schemas.microsoft.com/office/drawing/2014/main" id="{A436A2DB-6C0A-415B-9C34-9BAC19253B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6" r="6652" b="5"/>
          <a:stretch/>
        </p:blipFill>
        <p:spPr>
          <a:xfrm>
            <a:off x="3159553" y="3514855"/>
            <a:ext cx="2837076" cy="2785951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8032CF64-44A3-438E-93CD-81D5DB3468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0979"/>
          <a:stretch/>
        </p:blipFill>
        <p:spPr>
          <a:xfrm>
            <a:off x="6195373" y="321733"/>
            <a:ext cx="5674892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7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emlősök, széna, terület látható&#10;&#10;Automatikusan generált leírás">
            <a:extLst>
              <a:ext uri="{FF2B5EF4-FFF2-40B4-BE49-F238E27FC236}">
                <a16:creationId xmlns:a16="http://schemas.microsoft.com/office/drawing/2014/main" id="{7FF46F4F-FF02-43C9-8162-9A058345DB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8" r="1" b="2202"/>
          <a:stretch/>
        </p:blipFill>
        <p:spPr>
          <a:xfrm>
            <a:off x="20" y="1"/>
            <a:ext cx="6016469" cy="6858001"/>
          </a:xfrm>
          <a:custGeom>
            <a:avLst/>
            <a:gdLst/>
            <a:ahLst/>
            <a:cxnLst/>
            <a:rect l="l" t="t" r="r" b="b"/>
            <a:pathLst>
              <a:path w="6016489" h="6858001">
                <a:moveTo>
                  <a:pt x="0" y="0"/>
                </a:moveTo>
                <a:lnTo>
                  <a:pt x="6016489" y="0"/>
                </a:lnTo>
                <a:lnTo>
                  <a:pt x="6016489" y="3"/>
                </a:lnTo>
                <a:lnTo>
                  <a:pt x="4217356" y="3"/>
                </a:lnTo>
                <a:lnTo>
                  <a:pt x="4429187" y="675864"/>
                </a:lnTo>
                <a:lnTo>
                  <a:pt x="4426326" y="675864"/>
                </a:lnTo>
                <a:lnTo>
                  <a:pt x="5659819" y="4611414"/>
                </a:lnTo>
                <a:lnTo>
                  <a:pt x="3962482" y="6858000"/>
                </a:lnTo>
                <a:lnTo>
                  <a:pt x="6016489" y="6858000"/>
                </a:lnTo>
                <a:lnTo>
                  <a:pt x="6016489" y="6858001"/>
                </a:lnTo>
                <a:lnTo>
                  <a:pt x="0" y="6858001"/>
                </a:lnTo>
                <a:close/>
              </a:path>
            </a:pathLst>
          </a:custGeom>
        </p:spPr>
      </p:pic>
      <p:pic>
        <p:nvPicPr>
          <p:cNvPr id="7" name="Kép 6" descr="A képen emlősök, talaj, fekete, medve látható&#10;&#10;Automatikusan generált leírás">
            <a:extLst>
              <a:ext uri="{FF2B5EF4-FFF2-40B4-BE49-F238E27FC236}">
                <a16:creationId xmlns:a16="http://schemas.microsoft.com/office/drawing/2014/main" id="{94F06831-55FD-4926-AB18-1E5AC5022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8" r="-3" b="6658"/>
          <a:stretch/>
        </p:blipFill>
        <p:spPr>
          <a:xfrm>
            <a:off x="4307056" y="10"/>
            <a:ext cx="4831627" cy="4520001"/>
          </a:xfrm>
          <a:custGeom>
            <a:avLst/>
            <a:gdLst/>
            <a:ahLst/>
            <a:cxn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</p:spPr>
      </p:pic>
      <p:pic>
        <p:nvPicPr>
          <p:cNvPr id="9" name="Kép 8" descr="A képen beltéri, mennyezet, emlősök, állás látható&#10;&#10;Automatikusan generált leírás">
            <a:extLst>
              <a:ext uri="{FF2B5EF4-FFF2-40B4-BE49-F238E27FC236}">
                <a16:creationId xmlns:a16="http://schemas.microsoft.com/office/drawing/2014/main" id="{9C12634E-B993-4335-8F8C-2064AA9AC5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3" r="-1" b="16390"/>
          <a:stretch/>
        </p:blipFill>
        <p:spPr>
          <a:xfrm>
            <a:off x="4068531" y="-1"/>
            <a:ext cx="8123469" cy="6858000"/>
          </a:xfrm>
          <a:custGeom>
            <a:avLst/>
            <a:gdLst/>
            <a:ahLst/>
            <a:cxnLst/>
            <a:rect l="l" t="t" r="r" b="b"/>
            <a:pathLst>
              <a:path w="8123469" h="6858000">
                <a:moveTo>
                  <a:pt x="5181344" y="0"/>
                </a:moveTo>
                <a:lnTo>
                  <a:pt x="8123469" y="0"/>
                </a:lnTo>
                <a:lnTo>
                  <a:pt x="8123469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979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A képen szöveg, padló, állás, emlősök látható&#10;&#10;Automatikusan generált leírás">
            <a:extLst>
              <a:ext uri="{FF2B5EF4-FFF2-40B4-BE49-F238E27FC236}">
                <a16:creationId xmlns:a16="http://schemas.microsoft.com/office/drawing/2014/main" id="{55DD83F5-D4A6-4768-99BE-EB9D5139F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3" r="-1" b="28985"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7" name="Kép 6" descr="A képen személy, fű, emlősök látható&#10;&#10;Automatikusan generált leírás">
            <a:extLst>
              <a:ext uri="{FF2B5EF4-FFF2-40B4-BE49-F238E27FC236}">
                <a16:creationId xmlns:a16="http://schemas.microsoft.com/office/drawing/2014/main" id="{1A640309-1DE3-4B17-9ED0-E0AF123E09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" t="7910" r="-301" b="32942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5" name="Kép 4" descr="A képen személy, beltéri látható&#10;&#10;Automatikusan generált leírás">
            <a:extLst>
              <a:ext uri="{FF2B5EF4-FFF2-40B4-BE49-F238E27FC236}">
                <a16:creationId xmlns:a16="http://schemas.microsoft.com/office/drawing/2014/main" id="{FAF3DF0D-AF3A-4633-BB68-74C558D13E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3" r="2" b="35824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15" name="Kép 14" descr="A képen személy, kültéri, csoport, modellt állás látható&#10;&#10;Automatikusan generált leírás">
            <a:extLst>
              <a:ext uri="{FF2B5EF4-FFF2-40B4-BE49-F238E27FC236}">
                <a16:creationId xmlns:a16="http://schemas.microsoft.com/office/drawing/2014/main" id="{89B5A94C-42CC-4AB4-9528-335BA4F760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" r="1" b="10555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11" name="Kép 10" descr="A képen személy, kutya, beltéri, zöld látható&#10;&#10;Automatikusan generált leírás">
            <a:extLst>
              <a:ext uri="{FF2B5EF4-FFF2-40B4-BE49-F238E27FC236}">
                <a16:creationId xmlns:a16="http://schemas.microsoft.com/office/drawing/2014/main" id="{5274B5CC-D088-4E4D-86C5-F3B60E4FE5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" t="20513" r="-296" b="20513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10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4F6524F-F627-44CB-B9F4-2DD7D584E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hu-HU" sz="3600"/>
              <a:t>Október 21 –Taliándörögdi kirándulás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2A880A-CFC2-4D07-8C80-1D208C3A5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Októberben egy másik helyen is voltunk tanulmányi kirándulás szempontjából. </a:t>
            </a:r>
          </a:p>
          <a:p>
            <a:pPr marL="0" indent="0">
              <a:buNone/>
            </a:pPr>
            <a:r>
              <a:rPr lang="hu-HU" sz="2000" dirty="0"/>
              <a:t>Taliándörögdön ahol a mezőgazdaságról tudhatunk meg többet és az állattartás/tenyésztésről. </a:t>
            </a:r>
          </a:p>
          <a:p>
            <a:pPr marL="0" indent="0">
              <a:buNone/>
            </a:pPr>
            <a:r>
              <a:rPr lang="hu-HU" sz="2000" dirty="0"/>
              <a:t>Iskolánktól indulva elértünk az első célponthoz ahol egy kis reggeli csomaggal vártak minket amit saját erőforrásból készítettek a résztvevők számára.</a:t>
            </a:r>
          </a:p>
          <a:p>
            <a:pPr marL="0" indent="0">
              <a:buNone/>
            </a:pPr>
            <a:r>
              <a:rPr lang="hu-HU" sz="2000" dirty="0"/>
              <a:t>Itt bemutatták a gépeket amivel dolgoznak és hallhattunk az import-export állományról is.</a:t>
            </a:r>
          </a:p>
          <a:p>
            <a:pPr marL="0" indent="0">
              <a:buNone/>
            </a:pPr>
            <a:r>
              <a:rPr lang="hu-HU" sz="2000" dirty="0"/>
              <a:t>Emellett nem csak élményekkel hanem egy </a:t>
            </a:r>
            <a:r>
              <a:rPr lang="hu-HU" sz="2000" dirty="0" err="1"/>
              <a:t>rolrol</a:t>
            </a:r>
            <a:r>
              <a:rPr lang="hu-HU" sz="2000" dirty="0"/>
              <a:t>-os kulaccsal is gazdagabb lehettél.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85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667</Words>
  <Application>Microsoft Office PowerPoint</Application>
  <PresentationFormat>Szélesvásznú</PresentationFormat>
  <Paragraphs>65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Office-téma</vt:lpstr>
      <vt:lpstr>Felelős állattartás</vt:lpstr>
      <vt:lpstr>A kezdet - 2021.09.08.</vt:lpstr>
      <vt:lpstr>VSZKutyák</vt:lpstr>
      <vt:lpstr>VSZKutyák Facebook oldala</vt:lpstr>
      <vt:lpstr>Október 13 –”Egy a természettel" világkiállítás</vt:lpstr>
      <vt:lpstr>PowerPoint-bemutató</vt:lpstr>
      <vt:lpstr>PowerPoint-bemutató</vt:lpstr>
      <vt:lpstr>PowerPoint-bemutató</vt:lpstr>
      <vt:lpstr>Október 21 –Taliándörögdi kirándulás</vt:lpstr>
      <vt:lpstr>Taliándörögdi kirándulás</vt:lpstr>
      <vt:lpstr>PowerPoint-bemutató</vt:lpstr>
      <vt:lpstr>PowerPoint-bemutató</vt:lpstr>
      <vt:lpstr>PowerPoint-bemutató</vt:lpstr>
      <vt:lpstr>VSZKutyák instagram oldala</vt:lpstr>
      <vt:lpstr>PowerPoint-bemutató</vt:lpstr>
      <vt:lpstr>Harmadik forduló</vt:lpstr>
      <vt:lpstr>Infografika</vt:lpstr>
      <vt:lpstr>Negyedik forduló</vt:lpstr>
      <vt:lpstr>A szervezőktől kaptunk jó tanácsokat az előadáshoz</vt:lpstr>
      <vt:lpstr>Visszajelzéseket is fontosnak tartottuk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O365 felhasználó</dc:creator>
  <cp:lastModifiedBy>Péterffy György</cp:lastModifiedBy>
  <cp:revision>59</cp:revision>
  <dcterms:created xsi:type="dcterms:W3CDTF">2022-02-02T08:57:42Z</dcterms:created>
  <dcterms:modified xsi:type="dcterms:W3CDTF">2022-03-24T08:29:39Z</dcterms:modified>
</cp:coreProperties>
</file>