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4B561-3CDF-40D9-8C81-4981400AD0AC}" v="364" dt="2022-11-28T15:19:07.925"/>
    <p1510:client id="{2A4E5DA7-C3D1-410B-819A-B4F552007518}" v="3" dt="2022-11-27T06:56:38.642"/>
    <p1510:client id="{38DF7083-D713-4FB1-BAA3-80B353AF763F}" v="666" dt="2022-11-28T16:47:28.680"/>
    <p1510:client id="{3BBAF851-0008-4D1E-9D89-4F1987F53C82}" v="75" dt="2022-11-27T06:53:50.405"/>
    <p1510:client id="{E539BC9F-039D-45D3-98A7-CE88B0E626BE}" v="979" dt="2022-11-28T18:10:50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Balaton átlagos</a:t>
            </a:r>
            <a:r>
              <a:rPr lang="hu-HU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mélysége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1809483243701497E-2"/>
          <c:y val="0.16260728947124153"/>
          <c:w val="0.92632903967276703"/>
          <c:h val="0.643213409927258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Megoldások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A9-4F7F-97DF-59B536D62708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Megoldások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EA9-4F7F-97DF-59B536D62708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Megoldások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A9-4F7F-97DF-59B536D62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56448"/>
        <c:axId val="21262336"/>
      </c:barChart>
      <c:catAx>
        <c:axId val="2125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262336"/>
        <c:crosses val="autoZero"/>
        <c:auto val="1"/>
        <c:lblAlgn val="ctr"/>
        <c:lblOffset val="100"/>
        <c:noMultiLvlLbl val="0"/>
      </c:catAx>
      <c:valAx>
        <c:axId val="2126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25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Szélsőséges</a:t>
            </a:r>
            <a:r>
              <a:rPr lang="hu-HU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időjárási viszonyok ismerete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Helyes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58-4DD0-89B2-BBB2602652EB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Helytelen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58-4DD0-89B2-BBB260265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114304"/>
        <c:axId val="24115840"/>
      </c:barChart>
      <c:catAx>
        <c:axId val="2411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4115840"/>
        <c:crosses val="autoZero"/>
        <c:auto val="1"/>
        <c:lblAlgn val="ctr"/>
        <c:lblOffset val="100"/>
        <c:noMultiLvlLbl val="0"/>
      </c:catAx>
      <c:valAx>
        <c:axId val="2411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411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tó legnagyobb mélysége </a:t>
            </a:r>
          </a:p>
        </c:rich>
      </c:tx>
      <c:layout>
        <c:manualLayout>
          <c:xMode val="edge"/>
          <c:yMode val="edge"/>
          <c:x val="0.38646071322141651"/>
          <c:y val="5.15323482867957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32-42A5-915F-E195887A1830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E32-42A5-915F-E195887A1830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32-42A5-915F-E195887A1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76832"/>
        <c:axId val="22378368"/>
      </c:barChart>
      <c:catAx>
        <c:axId val="2237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2378368"/>
        <c:crosses val="autoZero"/>
        <c:auto val="1"/>
        <c:lblAlgn val="ctr"/>
        <c:lblOffset val="100"/>
        <c:noMultiLvlLbl val="0"/>
      </c:catAx>
      <c:valAx>
        <c:axId val="2237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237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Balaton DNY-ÉK irányú kiterjedése 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14-48BB-A7FB-957259721A5E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14-48BB-A7FB-957259721A5E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614-48BB-A7FB-957259721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25824"/>
        <c:axId val="22527360"/>
      </c:barChart>
      <c:catAx>
        <c:axId val="2252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2527360"/>
        <c:crosses val="autoZero"/>
        <c:auto val="1"/>
        <c:lblAlgn val="ctr"/>
        <c:lblOffset val="100"/>
        <c:noMultiLvlLbl val="0"/>
      </c:catAx>
      <c:valAx>
        <c:axId val="2252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252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tó legnagyobb szélessége 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1D-44C2-A2CA-305013836506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1D-44C2-A2CA-305013836506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1D-44C2-A2CA-305013836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50176"/>
        <c:axId val="22451712"/>
      </c:barChart>
      <c:catAx>
        <c:axId val="2245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2451712"/>
        <c:crosses val="autoZero"/>
        <c:auto val="1"/>
        <c:lblAlgn val="ctr"/>
        <c:lblOffset val="100"/>
        <c:noMultiLvlLbl val="0"/>
      </c:catAx>
      <c:valAx>
        <c:axId val="2245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245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Balaton keletkezési ideje 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AC-4C55-BE8F-B608400FDF87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AC-4C55-BE8F-B608400FDF87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7AC-4C55-BE8F-B608400FDF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57408"/>
        <c:axId val="23859200"/>
      </c:barChart>
      <c:catAx>
        <c:axId val="2385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859200"/>
        <c:crosses val="autoZero"/>
        <c:auto val="1"/>
        <c:lblAlgn val="ctr"/>
        <c:lblOffset val="100"/>
        <c:noMultiLvlLbl val="0"/>
      </c:catAx>
      <c:valAx>
        <c:axId val="2385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85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tó</a:t>
            </a:r>
            <a:r>
              <a:rPr lang="hu-HU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szennyezettségét jelző élőlény ismerete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84-4AD1-B8AF-2E4B7B800EBC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84-4AD1-B8AF-2E4B7B800EBC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84-4AD1-B8AF-2E4B7B800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09120"/>
        <c:axId val="23910656"/>
      </c:barChart>
      <c:catAx>
        <c:axId val="2390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910656"/>
        <c:crosses val="autoZero"/>
        <c:auto val="1"/>
        <c:lblAlgn val="ctr"/>
        <c:lblOffset val="100"/>
        <c:noMultiLvlLbl val="0"/>
      </c:catAx>
      <c:valAx>
        <c:axId val="2391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90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vízminőséget vizsgáló kutatóintézet helye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6D-452D-AA23-EE36B9B0C37C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6D-452D-AA23-EE36B9B0C37C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6D-452D-AA23-EE36B9B0C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42272"/>
        <c:axId val="23943808"/>
      </c:barChart>
      <c:catAx>
        <c:axId val="2394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943808"/>
        <c:crosses val="autoZero"/>
        <c:auto val="1"/>
        <c:lblAlgn val="ctr"/>
        <c:lblOffset val="100"/>
        <c:noMultiLvlLbl val="0"/>
      </c:catAx>
      <c:valAx>
        <c:axId val="2394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94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b="1" dirty="0"/>
              <a:t>A Balaton helye az éghajlati övekben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54-4DB4-B869-014A26D37DDF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54-4DB4-B869-014A26D37DDF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D54-4DB4-B869-014A26D37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025344"/>
        <c:axId val="24031232"/>
      </c:barChart>
      <c:catAx>
        <c:axId val="2402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24031232"/>
        <c:crosses val="autoZero"/>
        <c:auto val="1"/>
        <c:lblAlgn val="ctr"/>
        <c:lblOffset val="100"/>
        <c:noMultiLvlLbl val="0"/>
      </c:catAx>
      <c:valAx>
        <c:axId val="2403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2402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hu-H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Balaton</a:t>
            </a:r>
            <a:r>
              <a:rPr lang="hu-HU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északi parti klímája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DD-4836-A9DC-1EFB8B4D0F2A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DD-4836-A9DC-1EFB8B4D0F2A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DD-4836-A9DC-1EFB8B4D0F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072960"/>
        <c:axId val="24074496"/>
      </c:barChart>
      <c:catAx>
        <c:axId val="2407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4074496"/>
        <c:crosses val="autoZero"/>
        <c:auto val="1"/>
        <c:lblAlgn val="ctr"/>
        <c:lblOffset val="100"/>
        <c:noMultiLvlLbl val="0"/>
      </c:catAx>
      <c:valAx>
        <c:axId val="2407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407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975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6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5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4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CDE45C10-227D-42DF-A888-EEFD3784FA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A214944-8898-48BC-AE6F-065DA7BBB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71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2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9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0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5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3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4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27" r:id="rId6"/>
    <p:sldLayoutId id="2147483723" r:id="rId7"/>
    <p:sldLayoutId id="2147483724" r:id="rId8"/>
    <p:sldLayoutId id="2147483725" r:id="rId9"/>
    <p:sldLayoutId id="2147483726" r:id="rId10"/>
    <p:sldLayoutId id="2147483728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1">
            <a:extLst>
              <a:ext uri="{FF2B5EF4-FFF2-40B4-BE49-F238E27FC236}">
                <a16:creationId xmlns:a16="http://schemas.microsoft.com/office/drawing/2014/main" xmlns="" id="{DF0CAD46-2E46-44EB-A063-C05881768C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9" descr="A képen fa, égbolt, kültéri, víz látható&#10;&#10;Automatikusan generált leírás">
            <a:extLst>
              <a:ext uri="{FF2B5EF4-FFF2-40B4-BE49-F238E27FC236}">
                <a16:creationId xmlns:a16="http://schemas.microsoft.com/office/drawing/2014/main" xmlns="" id="{34F129C5-C027-39E5-4FF9-90C5AE8E9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0FDFF237-4369-41A3-9CE4-CD1A68139E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549553"/>
            <a:ext cx="12191999" cy="53200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7000">
                <a:srgbClr val="000000">
                  <a:alpha val="41000"/>
                </a:srgbClr>
              </a:gs>
              <a:gs pos="81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076091" y="2633933"/>
            <a:ext cx="8039818" cy="1643572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rgbClr val="FFFFFF"/>
                </a:solidFill>
                <a:latin typeface="Franklin Gothic"/>
                <a:cs typeface="Calibri Light"/>
              </a:rPr>
              <a:t>Balaton </a:t>
            </a:r>
            <a:endParaRPr lang="hu-HU" sz="4000" dirty="0">
              <a:solidFill>
                <a:srgbClr val="FFFFFF"/>
              </a:solidFill>
              <a:latin typeface="Franklin Gothic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57556" y="5272809"/>
            <a:ext cx="8442384" cy="72501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A Balatonról és a jövőjéről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3E45FAB-3768-4529-B0E8-A0E9BE5E38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62258" y="4739509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6FF68CFF-0675-43D9-8EF2-EAC1F19D24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E1414FA8-D7DF-4B14-AD83-846AB2899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638B88A0-A01D-4106-8E09-1AEB09B04E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Az 5. kérdés a tó keletkezési idejére vonatkozott, mindössze 2 fő karikázta be a megfelelő válasz betűjelét.</a:t>
            </a:r>
            <a:b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árok         törésvonalak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808519"/>
              </p:ext>
            </p:extLst>
          </p:nvPr>
        </p:nvGraphicFramePr>
        <p:xfrm>
          <a:off x="4964380" y="2328430"/>
          <a:ext cx="6198920" cy="406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617517" y="5652655"/>
            <a:ext cx="345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Megoldás: C, vagyis 10000 éve keletkezett, árkos vetődéssel.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81" y="3179664"/>
            <a:ext cx="3821111" cy="1845490"/>
          </a:xfrm>
          <a:prstGeom prst="rect">
            <a:avLst/>
          </a:prstGeom>
        </p:spPr>
      </p:pic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xmlns="" id="{B3869BF3-06E4-4BAD-B610-A0B376A91069}"/>
              </a:ext>
            </a:extLst>
          </p:cNvPr>
          <p:cNvCxnSpPr/>
          <p:nvPr/>
        </p:nvCxnSpPr>
        <p:spPr>
          <a:xfrm>
            <a:off x="1630017" y="2133600"/>
            <a:ext cx="1616766" cy="159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xmlns="" id="{A67B99BA-57E7-4283-AE3D-85E6953DC130}"/>
              </a:ext>
            </a:extLst>
          </p:cNvPr>
          <p:cNvCxnSpPr/>
          <p:nvPr/>
        </p:nvCxnSpPr>
        <p:spPr>
          <a:xfrm>
            <a:off x="3246783" y="2012389"/>
            <a:ext cx="662608" cy="161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7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700" y="723901"/>
            <a:ext cx="9917596" cy="826604"/>
          </a:xfrm>
        </p:spPr>
        <p:txBody>
          <a:bodyPr>
            <a:norm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6. kérdésben megkérdeztük, hogy melyik egysejtű élőlény elszaporodása utalhat a Balaton nagymértékű szennyezettségére, 15 fő találta el, hogy a kékalgák.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397105"/>
              </p:ext>
            </p:extLst>
          </p:nvPr>
        </p:nvGraphicFramePr>
        <p:xfrm>
          <a:off x="4880759" y="2399682"/>
          <a:ext cx="6448796" cy="3965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874239" y="2505694"/>
            <a:ext cx="361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Megoldás: A, vagyis 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kékmoszat</a:t>
            </a:r>
            <a:r>
              <a:rPr lang="hu-HU" dirty="0"/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39" y="3471863"/>
            <a:ext cx="3392168" cy="220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959125"/>
          </a:xfrm>
        </p:spPr>
        <p:txBody>
          <a:bodyPr>
            <a:normAutofit fontScale="90000"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7. kérdésben megkérdeztük, hogy hol található a Balaton vízminőségét vizsgáló kutatóintézet. A válaszokból kiderül, hogy elég nagy volt a tanácstalanság. A tippek sokszor nem jöttek be. Mindössze 30 főből, 10 fő tudta, hogy Tihanyban van.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660838"/>
              </p:ext>
            </p:extLst>
          </p:nvPr>
        </p:nvGraphicFramePr>
        <p:xfrm>
          <a:off x="5047013" y="2138424"/>
          <a:ext cx="6116287" cy="3941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629393" y="5710834"/>
            <a:ext cx="415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Megoldás: A, tehát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Tihanyban</a:t>
            </a:r>
            <a:r>
              <a:rPr lang="hu-HU" dirty="0"/>
              <a:t> található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1" y="2371258"/>
            <a:ext cx="3974275" cy="29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12988"/>
          </a:xfrm>
        </p:spPr>
        <p:txBody>
          <a:bodyPr>
            <a:normAutofit fontScale="90000"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Ezután következett egy éghajlattani kérdés, amit 9. és 10. osztályban mindenki tanul, már ahol tanulnak természetföldrajzot.</a:t>
            </a:r>
            <a:b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8. kérdés az volt, hogy a Balaton melyik éghajlati övben található meg? 19 fő helyesen válaszolt, ami elég jó arány. Hasznosak azok a földrajz órák!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668967"/>
              </p:ext>
            </p:extLst>
          </p:nvPr>
        </p:nvGraphicFramePr>
        <p:xfrm>
          <a:off x="4572000" y="2162175"/>
          <a:ext cx="6591300" cy="3953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994734" y="2494162"/>
            <a:ext cx="342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Megoldás: B, vagyis a valódi mérsékelt övben található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29" y="3365780"/>
            <a:ext cx="3525136" cy="220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699" y="723899"/>
            <a:ext cx="10134600" cy="753083"/>
          </a:xfrm>
        </p:spPr>
        <p:txBody>
          <a:bodyPr>
            <a:no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9. kérdésben azt firtattuk, hogy ismerik –e az északi part jellegzetes mikroklímáját. Látható hogy sokan nincsenek ezzel tisztában. Mindössze 13 fő válaszolt helyesen. 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210980"/>
              </p:ext>
            </p:extLst>
          </p:nvPr>
        </p:nvGraphicFramePr>
        <p:xfrm>
          <a:off x="4773880" y="2162175"/>
          <a:ext cx="6389419" cy="4179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594762" y="5581403"/>
            <a:ext cx="401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Megoldás: A, tehát mediterrán 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3" y="3122581"/>
            <a:ext cx="4014998" cy="22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700" y="723900"/>
            <a:ext cx="9877839" cy="919370"/>
          </a:xfrm>
        </p:spPr>
        <p:txBody>
          <a:bodyPr>
            <a:normAutofit fontScale="90000"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10. kérdésben arra kértük a kérdőívet kitöltő társainkat, hogy írjanak legalább két, a Balatonnál is előforduló időjárási szélsőséget.</a:t>
            </a:r>
            <a:b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Szerencsére a többség, vagyis 18 fő tudott írni értékelhető választ erre a kérdésre.</a:t>
            </a: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260107"/>
              </p:ext>
            </p:extLst>
          </p:nvPr>
        </p:nvGraphicFramePr>
        <p:xfrm>
          <a:off x="5099901" y="2247016"/>
          <a:ext cx="6148240" cy="3757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80" y="2605436"/>
            <a:ext cx="3365322" cy="223135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38986" y="5335571"/>
            <a:ext cx="38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Időjárási szélsőségek: nyári szárazság, felhőszakadás, tartós köd… stb.</a:t>
            </a:r>
          </a:p>
        </p:txBody>
      </p:sp>
    </p:spTree>
    <p:extLst>
      <p:ext uri="{BB962C8B-B14F-4D97-AF65-F5344CB8AC3E}">
        <p14:creationId xmlns:p14="http://schemas.microsoft.com/office/powerpoint/2010/main" val="27466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7012" y="715588"/>
            <a:ext cx="10093730" cy="747452"/>
          </a:xfrm>
        </p:spPr>
        <p:txBody>
          <a:bodyPr>
            <a:noAutofit/>
          </a:bodyPr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Balaton éghajlati adottságai</a:t>
            </a:r>
          </a:p>
        </p:txBody>
      </p:sp>
      <p:sp>
        <p:nvSpPr>
          <p:cNvPr id="3" name="Szövegdoboz 2"/>
          <p:cNvSpPr txBox="1"/>
          <p:nvPr/>
        </p:nvSpPr>
        <p:spPr>
          <a:xfrm flipH="1">
            <a:off x="1325877" y="1524049"/>
            <a:ext cx="100958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Hazánk a valódi mérsékelt övben és a nedves kontinentális éghajlati területen helyezkedik el. Az éghajlatot befolyásolják a nyugati szél által szállított légörvények. A ciklonok csapadékot szállítanak a Kárpát- medencébe, az anticiklonok a napsütéses időjárásért felelősek.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ország északi és középső területein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nedves kontinentális éghajlat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jellemző, délen mediterrán, kelet felé haladva száraz kontinentális.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Alapvetően a vastagbetűvel kiemelt klíma dominál a magyar tengernél is: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288" y="3616383"/>
            <a:ext cx="4455621" cy="27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5840" y="368890"/>
            <a:ext cx="10016836" cy="881150"/>
          </a:xfrm>
        </p:spPr>
        <p:txBody>
          <a:bodyPr>
            <a:normAutofit/>
          </a:bodyPr>
          <a:lstStyle/>
          <a:p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utóbbi időben egyre gyakrabban tapasztalhattunk időjárási szélsőségeket pl. nyári szárazságot, felhőszakadást, hosszantartó ködöt, száraz, hideg teleket, erős szelet.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B6EAD73-BE12-4D92-A8DF-870FDB7C0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777217"/>
            <a:ext cx="4663440" cy="285981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B62EFA2E-2CC9-4B8A-8AAB-D121C270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117" y="3137097"/>
            <a:ext cx="4378803" cy="2911438"/>
          </a:xfrm>
          <a:prstGeom prst="rect">
            <a:avLst/>
          </a:prstGeom>
        </p:spPr>
      </p:pic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xmlns="" id="{229785D5-F3DD-4A1F-999B-717E5D160A69}"/>
              </a:ext>
            </a:extLst>
          </p:cNvPr>
          <p:cNvSpPr/>
          <p:nvPr/>
        </p:nvSpPr>
        <p:spPr>
          <a:xfrm>
            <a:off x="6654018" y="1188721"/>
            <a:ext cx="1477108" cy="17092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yíl: lefelé mutató 5">
            <a:extLst>
              <a:ext uri="{FF2B5EF4-FFF2-40B4-BE49-F238E27FC236}">
                <a16:creationId xmlns:a16="http://schemas.microsoft.com/office/drawing/2014/main" xmlns="" id="{DCC3649D-C829-4061-A1FD-89F5B333A40F}"/>
              </a:ext>
            </a:extLst>
          </p:cNvPr>
          <p:cNvSpPr/>
          <p:nvPr/>
        </p:nvSpPr>
        <p:spPr>
          <a:xfrm>
            <a:off x="1378226" y="1250040"/>
            <a:ext cx="463826" cy="6582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05917C67-1844-4F71-86FE-FA824AED08AC}"/>
              </a:ext>
            </a:extLst>
          </p:cNvPr>
          <p:cNvSpPr txBox="1"/>
          <p:nvPr/>
        </p:nvSpPr>
        <p:spPr>
          <a:xfrm>
            <a:off x="609600" y="5168348"/>
            <a:ext cx="505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fenti képen zivatarfelhő látható.</a:t>
            </a:r>
          </a:p>
        </p:txBody>
      </p:sp>
    </p:spTree>
    <p:extLst>
      <p:ext uri="{BB962C8B-B14F-4D97-AF65-F5344CB8AC3E}">
        <p14:creationId xmlns:p14="http://schemas.microsoft.com/office/powerpoint/2010/main" val="10875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518815E-658E-4356-9B90-F68C9BCE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1"/>
            <a:ext cx="9811578" cy="667578"/>
          </a:xfrm>
        </p:spPr>
        <p:txBody>
          <a:bodyPr>
            <a:normAutofit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Az időjárási szélsőségek okai: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6DA3D84-5DC7-4BCE-B606-824FA3E98B80}"/>
              </a:ext>
            </a:extLst>
          </p:cNvPr>
          <p:cNvSpPr txBox="1"/>
          <p:nvPr/>
        </p:nvSpPr>
        <p:spPr>
          <a:xfrm>
            <a:off x="1028700" y="1762539"/>
            <a:ext cx="7134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A környezetszennyezés növekedése. Globális felmelegedést, így az éghajlati övezetek, övek eltolódását okozza. 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Anticiklon jelenlét. Hosszan tartó ködöt okoz ill. szárazságot.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 nyugati széllel érkező ciklonoktól leszakad egy-egy és több napig tartó helyi zivatarok, heves esőzések alakulhatnak ki. A ciklonok hidegfronttal érkeznek, ami az erős szél okozója.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ciklonok alacsony légnyomású, csapadékot szállító légörvények.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anticiklon magas légnyomású, csapadékot nem szállító légörvény.</a:t>
            </a: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30940C3B-BF41-49DB-8A9D-936761771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149" y="3245458"/>
            <a:ext cx="4069452" cy="3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0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87FB955-2693-479A-8F48-8E44838E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04" y="538371"/>
            <a:ext cx="9559788" cy="2651844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lesz 10 év múlva?</a:t>
            </a:r>
            <a:b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Balaton vízszintjét az elmúlt években túlstabilizálták, hogy ne legyen erős vízszintingadozás. Így jelenleg az éves érték 4 %-a </a:t>
            </a:r>
            <a:r>
              <a:rPr lang="hu-H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változás, ami a hetvenes években 30-40 %-os volt.</a:t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erős vízszintingadozás az éghajlati adottságokból adódóan természetesnek tekinthető, hiszen nyáron alacsonyabb, télen magasabb szokott lenni. Most alig van különbség, de összességében az átlagvízszint alacsonyabb már az eddigieknél.</a:t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Ennek egyik oka a nádasok eltűnése. A nádas ugyanis nagy mennyiségű vizet tud tárolni és folyamatosan adagolja a vizet a tóba, meggátolva a kiszáradását. ( pufferként működik )</a:t>
            </a:r>
            <a:b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65135A3-6C07-4A86-A24D-04E2AAEBC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92" y="3058184"/>
            <a:ext cx="4915802" cy="326144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DAAC6812-BA20-484D-8CB0-D77958F68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560" y="3638550"/>
            <a:ext cx="2466975" cy="184785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7DD316B9-9B1E-4F28-983D-64C0888D1FF3}"/>
              </a:ext>
            </a:extLst>
          </p:cNvPr>
          <p:cNvSpPr txBox="1"/>
          <p:nvPr/>
        </p:nvSpPr>
        <p:spPr>
          <a:xfrm>
            <a:off x="1055204" y="5486400"/>
            <a:ext cx="337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Gyékényt alig látunk a környéken.</a:t>
            </a:r>
          </a:p>
        </p:txBody>
      </p:sp>
      <p:cxnSp>
        <p:nvCxnSpPr>
          <p:cNvPr id="24" name="Összekötő: szögletes 23">
            <a:extLst>
              <a:ext uri="{FF2B5EF4-FFF2-40B4-BE49-F238E27FC236}">
                <a16:creationId xmlns:a16="http://schemas.microsoft.com/office/drawing/2014/main" xmlns="" id="{6BA02E01-A43E-4C36-80D2-DEE489D08969}"/>
              </a:ext>
            </a:extLst>
          </p:cNvPr>
          <p:cNvCxnSpPr/>
          <p:nvPr/>
        </p:nvCxnSpPr>
        <p:spPr>
          <a:xfrm rot="16200000" flipH="1">
            <a:off x="4890051" y="3021495"/>
            <a:ext cx="2372140" cy="218660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3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xmlns="" id="{51A01047-632B-4F57-9CDB-AA680D5BBB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5" descr="A képen zöld látható&#10;&#10;Automatikusan generált leírás">
            <a:extLst>
              <a:ext uri="{FF2B5EF4-FFF2-40B4-BE49-F238E27FC236}">
                <a16:creationId xmlns:a16="http://schemas.microsoft.com/office/drawing/2014/main" xmlns="" id="{DCFCF347-2AB0-1B7E-7BDB-5339995E5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6" b="8654"/>
          <a:stretch/>
        </p:blipFill>
        <p:spPr>
          <a:xfrm>
            <a:off x="20" y="-6049"/>
            <a:ext cx="12191980" cy="6857991"/>
          </a:xfrm>
          <a:prstGeom prst="rect">
            <a:avLst/>
          </a:prstGeom>
        </p:spPr>
      </p:pic>
      <p:sp>
        <p:nvSpPr>
          <p:cNvPr id="151" name="Rectangle 5">
            <a:extLst>
              <a:ext uri="{FF2B5EF4-FFF2-40B4-BE49-F238E27FC236}">
                <a16:creationId xmlns:a16="http://schemas.microsoft.com/office/drawing/2014/main" xmlns="" id="{48EF695B-E7DE-4164-862A-9CD06DFB0E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3900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087E6624-C006-0DA6-0C07-2F709FED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147" y="-6049"/>
            <a:ext cx="3995397" cy="1239627"/>
          </a:xfrm>
        </p:spPr>
        <p:txBody>
          <a:bodyPr anchor="b">
            <a:normAutofit/>
          </a:bodyPr>
          <a:lstStyle/>
          <a:p>
            <a:pPr algn="ctr"/>
            <a:r>
              <a:rPr lang="hu-HU" dirty="0">
                <a:latin typeface="Franklin Gothic"/>
              </a:rPr>
              <a:t>A Balaton</a:t>
            </a:r>
            <a:r>
              <a:rPr lang="hu-HU" dirty="0"/>
              <a:t> 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E15F1057-21CD-E1F6-6604-161AE133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96" y="1101604"/>
            <a:ext cx="3823489" cy="48703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300" b="1" dirty="0">
                <a:latin typeface="Franklin Gothic"/>
                <a:cs typeface="Arial"/>
              </a:rPr>
              <a:t>Körülbelül 10000 éve  belső erők hatására, törésvonalak mentén bekövetkezett árkos vetődéssel alakult ki, a tó medencéje  </a:t>
            </a:r>
            <a:endParaRPr lang="hu-HU" sz="1300" b="1" dirty="0">
              <a:latin typeface="Franklin Gothic"/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300" b="1" dirty="0">
                <a:latin typeface="Franklin Gothic"/>
                <a:cs typeface="Arial"/>
              </a:rPr>
              <a:t>A szláv </a:t>
            </a:r>
            <a:r>
              <a:rPr lang="hu-HU" sz="1300" b="1" dirty="0" err="1">
                <a:latin typeface="Franklin Gothic"/>
                <a:cs typeface="Arial"/>
              </a:rPr>
              <a:t>blato</a:t>
            </a:r>
            <a:r>
              <a:rPr lang="hu-HU" sz="1300" b="1" dirty="0">
                <a:latin typeface="Franklin Gothic"/>
                <a:cs typeface="Arial"/>
              </a:rPr>
              <a:t> szóból ered a Balaton elnevezés, ami lápot, mocsarat jelent </a:t>
            </a:r>
            <a:endParaRPr lang="hu-HU" sz="1300" b="1" dirty="0">
              <a:latin typeface="Franklin Gothic"/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300" b="1" dirty="0">
                <a:latin typeface="Franklin Gothic"/>
                <a:cs typeface="Arial"/>
              </a:rPr>
              <a:t>Latin neve: </a:t>
            </a:r>
            <a:r>
              <a:rPr lang="hu-HU" sz="1300" b="1" dirty="0" err="1">
                <a:latin typeface="Franklin Gothic"/>
                <a:cs typeface="Arial"/>
              </a:rPr>
              <a:t>Locus</a:t>
            </a:r>
            <a:r>
              <a:rPr lang="hu-HU" sz="1300" b="1" dirty="0">
                <a:latin typeface="Franklin Gothic"/>
                <a:cs typeface="Arial"/>
              </a:rPr>
              <a:t> </a:t>
            </a:r>
            <a:r>
              <a:rPr lang="hu-HU" sz="1300" b="1" dirty="0" err="1">
                <a:latin typeface="Franklin Gothic"/>
                <a:cs typeface="Arial"/>
              </a:rPr>
              <a:t>pelso</a:t>
            </a:r>
            <a:r>
              <a:rPr lang="hu-HU" sz="1300" b="1" dirty="0">
                <a:latin typeface="Franklin Gothic"/>
                <a:cs typeface="Arial"/>
              </a:rPr>
              <a:t>, vagyis sekély tó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300" b="1" dirty="0">
                <a:latin typeface="Franklin Gothic"/>
                <a:cs typeface="Arial"/>
              </a:rPr>
              <a:t>A csapadékvíz, források vize és a Zala folyó táplálja 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300" b="1" dirty="0">
                <a:latin typeface="Franklin Gothic"/>
                <a:cs typeface="Arial"/>
              </a:rPr>
              <a:t>Közép - Európa legnagyobb kiterjedésű édesvizű tava, felülete 600km (négyzet)</a:t>
            </a:r>
            <a:endParaRPr lang="hu-HU" sz="1300" b="1" dirty="0">
              <a:latin typeface="Franklin Gothic"/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300" b="1" dirty="0">
                <a:latin typeface="Franklin Gothic"/>
                <a:cs typeface="Arial"/>
              </a:rPr>
              <a:t>Hossza: 77 km, legnagyobb szélességét Balatonalmádi és Balatonvilágos között éri el, itt </a:t>
            </a:r>
            <a:r>
              <a:rPr lang="hu-HU" sz="1300" b="1" dirty="0" smtClean="0">
                <a:latin typeface="Franklin Gothic"/>
                <a:cs typeface="Arial"/>
              </a:rPr>
              <a:t>12,7 </a:t>
            </a:r>
            <a:r>
              <a:rPr lang="hu-HU" sz="1300" b="1" dirty="0">
                <a:latin typeface="Franklin Gothic"/>
                <a:cs typeface="Arial"/>
              </a:rPr>
              <a:t>km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300" b="1" dirty="0">
                <a:latin typeface="Franklin Gothic"/>
                <a:cs typeface="Arial"/>
              </a:rPr>
              <a:t>Legkeskenyebb Szántód és a Tihanyi-fsz. között: 1,5 km</a:t>
            </a:r>
          </a:p>
          <a:p>
            <a:pPr algn="ctr">
              <a:lnSpc>
                <a:spcPct val="100000"/>
              </a:lnSpc>
            </a:pPr>
            <a:endParaRPr lang="hu-HU" sz="1300" dirty="0"/>
          </a:p>
          <a:p>
            <a:pPr marL="342900" indent="-342900" algn="ctr">
              <a:lnSpc>
                <a:spcPct val="100000"/>
              </a:lnSpc>
              <a:buFont typeface="Arial"/>
              <a:buChar char="•"/>
            </a:pPr>
            <a:endParaRPr lang="hu-HU" sz="1300" dirty="0">
              <a:latin typeface="Arial"/>
              <a:cs typeface="Arial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D5ADB088-C125-457F-9C61-DFE21DCEF4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580479" y="2543656"/>
            <a:ext cx="867485" cy="115439"/>
            <a:chOff x="8910933" y="1861308"/>
            <a:chExt cx="867485" cy="115439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6DE177E3-7A50-4A27-B466-79375BA19D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6F53D207-3550-41FA-BBC0-A5220E7346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6EF5A581-4EC8-4E1B-BF64-8A1FE8530F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39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1538082-FFE2-4C89-B78C-48D5884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238" y="684143"/>
            <a:ext cx="10328413" cy="1687996"/>
          </a:xfrm>
        </p:spPr>
        <p:txBody>
          <a:bodyPr>
            <a:noAutofit/>
          </a:bodyPr>
          <a:lstStyle/>
          <a:p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nyári forróság miatt nemcsak a vízpárolgás fokozódik, de az oxigénszint is romlik, ami az élővilág pusztulását okozza. Ez pedig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eutrofizációt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 feltöltődést ) okozhat ill. kékmoszatok megjelenését is idézheti elő. Ezek az egysejtűek viszont olyan mérgező anyagokat juttathatnak a vízbe, ami fürdésre alkalmatlanná teszi a tó egy részét.</a:t>
            </a:r>
            <a:b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Balatoni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Limnológiai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C283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Kutatóintézet szerint romlik a vízminőség, csökken a vízszint. A déli parti strandok egy része kiszáradhat 10-15 éven belül. Így sok helyen lehetetlenné válik a fürdés, pedig hazánk másik legfontosabb turisztikai célpontja Budapesten kívül a Balaton és környéke.</a:t>
            </a:r>
            <a:endParaRPr lang="hu-HU" sz="16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78973BB8-FBC9-46C7-AFA5-34D07A488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463" y="253218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6EEE7AC-922E-4B01-99ED-539D8E5A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723900"/>
            <a:ext cx="10248901" cy="3144715"/>
          </a:xfrm>
        </p:spPr>
        <p:txBody>
          <a:bodyPr>
            <a:norm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Források: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online előadások anyaga</a:t>
            </a:r>
            <a:br>
              <a:rPr lang="hu-H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kirándulás a Tihanyi- félszigeten</a:t>
            </a:r>
            <a:br>
              <a:rPr lang="hu-H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Bora Gyula- </a:t>
            </a:r>
            <a:r>
              <a:rPr lang="hu-H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Nemerkényi</a:t>
            </a:r>
            <a:r>
              <a:rPr lang="hu-H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Antal: Magyarország földrajza </a:t>
            </a:r>
            <a:r>
              <a:rPr lang="hu-H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tankönyv</a:t>
            </a:r>
            <a:r>
              <a:rPr lang="hu-HU" sz="2200" dirty="0" smtClean="0"/>
              <a:t/>
            </a:r>
            <a:br>
              <a:rPr lang="hu-HU" sz="2200" dirty="0" smtClean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9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xmlns="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0D39437-37E8-4AC1-87C6-288039511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462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8DA92D0B-BAF1-41A2-A6B0-BA72BD81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401" y="1066800"/>
            <a:ext cx="7272408" cy="26467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KÖSZÖNJÜK A FIGYELMET!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91B7537E-7B93-4306-B9DF-4CD583E0AA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00AB796C-11E6-468E-9C0D-38940D8E2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0FC9ACE4-DF02-4B56-B482-DDAD2EC090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999CC309-9401-4122-8206-A304650EFC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28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xmlns="" id="{158E38A4-F699-490C-8D1F-E8AD332D9B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39C6AAB-48AC-41A3-95C2-6BF83715DF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F6EE861B-7D2F-4B7C-A6E3-5937E81B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3081" y="159026"/>
            <a:ext cx="11886519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204EDA04-E328-351C-5EB4-2B6AA329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1"/>
            <a:ext cx="5836920" cy="1288884"/>
          </a:xfrm>
        </p:spPr>
        <p:txBody>
          <a:bodyPr anchor="b">
            <a:normAutofit/>
          </a:bodyPr>
          <a:lstStyle/>
          <a:p>
            <a:pPr algn="ctr"/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Megközelíthetősége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9B47BEA-B67D-8385-8D0A-AF0C80871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71" y="2430620"/>
            <a:ext cx="6491223" cy="37935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 indent="0">
              <a:lnSpc>
                <a:spcPct val="100000"/>
              </a:lnSpc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balatoni turizmus a Balaton körüli vasút kiépülésével indult meg az 1960-as években (Buda-Fehérvár-Kanizsa-Csáktornya vonal déli part mentén épült meg)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M7-es autópálya (a régi 7-es út) a '70-es években épült és 1975-ben adták át a forgalomnak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déli parton készült el a közelmúltban Magyarország leghosszabb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hídja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Kőröshegyi Völgyhíd, ami 88m magas, 1872 m hosszú és 23,8 m széles 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északi partot Veszprém felől 71-es, Székesfehérvár felől pedig a 8-as úton lehet megközelíteni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endParaRPr lang="hu-HU" sz="1800" dirty="0">
              <a:latin typeface="Franklin Gothic"/>
            </a:endParaRPr>
          </a:p>
          <a:p>
            <a:pPr marL="342900" indent="-342900" algn="ctr">
              <a:lnSpc>
                <a:spcPct val="100000"/>
              </a:lnSpc>
              <a:buFont typeface="Arial"/>
              <a:buChar char="•"/>
            </a:pPr>
            <a:endParaRPr lang="hu-HU" sz="1700" dirty="0">
              <a:latin typeface="Franklin Gothic"/>
            </a:endParaRPr>
          </a:p>
        </p:txBody>
      </p:sp>
      <p:pic>
        <p:nvPicPr>
          <p:cNvPr id="4" name="Kép 4" descr="A képen fű, égbolt, kültéri, természet látható&#10;&#10;Automatikusan generált leírás">
            <a:extLst>
              <a:ext uri="{FF2B5EF4-FFF2-40B4-BE49-F238E27FC236}">
                <a16:creationId xmlns:a16="http://schemas.microsoft.com/office/drawing/2014/main" xmlns="" id="{9E9EBCC2-3BDB-4766-B81F-F3A35B746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872" r="4047" b="1"/>
          <a:stretch/>
        </p:blipFill>
        <p:spPr>
          <a:xfrm>
            <a:off x="7568711" y="2182856"/>
            <a:ext cx="3666392" cy="3747566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073091F1-AA5A-47C6-9502-D5870A72D5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513418" y="2320171"/>
            <a:ext cx="867485" cy="115439"/>
            <a:chOff x="8910933" y="1861308"/>
            <a:chExt cx="867485" cy="11543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8085C4F7-6E91-4DF6-BB01-A46132BC35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5476588-B9AD-4662-A085-8E4D91493B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BCDB34B3-D348-476E-BE7F-1139370F4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67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xmlns="" id="{158E38A4-F699-490C-8D1F-E8AD332D9B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939C6AAB-48AC-41A3-95C2-6BF83715DF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F6EE861B-7D2F-4B7C-A6E3-5937E81B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ím 1">
            <a:extLst>
              <a:ext uri="{FF2B5EF4-FFF2-40B4-BE49-F238E27FC236}">
                <a16:creationId xmlns:a16="http://schemas.microsoft.com/office/drawing/2014/main" xmlns="" id="{4C50652C-84C7-F68B-9916-A86295AF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73" y="316157"/>
            <a:ext cx="4618836" cy="1275669"/>
          </a:xfrm>
        </p:spPr>
        <p:txBody>
          <a:bodyPr anchor="b">
            <a:normAutofit/>
          </a:bodyPr>
          <a:lstStyle/>
          <a:p>
            <a:pPr algn="ctr"/>
            <a:r>
              <a:rPr lang="hu-HU" sz="4000" b="1" dirty="0">
                <a:latin typeface="Franklin Gothic"/>
              </a:rPr>
              <a:t>A tó kiterjedése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A82322F-D5B7-2E58-2B21-B16164E5E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295" y="1712944"/>
            <a:ext cx="4938957" cy="4547179"/>
          </a:xfrm>
        </p:spPr>
        <p:txBody>
          <a:bodyPr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Évszázadokk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korábban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nagyobb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volt a Balaton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kiterjedése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. 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berek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területén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hullámzott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Azonban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uralkodó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szélirány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ÉNY-DK-I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É-D-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irányú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hullámzás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miatt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üledék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lerakódott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délen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feltöltődött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déli part bizonyos része.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feltöltődés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sajnos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folyamatos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látható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alábbi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balatonfenyvesi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strandon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készült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4" name="Kép 4" descr="A képen víz, kültéri, úszás, több látható&#10;&#10;Automatikusan generált leírás">
            <a:extLst>
              <a:ext uri="{FF2B5EF4-FFF2-40B4-BE49-F238E27FC236}">
                <a16:creationId xmlns:a16="http://schemas.microsoft.com/office/drawing/2014/main" xmlns="" id="{F746C3D5-68E3-0019-3E4C-FCD1F6043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3764" r="6236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3745597-CF0F-4C14-83C4-612B382A90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71CB755-D435-4BD8-A3DB-B304ED0E74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0B7F2CAE-48A1-4EAD-BDD1-4DA217AC0F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8FB73A0-9D61-4989-BA5F-7EF6308D86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8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71">
            <a:extLst>
              <a:ext uri="{FF2B5EF4-FFF2-40B4-BE49-F238E27FC236}">
                <a16:creationId xmlns:a16="http://schemas.microsoft.com/office/drawing/2014/main" xmlns="" id="{158E38A4-F699-490C-8D1F-E8AD332D9B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73">
            <a:extLst>
              <a:ext uri="{FF2B5EF4-FFF2-40B4-BE49-F238E27FC236}">
                <a16:creationId xmlns:a16="http://schemas.microsoft.com/office/drawing/2014/main" xmlns="" id="{939C6AAB-48AC-41A3-95C2-6BF83715DF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0" name="Rectangle 75">
            <a:extLst>
              <a:ext uri="{FF2B5EF4-FFF2-40B4-BE49-F238E27FC236}">
                <a16:creationId xmlns:a16="http://schemas.microsoft.com/office/drawing/2014/main" xmlns="" id="{F6EE861B-7D2F-4B7C-A6E3-5937E81B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C193DB62-D53E-98C5-FDE5-96529F8D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196" y="-258561"/>
            <a:ext cx="4618836" cy="1275669"/>
          </a:xfrm>
        </p:spPr>
        <p:txBody>
          <a:bodyPr anchor="b">
            <a:normAutofit/>
          </a:bodyPr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tó vízrajzi adottságai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1F7C105-BC9F-4B3E-6CD2-87B0FAD2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389" y="994076"/>
            <a:ext cx="5237536" cy="55043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Könnyen felmelegedő vize alkalmas fürdésre és sportolásra is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Élővilága gazdag 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Legnagyobb mélységét a tó a Tihanyi-kútnál éri el: 11,5 métert, átlagos mélysége pedig 3-4 méter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Legsekélyebb strandja Balatonfenyvesnél van.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Nyáron erősen párolog illetve a Sió-csatorna is elvezeti a víz egy részét 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tó vizének nyári legmagasabb hőmérséklete 28-29 C (fok) lehet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víztömeg átlagosan 2,2 év alatt cserélődik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tó és a közeli Kis-Balaton élővilága is a Balaton-felvidéki Nemzeti Parkhoz tartozik 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tavon jellegzetes sétahajózás alakult ki pl.: Fonyód-Badacsony, Balatonboglár-Révfülöp, Szántód-Tihany között ( itt is rév közlekedik )</a:t>
            </a:r>
          </a:p>
        </p:txBody>
      </p:sp>
      <p:pic>
        <p:nvPicPr>
          <p:cNvPr id="6" name="Kép 6" descr="A képen víz, csónak, égbolt, kültéri látható&#10;&#10;Automatikusan generált leírás">
            <a:extLst>
              <a:ext uri="{FF2B5EF4-FFF2-40B4-BE49-F238E27FC236}">
                <a16:creationId xmlns:a16="http://schemas.microsoft.com/office/drawing/2014/main" xmlns="" id="{220C85D3-BD71-DD78-AB73-22FAFA3D1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735" r="19931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91" name="Group 77">
            <a:extLst>
              <a:ext uri="{FF2B5EF4-FFF2-40B4-BE49-F238E27FC236}">
                <a16:creationId xmlns:a16="http://schemas.microsoft.com/office/drawing/2014/main" xmlns="" id="{53745597-CF0F-4C14-83C4-612B382A90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471CB755-D435-4BD8-A3DB-B304ED0E74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0B7F2CAE-48A1-4EAD-BDD1-4DA217AC0F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98FB73A0-9D61-4989-BA5F-7EF6308D86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282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700" y="581396"/>
            <a:ext cx="10134600" cy="74382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Kérdőív kiértékelése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47929454"/>
              </p:ext>
            </p:extLst>
          </p:nvPr>
        </p:nvGraphicFramePr>
        <p:xfrm>
          <a:off x="4340762" y="2790202"/>
          <a:ext cx="6420004" cy="2887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zövegdoboz 9"/>
          <p:cNvSpPr txBox="1"/>
          <p:nvPr/>
        </p:nvSpPr>
        <p:spPr>
          <a:xfrm>
            <a:off x="1028700" y="5308270"/>
            <a:ext cx="290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Megoldás: B, tehát 3-4m</a:t>
            </a: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3203" y="3429000"/>
            <a:ext cx="3093026" cy="173209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224A23B-61C9-48C6-8A9D-11726E0BE2E4}"/>
              </a:ext>
            </a:extLst>
          </p:cNvPr>
          <p:cNvSpPr txBox="1"/>
          <p:nvPr/>
        </p:nvSpPr>
        <p:spPr>
          <a:xfrm>
            <a:off x="1028700" y="1774540"/>
            <a:ext cx="1038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Diáktársainktól megkérdeztük, hogy ők eddigi tanulmányaik alapján, mit tudnak a Balatonról.30 fő töltötte ki az általunk összeállított tesztlapot, ami 10 kérdésből állt.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1. kérdésnél a legtöbben 2-3 m-es mélységet jelölték be.</a:t>
            </a:r>
          </a:p>
        </p:txBody>
      </p:sp>
    </p:spTree>
    <p:extLst>
      <p:ext uri="{BB962C8B-B14F-4D97-AF65-F5344CB8AC3E}">
        <p14:creationId xmlns:p14="http://schemas.microsoft.com/office/powerpoint/2010/main" val="41756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700" y="834888"/>
            <a:ext cx="10010361" cy="481510"/>
          </a:xfrm>
        </p:spPr>
        <p:txBody>
          <a:bodyPr>
            <a:no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2. kérdésre a megkérdezettek </a:t>
            </a:r>
            <a:r>
              <a:rPr lang="hu-HU" sz="2000">
                <a:latin typeface="Times New Roman" panose="02020603050405020304" pitchFamily="18" charset="0"/>
                <a:cs typeface="Times New Roman" panose="02020603050405020304" pitchFamily="18" charset="0"/>
              </a:rPr>
              <a:t>közül </a:t>
            </a:r>
            <a:r>
              <a:rPr lang="hu-H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fő írta be a helyes választ.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8700" y="2161902"/>
            <a:ext cx="4735996" cy="515505"/>
          </a:xfrm>
        </p:spPr>
        <p:txBody>
          <a:bodyPr>
            <a:normAutofit/>
          </a:bodyPr>
          <a:lstStyle/>
          <a:p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Megoldás: C, vagyis 11,5m a Tihanyi-kútnál.</a:t>
            </a:r>
          </a:p>
          <a:p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08724597"/>
              </p:ext>
            </p:extLst>
          </p:nvPr>
        </p:nvGraphicFramePr>
        <p:xfrm>
          <a:off x="4205185" y="2677407"/>
          <a:ext cx="6684488" cy="345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72" y="3163601"/>
            <a:ext cx="3494092" cy="237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0332" y="539227"/>
            <a:ext cx="9851335" cy="641074"/>
          </a:xfrm>
        </p:spPr>
        <p:txBody>
          <a:bodyPr>
            <a:no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3. kérdésnél a tó NY-K irányú kiterjedésére voltunk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kíváncsiak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megkérdezettek közül, mindössze 6 fő tudta a helyes választ.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707918"/>
              </p:ext>
            </p:extLst>
          </p:nvPr>
        </p:nvGraphicFramePr>
        <p:xfrm>
          <a:off x="4429496" y="2162174"/>
          <a:ext cx="6733804" cy="398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1457738" y="5628904"/>
            <a:ext cx="247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Megoldás: A,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tehát</a:t>
            </a:r>
            <a:r>
              <a:rPr lang="hu-HU" dirty="0"/>
              <a:t> 77km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11" y="2967202"/>
            <a:ext cx="3147845" cy="237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700" y="723900"/>
            <a:ext cx="10036865" cy="708879"/>
          </a:xfrm>
        </p:spPr>
        <p:txBody>
          <a:bodyPr>
            <a:no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Balaton a legnagyobb szélességét tehát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B.világos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B. almádi között éri el. Ezt az A válasz tartalmazta, 13 fő válaszolt helyesen.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934423"/>
              </p:ext>
            </p:extLst>
          </p:nvPr>
        </p:nvGraphicFramePr>
        <p:xfrm>
          <a:off x="5450773" y="2269053"/>
          <a:ext cx="5913913" cy="408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1232978" y="2766951"/>
            <a:ext cx="375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Megoldás: az A.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80" y="3627942"/>
            <a:ext cx="3757402" cy="2506158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>
            <a:off x="3527317" y="3993007"/>
            <a:ext cx="404602" cy="153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18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773</Words>
  <Application>Microsoft Office PowerPoint</Application>
  <PresentationFormat>Egyéni</PresentationFormat>
  <Paragraphs>80</Paragraphs>
  <Slides>22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AdornVTI</vt:lpstr>
      <vt:lpstr>Balaton </vt:lpstr>
      <vt:lpstr>A Balaton  </vt:lpstr>
      <vt:lpstr>Megközelíthetősége </vt:lpstr>
      <vt:lpstr>A tó kiterjedése</vt:lpstr>
      <vt:lpstr>A tó vízrajzi adottságai </vt:lpstr>
      <vt:lpstr>Kérdőív kiértékelése </vt:lpstr>
      <vt:lpstr>A 2. kérdésre a megkérdezettek közül 18 fő írta be a helyes választ.</vt:lpstr>
      <vt:lpstr>A 3. kérdésnél a tó NY-K irányú kiterjedésére voltunk kíváncsiak. A megkérdezettek közül, mindössze 6 fő tudta a helyes választ.</vt:lpstr>
      <vt:lpstr>A Balaton a legnagyobb szélességét tehát B.világos és B. almádi között éri el. Ezt az A válasz tartalmazta, 13 fő válaszolt helyesen.</vt:lpstr>
      <vt:lpstr>  Az 5. kérdés a tó keletkezési idejére vonatkozott, mindössze 2 fő karikázta be a megfelelő válasz betűjelét.    árok         törésvonalak</vt:lpstr>
      <vt:lpstr>A 6. kérdésben megkérdeztük, hogy melyik egysejtű élőlény elszaporodása utalhat a Balaton nagymértékű szennyezettségére, 15 fő találta el, hogy a kékalgák.</vt:lpstr>
      <vt:lpstr>A 7. kérdésben megkérdeztük, hogy hol található a Balaton vízminőségét vizsgáló kutatóintézet. A válaszokból kiderül, hogy elég nagy volt a tanácstalanság. A tippek sokszor nem jöttek be. Mindössze 30 főből, 10 fő tudta, hogy Tihanyban van.</vt:lpstr>
      <vt:lpstr>Ezután következett egy éghajlattani kérdés, amit 9. és 10. osztályban mindenki tanul, már ahol tanulnak természetföldrajzot. A 8. kérdés az volt, hogy a Balaton melyik éghajlati övben található meg? 19 fő helyesen válaszolt, ami elég jó arány. Hasznosak azok a földrajz órák!</vt:lpstr>
      <vt:lpstr>A 9. kérdésben azt firtattuk, hogy ismerik –e az északi part jellegzetes mikroklímáját. Látható hogy sokan nincsenek ezzel tisztában. Mindössze 13 fő válaszolt helyesen. </vt:lpstr>
      <vt:lpstr>A 10. kérdésben arra kértük a kérdőívet kitöltő társainkat, hogy írjanak legalább két, a Balatonnál is előforduló időjárási szélsőséget. Szerencsére a többség, vagyis 18 fő tudott írni értékelhető választ erre a kérdésre.</vt:lpstr>
      <vt:lpstr>A Balaton éghajlati adottságai</vt:lpstr>
      <vt:lpstr>Az utóbbi időben egyre gyakrabban tapasztalhattunk időjárási szélsőségeket pl. nyári szárazságot, felhőszakadást, hosszantartó ködöt, száraz, hideg teleket, erős szelet.</vt:lpstr>
      <vt:lpstr>Az időjárási szélsőségek okai:</vt:lpstr>
      <vt:lpstr>Mi lesz 10 év múlva? A Balaton vízszintjét az elmúlt években túlstabilizálták, hogy ne legyen erős vízszintingadozás. Így jelenleg az éves érték 4 %-a a változás, ami a hetvenes években 30-40 %-os volt. Az erős vízszintingadozás az éghajlati adottságokból adódóan természetesnek tekinthető, hiszen nyáron alacsonyabb, télen magasabb szokott lenni. Most alig van különbség, de összességében az átlagvízszint alacsonyabb már az eddigieknél. Ennek egyik oka a nádasok eltűnése. A nádas ugyanis nagy mennyiségű vizet tud tárolni és folyamatosan adagolja a vizet a tóba, meggátolva a kiszáradását. ( pufferként működik ) </vt:lpstr>
      <vt:lpstr>A nyári forróság miatt nemcsak a vízpárolgás fokozódik, de az oxigénszint is romlik, ami az élővilág pusztulását okozza. Ez pedig eutrofizációt ( feltöltődést ) okozhat ill. kékmoszatok megjelenését is idézheti elő. Ezek az egysejtűek viszont olyan mérgező anyagokat juttathatnak a vízbe, ami fürdésre alkalmatlanná teszi a tó egy részét. A Balatoni Limnológiai Kutatóintézet szerint romlik a vízminőség, csökken a vízszint. A déli parti strandok egy része kiszáradhat 10-15 éven belül. Így sok helyen lehetetlenné válik a fürdés, pedig hazánk másik legfontosabb turisztikai célpontja Budapesten kívül a Balaton és környéke.</vt:lpstr>
      <vt:lpstr>Források: - online előadások anyaga - kirándulás a Tihanyi- félszigeten - Bora Gyula- Nemerkényi Antal: Magyarország földrajza tankönyv  </vt:lpstr>
      <vt:lpstr>KÖSZÖNJÜK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Tanar</dc:creator>
  <cp:lastModifiedBy>DEMO</cp:lastModifiedBy>
  <cp:revision>653</cp:revision>
  <dcterms:created xsi:type="dcterms:W3CDTF">2022-11-27T06:48:38Z</dcterms:created>
  <dcterms:modified xsi:type="dcterms:W3CDTF">2022-12-16T08:10:35Z</dcterms:modified>
</cp:coreProperties>
</file>