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68" r:id="rId7"/>
    <p:sldId id="264" r:id="rId8"/>
    <p:sldId id="261" r:id="rId9"/>
    <p:sldId id="270" r:id="rId10"/>
    <p:sldId id="262" r:id="rId11"/>
    <p:sldId id="265" r:id="rId12"/>
    <p:sldId id="267" r:id="rId13"/>
    <p:sldId id="263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/>
    <p:restoredTop sz="91667"/>
  </p:normalViewPr>
  <p:slideViewPr>
    <p:cSldViewPr snapToGrid="0" snapToObjects="1">
      <p:cViewPr varScale="1">
        <p:scale>
          <a:sx n="84" d="100"/>
          <a:sy n="84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499525-F8DF-9F42-99F7-C547B06C8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6406C8B-BF64-A94C-8886-B9652EA78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2F70DE-814D-8F47-A068-A9F12D4F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AB9350-4026-3E45-8092-2C4E8528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4FFF92-FE10-3A40-B81B-BF5E0B4A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02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85ED51-327B-B045-BF1C-94CD91CC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C5DDDC7-76A8-4F45-AC3F-0A8D51808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6D6C38-9BD7-FC4B-9577-E3DDD076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B68FD8-3DCE-C24B-A297-71469649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0CC38E-A07C-C942-BF6B-4638E9C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22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3A3819F-8D9E-2845-AB92-41932AD0A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CCD432C-D365-B64E-AB81-BB8B236D4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13ED94-4342-F54F-B8B6-D8DC6AD4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4266B8-0C3A-AF43-A66E-E3A100AE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2ACAF2-AEA1-CC40-AA89-AE74DB7E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64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50DC9A-EE63-CC4C-8A13-A3172891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A61046-F0F0-3944-9ACA-645C1C8C7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C6BB56-6D12-0A4B-A938-51C0DA86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A528D8-8772-7E4D-90C7-FE542EAF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2EBC1E-04B5-A948-B7E5-51251071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16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BF5375-76BE-D245-A245-1BB6DDDE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44F122-4659-0746-BD92-2AE770AE9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49FA0D-0385-B540-98E2-B650B91D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8662493-E4B0-4646-A5C7-66F37852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5F6B95-E21E-AC43-86AD-618E1BE4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07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D239F3-871D-ED41-A9D2-813F58A0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593624-5522-A148-A3C4-3D85A297B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14E944F-75A2-2543-A327-246E6DF9C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050906-86E6-8641-9DE8-F8E9948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F094D0-9207-3246-80DC-9590F6F2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2E6DBA-DEE2-2B4E-A25B-031E7A3E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69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99D504-956B-A94F-B916-7FCDD011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CC83BD-0079-0C46-803F-F9A73048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7055780-D0F3-9848-88BC-0C868E1C0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AA6FC63-74BC-3241-9F5D-8FA1AD0E9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833E333-9392-144D-911E-511035454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48A7877-C30F-1541-9B1C-A219745E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1881492-7179-C549-B6B0-8749787E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A998C07-2AE8-5046-8271-417E8CCC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7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8C117B-DD97-A843-BB91-B06783F6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6B49F33-DCD1-D046-8BAF-12D0335D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8610D5E-C78F-FB48-B745-C5E5A327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381F297-AF1C-2344-9D65-AD3DFE74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39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3E87C12-9509-8342-B6E2-C9ADC352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696375C-B3C6-234B-913D-C0BB00C2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EFF7BF6-4CEC-6843-BFBE-A9C4D9E6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98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B968E4-40BE-D24E-B7EE-E49D8C94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0D7A73-5C3B-B543-AF7A-54CDF80E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1BBDE16-51EB-BC41-80F3-D996704C2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F23B53E-05A8-DF4C-B286-6B2516B2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BE10219-D39C-E446-9CD7-FB4AA20A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4C46549-7031-3341-AFD7-45F23E88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14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7D9EA5-4897-5048-A464-7F707F78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010EE57-B71F-DF4A-B3B1-4F6CC760B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B28F962-6E05-F84A-9444-EA5D36F04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F46A1B6-7DC1-F148-90BC-5B40CD65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FC4F11F-A9E9-C543-BE71-B5346371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AA47367-2E1C-8D41-9B32-1B80BF71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4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A5F208-26A6-014E-9463-5F3340AD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62574D2-77F2-5F45-A476-B4E2AD7A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6A44C50-1165-3040-99B8-FB327C767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533F-743D-0542-B275-69AE74D1AF1A}" type="datetimeFigureOut">
              <a:rPr lang="hu-HU" smtClean="0"/>
              <a:t>2022.12.15.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67A5130-6DDE-E348-A7F1-69B8FBE5B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68825E-343A-2D4F-A9C5-D54628122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1286-CDC4-014B-BB22-19384B30B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32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ounge.hu/" TargetMode="External"/><Relationship Id="rId2" Type="http://schemas.openxmlformats.org/officeDocument/2006/relationships/hyperlink" Target="https://korkep.sk/cikkek/idojaras/2019/05/23/a-szakerto-szerint-ez-okozza-a-szelsoseges-idojara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teorologiaenred.com/h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A természeti katasztrófák">
            <a:extLst>
              <a:ext uri="{FF2B5EF4-FFF2-40B4-BE49-F238E27FC236}">
                <a16:creationId xmlns:a16="http://schemas.microsoft.com/office/drawing/2014/main" id="{23B7401C-C291-EF43-9077-F7022CF99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6B344EF-E1D0-D04F-B963-A5400651E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Szélsőséges időjárás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F765FE-337A-934D-A648-7E8B7D0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785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5400" dirty="0"/>
              <a:t>Aszály</a:t>
            </a:r>
          </a:p>
        </p:txBody>
      </p:sp>
      <p:sp>
        <p:nvSpPr>
          <p:cNvPr id="615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3A3608-6F42-4641-BFCC-167D78FCD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910066"/>
            <a:ext cx="6207419" cy="3441980"/>
          </a:xfrm>
        </p:spPr>
        <p:txBody>
          <a:bodyPr>
            <a:noAutofit/>
          </a:bodyPr>
          <a:lstStyle/>
          <a:p>
            <a:r>
              <a:rPr lang="hu-HU" sz="2400" dirty="0">
                <a:latin typeface="+mj-lt"/>
              </a:rPr>
              <a:t>Az aszály nagy hőséggel párosuló hosszan tartó csapadékhiány.</a:t>
            </a:r>
          </a:p>
          <a:p>
            <a:r>
              <a:rPr lang="hu-HU" sz="2400" dirty="0">
                <a:latin typeface="+mj-lt"/>
              </a:rPr>
              <a:t>A szárazságot a globális légáramlás sajátosságai vagy emberi beavatkozások is okozhatják.</a:t>
            </a:r>
          </a:p>
          <a:p>
            <a:r>
              <a:rPr lang="hu-HU" sz="2400" dirty="0">
                <a:latin typeface="+mj-lt"/>
              </a:rPr>
              <a:t> Közvetlenül elsősorban a mezőgazdaságot sújtja.</a:t>
            </a:r>
          </a:p>
          <a:p>
            <a:r>
              <a:rPr lang="hu-HU" sz="2400" dirty="0">
                <a:latin typeface="+mj-lt"/>
              </a:rPr>
              <a:t>Magyarország területének körülbelül 90%-a aszállyal veszélyeztetett .</a:t>
            </a:r>
          </a:p>
        </p:txBody>
      </p:sp>
      <p:pic>
        <p:nvPicPr>
          <p:cNvPr id="6146" name="Picture 2" descr="Az aszály a következő évtizedek egyik legnagyobb ökológiai veszélye |  National Geographic">
            <a:extLst>
              <a:ext uri="{FF2B5EF4-FFF2-40B4-BE49-F238E27FC236}">
                <a16:creationId xmlns:a16="http://schemas.microsoft.com/office/drawing/2014/main" id="{0CFC85F1-6939-E348-8ADE-2CED39E88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6" r="17214"/>
          <a:stretch/>
        </p:blipFill>
        <p:spPr bwMode="auto">
          <a:xfrm>
            <a:off x="6634716" y="-1"/>
            <a:ext cx="5555761" cy="685800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45A7CB1B-B5B4-6341-8940-C044091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374652"/>
            <a:ext cx="10515600" cy="82391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dirty="0"/>
              <a:t>Szelek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87F744-0A6C-4D40-9177-C21DF6E03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049" y="2598103"/>
            <a:ext cx="5451475" cy="823912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+mj-lt"/>
              </a:rPr>
              <a:t>Tornádók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F6FDA68-3287-9040-8429-F8C228FB7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050" y="3579494"/>
            <a:ext cx="5451475" cy="3987799"/>
          </a:xfrm>
        </p:spPr>
        <p:txBody>
          <a:bodyPr/>
          <a:lstStyle/>
          <a:p>
            <a:r>
              <a:rPr lang="hu-HU" dirty="0">
                <a:latin typeface="+mj-lt"/>
              </a:rPr>
              <a:t>a szárazföldön vagy a parthoz nagyon közel alakulnak ki</a:t>
            </a:r>
          </a:p>
          <a:p>
            <a:r>
              <a:rPr lang="hu-HU" dirty="0">
                <a:latin typeface="+mj-lt"/>
              </a:rPr>
              <a:t>a szél sebessége akár elérheti az 500 km/órát</a:t>
            </a:r>
          </a:p>
          <a:p>
            <a:r>
              <a:rPr lang="hu-HU" dirty="0">
                <a:latin typeface="+mj-lt"/>
              </a:rPr>
              <a:t>néhány percig tartanak</a:t>
            </a:r>
          </a:p>
          <a:p>
            <a:r>
              <a:rPr lang="hu-HU" dirty="0">
                <a:latin typeface="+mj-lt"/>
              </a:rPr>
              <a:t>sokkal nehezebb előre jelezni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7057D3D5-7C4E-BD45-A77E-07E47591B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198564"/>
            <a:ext cx="5183188" cy="823912"/>
          </a:xfrm>
        </p:spPr>
        <p:txBody>
          <a:bodyPr/>
          <a:lstStyle/>
          <a:p>
            <a:r>
              <a:rPr lang="hu-HU" sz="3200" dirty="0" smtClean="0">
                <a:latin typeface="+mj-lt"/>
              </a:rPr>
              <a:t>Hurrikánok </a:t>
            </a:r>
            <a:r>
              <a:rPr lang="hu-HU" sz="3200" b="0" dirty="0" smtClean="0">
                <a:latin typeface="+mj-lt"/>
              </a:rPr>
              <a:t>(</a:t>
            </a:r>
            <a:r>
              <a:rPr lang="hu-HU" sz="3200" b="0" dirty="0"/>
              <a:t>trópusi </a:t>
            </a:r>
            <a:r>
              <a:rPr lang="hu-HU" sz="3200" b="0" dirty="0" smtClean="0"/>
              <a:t>vihar</a:t>
            </a:r>
            <a:r>
              <a:rPr lang="hu-HU" sz="3200" b="0" dirty="0">
                <a:latin typeface="+mj-lt"/>
              </a:rPr>
              <a:t>)</a:t>
            </a:r>
            <a:endParaRPr lang="hu-HU" sz="3200" b="0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71CCA5E9-2F75-9B48-9D2B-86FEE183B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058671"/>
            <a:ext cx="5183188" cy="3987798"/>
          </a:xfrm>
        </p:spPr>
        <p:txBody>
          <a:bodyPr/>
          <a:lstStyle/>
          <a:p>
            <a:r>
              <a:rPr lang="hu-HU" dirty="0">
                <a:latin typeface="+mj-lt"/>
              </a:rPr>
              <a:t>az óceánban alakul ki</a:t>
            </a:r>
          </a:p>
          <a:p>
            <a:r>
              <a:rPr lang="hu-HU" dirty="0">
                <a:latin typeface="+mj-lt"/>
              </a:rPr>
              <a:t>a szél sebessége ritkán haladja meg 250 km/órát</a:t>
            </a:r>
          </a:p>
          <a:p>
            <a:r>
              <a:rPr lang="hu-HU" dirty="0">
                <a:latin typeface="+mj-lt"/>
              </a:rPr>
              <a:t>akár hetekig is </a:t>
            </a:r>
            <a:r>
              <a:rPr lang="hu-HU" dirty="0" smtClean="0">
                <a:latin typeface="+mj-lt"/>
              </a:rPr>
              <a:t>tarthatnak</a:t>
            </a:r>
            <a:endParaRPr lang="hu-HU" dirty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29050" cy="287178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540" y="3882092"/>
            <a:ext cx="4442460" cy="29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Észre sem vesszük, hogy egy komoly árvíz akkora kiesést okozhat, mint  tavaly a járvány a turizmusban | G7 - Gazdasági sztorik érthetően">
            <a:extLst>
              <a:ext uri="{FF2B5EF4-FFF2-40B4-BE49-F238E27FC236}">
                <a16:creationId xmlns:a16="http://schemas.microsoft.com/office/drawing/2014/main" id="{1AB76899-BD4A-1642-B1F3-9721FF50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969" y="643466"/>
            <a:ext cx="956406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CCACE6-954D-B94E-ACCD-BA67CA818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3100"/>
            <a:ext cx="10515600" cy="5503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>
                <a:latin typeface="+mj-lt"/>
              </a:rPr>
              <a:t>Források:</a:t>
            </a:r>
          </a:p>
          <a:p>
            <a:r>
              <a:rPr lang="hu-HU" sz="3200" dirty="0">
                <a:latin typeface="+mj-lt"/>
                <a:hlinkClick r:id="rId2"/>
              </a:rPr>
              <a:t>https://korkep.sk/cikkek/idojaras/2019/05/23/a-szakerto-szerint-ez-okozza-a-szelsoseges-idojarast/</a:t>
            </a:r>
            <a:endParaRPr lang="hu-HU" sz="3200" dirty="0">
              <a:latin typeface="+mj-lt"/>
            </a:endParaRPr>
          </a:p>
          <a:p>
            <a:r>
              <a:rPr lang="hu-HU" sz="3200" u="sng" dirty="0" err="1">
                <a:latin typeface="+mj-lt"/>
              </a:rPr>
              <a:t>Wikipédia</a:t>
            </a:r>
            <a:endParaRPr lang="hu-HU" sz="3200" u="sng" dirty="0">
              <a:latin typeface="+mj-lt"/>
            </a:endParaRPr>
          </a:p>
          <a:p>
            <a:r>
              <a:rPr lang="hu-HU" sz="3200" u="sng" dirty="0">
                <a:latin typeface="+mj-lt"/>
                <a:hlinkClick r:id="rId3"/>
              </a:rPr>
              <a:t>http://ecolounge.hu/</a:t>
            </a:r>
            <a:endParaRPr lang="hu-HU" sz="3200" u="sng" dirty="0">
              <a:latin typeface="+mj-lt"/>
            </a:endParaRPr>
          </a:p>
          <a:p>
            <a:r>
              <a:rPr lang="hu-HU" sz="3200" u="sng" dirty="0">
                <a:latin typeface="+mj-lt"/>
                <a:hlinkClick r:id="rId4"/>
              </a:rPr>
              <a:t>https://www.meteorologiaenred.com/hu/</a:t>
            </a:r>
            <a:endParaRPr lang="hu-HU" sz="3200" u="sng" dirty="0">
              <a:latin typeface="+mj-lt"/>
            </a:endParaRPr>
          </a:p>
          <a:p>
            <a:endParaRPr lang="hu-HU" sz="32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29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9603ADC-9D86-B64B-AAC5-2B456F90A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i="0" u="none" strike="noStrike" dirty="0">
                <a:effectLst/>
                <a:latin typeface="+mj-lt"/>
              </a:rPr>
              <a:t>Bolygónkon rendkívüli időjárási események történtek.</a:t>
            </a:r>
            <a:r>
              <a:rPr lang="hu-HU" sz="2400" i="0" u="none" strike="noStrike" dirty="0">
                <a:effectLst/>
                <a:latin typeface="+mj-lt"/>
              </a:rPr>
              <a:t> A természet </a:t>
            </a:r>
            <a:r>
              <a:rPr lang="hu-HU" sz="2400" b="0" i="0" u="none" strike="noStrike" dirty="0">
                <a:effectLst/>
                <a:latin typeface="+mj-lt"/>
              </a:rPr>
              <a:t>nem szűnik meglepni minket, és megmutatja, milyen erővel és erőszakkal bírhat.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szélsőséges időjárási események azok, amelyek meghaladják az intenzitást a normál értékhez képest.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Komolyan befolyásolják a természetes ökoszisztémákat és az anyagi javakat.</a:t>
            </a:r>
          </a:p>
          <a:p>
            <a:pPr marL="285750" indent="-285750" fontAlgn="base"/>
            <a:r>
              <a:rPr lang="hu-HU" sz="2400" dirty="0">
                <a:latin typeface="+mj-lt"/>
              </a:rPr>
              <a:t> Szakadó esőzések, tornádók, hurrikánok, szökőárak, stb. </a:t>
            </a:r>
            <a:br>
              <a:rPr lang="hu-HU" sz="2400" dirty="0">
                <a:latin typeface="+mj-lt"/>
              </a:rPr>
            </a:br>
            <a:endParaRPr lang="hu-HU" sz="2400" i="0" u="none" strike="noStrike" dirty="0"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-apple-system"/>
            </a:endParaRPr>
          </a:p>
        </p:txBody>
      </p:sp>
      <p:pic>
        <p:nvPicPr>
          <p:cNvPr id="3074" name="Picture 2" descr="szélsőséges időjárás - Portfolio.hu">
            <a:extLst>
              <a:ext uri="{FF2B5EF4-FFF2-40B4-BE49-F238E27FC236}">
                <a16:creationId xmlns:a16="http://schemas.microsoft.com/office/drawing/2014/main" id="{0B2DE419-9F2F-1E4E-B706-BD34972CF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r="26912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4FC90E-D268-1045-B941-EF9B257C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Okai: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D5075E-61C9-0040-BB58-BC8CE77E2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+mj-lt"/>
              </a:rPr>
              <a:t>A káros emberi tevékenységek közül a legjelentősebbek: </a:t>
            </a:r>
            <a:endParaRPr lang="hu-HU" sz="2400" dirty="0">
              <a:latin typeface="+mj-lt"/>
            </a:endParaRPr>
          </a:p>
          <a:p>
            <a:pPr>
              <a:buFontTx/>
              <a:buChar char="-"/>
            </a:pPr>
            <a:r>
              <a:rPr lang="hu-HU" sz="2400" dirty="0" smtClean="0">
                <a:latin typeface="+mj-lt"/>
              </a:rPr>
              <a:t>elektromos </a:t>
            </a:r>
            <a:r>
              <a:rPr lang="hu-HU" sz="2400" dirty="0">
                <a:latin typeface="+mj-lt"/>
              </a:rPr>
              <a:t>energia </a:t>
            </a:r>
            <a:r>
              <a:rPr lang="hu-HU" sz="2400" dirty="0" smtClean="0">
                <a:latin typeface="+mj-lt"/>
              </a:rPr>
              <a:t>termelése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+mj-lt"/>
              </a:rPr>
              <a:t>személyszállító </a:t>
            </a:r>
            <a:r>
              <a:rPr lang="hu-HU" sz="2400" dirty="0">
                <a:latin typeface="+mj-lt"/>
              </a:rPr>
              <a:t>járművek </a:t>
            </a:r>
            <a:r>
              <a:rPr lang="hu-HU" sz="2400" dirty="0" smtClean="0">
                <a:latin typeface="+mj-lt"/>
              </a:rPr>
              <a:t>használata</a:t>
            </a:r>
          </a:p>
          <a:p>
            <a:pPr>
              <a:buFontTx/>
              <a:buChar char="-"/>
            </a:pPr>
            <a:r>
              <a:rPr lang="hu-HU" sz="2400" dirty="0">
                <a:latin typeface="+mj-lt"/>
              </a:rPr>
              <a:t>t</a:t>
            </a:r>
            <a:r>
              <a:rPr lang="hu-HU" sz="2400" dirty="0" smtClean="0">
                <a:latin typeface="+mj-lt"/>
              </a:rPr>
              <a:t>úlfogyasztás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+mj-lt"/>
              </a:rPr>
              <a:t>nemzetközi szállítás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+mj-lt"/>
              </a:rPr>
              <a:t>erdők kitermelése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+mj-lt"/>
              </a:rPr>
              <a:t>füstkibocsátás</a:t>
            </a:r>
            <a:r>
              <a:rPr lang="hu-HU" sz="2400" dirty="0">
                <a:latin typeface="+mj-lt"/>
              </a:rPr>
              <a:t>.</a:t>
            </a:r>
          </a:p>
          <a:p>
            <a:r>
              <a:rPr lang="hu-HU" sz="2400" dirty="0">
                <a:latin typeface="+mj-lt"/>
              </a:rPr>
              <a:t>Mintegy 73%-ban azonosítottak lényeges kapcsolatot az adott szélsőséges esemény és az éghajlatváltozás között.</a:t>
            </a:r>
            <a:br>
              <a:rPr lang="hu-HU" sz="2400" dirty="0">
                <a:latin typeface="+mj-lt"/>
              </a:rPr>
            </a:br>
            <a:endParaRPr lang="hu-HU" sz="2400" b="1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76" y="2269161"/>
            <a:ext cx="4297033" cy="27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D808321-707C-CB4D-AC19-5AD5A0FC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5400"/>
              <a:t>Fajtái: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FEF518-29F6-E248-BD6A-6DB201D6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u-HU" sz="2400" dirty="0"/>
              <a:t>rendkívüli hőség és hideg</a:t>
            </a:r>
          </a:p>
          <a:p>
            <a:r>
              <a:rPr lang="hu-HU" sz="2400" dirty="0"/>
              <a:t>aszály, szárazság</a:t>
            </a:r>
          </a:p>
          <a:p>
            <a:r>
              <a:rPr lang="hu-HU" sz="2400" dirty="0"/>
              <a:t>szélsőséges csapadék (árvíz, hatalmas esőzések)</a:t>
            </a:r>
          </a:p>
          <a:p>
            <a:r>
              <a:rPr lang="hu-HU" sz="2400" dirty="0"/>
              <a:t>viharok, szelek (tornádók, hurrikánok)</a:t>
            </a:r>
          </a:p>
        </p:txBody>
      </p:sp>
      <p:pic>
        <p:nvPicPr>
          <p:cNvPr id="4098" name="Picture 2" descr="Index - Tudomány - Gombafelhőt fotóztak atombomba nélkül">
            <a:extLst>
              <a:ext uri="{FF2B5EF4-FFF2-40B4-BE49-F238E27FC236}">
                <a16:creationId xmlns:a16="http://schemas.microsoft.com/office/drawing/2014/main" id="{AF1D1FC4-CAD8-2E4C-BB89-8E6385FEA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0" r="1612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2806AC-0622-B243-A81E-0FD8E2F6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" y="538162"/>
            <a:ext cx="10998200" cy="827088"/>
          </a:xfrm>
        </p:spPr>
        <p:txBody>
          <a:bodyPr>
            <a:noAutofit/>
          </a:bodyPr>
          <a:lstStyle/>
          <a:p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Különböző típusú természeti katasztrófák alakulása a világon:</a:t>
            </a:r>
            <a:br>
              <a:rPr lang="hu-HU" sz="3200" dirty="0"/>
            </a:br>
            <a:endParaRPr lang="hu-HU" sz="3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003BFCD-95C8-FD41-AFCB-CA3C2783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67" y="1511679"/>
            <a:ext cx="6629399" cy="51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10">
            <a:extLst>
              <a:ext uri="{FF2B5EF4-FFF2-40B4-BE49-F238E27FC236}">
                <a16:creationId xmlns:a16="http://schemas.microsoft.com/office/drawing/2014/main" id="{33D529D9-AA9F-C64C-9B69-9FC41E9B5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14" y="256381"/>
            <a:ext cx="10421536" cy="823912"/>
          </a:xfrm>
        </p:spPr>
        <p:txBody>
          <a:bodyPr>
            <a:noAutofit/>
          </a:bodyPr>
          <a:lstStyle/>
          <a:p>
            <a:r>
              <a:rPr lang="en-US" sz="5400" b="0" dirty="0">
                <a:latin typeface="+mj-lt"/>
              </a:rPr>
              <a:t>Hőmérséklet változás</a:t>
            </a:r>
            <a:endParaRPr lang="hu-HU" sz="5400" b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E75C127-6D92-BD4B-AEB4-F5839A51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968" y="884467"/>
            <a:ext cx="6042482" cy="51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atalmas esőzések, ítéletidő Krétán! - MetKép">
            <a:extLst>
              <a:ext uri="{FF2B5EF4-FFF2-40B4-BE49-F238E27FC236}">
                <a16:creationId xmlns:a16="http://schemas.microsoft.com/office/drawing/2014/main" id="{F4F277E6-0089-E349-B43C-9E18A3FD1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r="11952" b="-1"/>
          <a:stretch/>
        </p:blipFill>
        <p:spPr bwMode="auto">
          <a:xfrm>
            <a:off x="2921001" y="10"/>
            <a:ext cx="9271002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77" name="Freeform: Shape 7176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79" name="Freeform: Shape 7178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F6488E0-BF5F-2045-897C-76785CB8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642106" cy="1125728"/>
          </a:xfrm>
        </p:spPr>
        <p:txBody>
          <a:bodyPr anchor="b">
            <a:normAutofit/>
          </a:bodyPr>
          <a:lstStyle/>
          <a:p>
            <a:r>
              <a:rPr lang="hu-HU" sz="3600" b="1" dirty="0"/>
              <a:t>Hatalmas esőzések</a:t>
            </a: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6F8233-AC5D-F34A-B03F-4C05F14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78" y="2718054"/>
            <a:ext cx="3765722" cy="3207258"/>
          </a:xfrm>
        </p:spPr>
        <p:txBody>
          <a:bodyPr anchor="t">
            <a:normAutofit/>
          </a:bodyPr>
          <a:lstStyle/>
          <a:p>
            <a:r>
              <a:rPr lang="hu-HU" sz="2400" dirty="0"/>
              <a:t>hátterében a klímaváltozás áll</a:t>
            </a:r>
          </a:p>
          <a:p>
            <a:r>
              <a:rPr lang="hu-HU" sz="2400" dirty="0"/>
              <a:t>földcsuszamlásokat okozhat 	településeket temet maga alá</a:t>
            </a:r>
          </a:p>
          <a:p>
            <a:pPr marL="0" indent="0">
              <a:buNone/>
            </a:pPr>
            <a:endParaRPr lang="hu-HU" sz="2400" dirty="0"/>
          </a:p>
          <a:p>
            <a:endParaRPr lang="hu-HU" sz="2400" dirty="0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361ADC1C-EDB9-D345-A7D8-F5A2340525E2}"/>
              </a:ext>
            </a:extLst>
          </p:cNvPr>
          <p:cNvCxnSpPr/>
          <p:nvPr/>
        </p:nvCxnSpPr>
        <p:spPr>
          <a:xfrm>
            <a:off x="1689100" y="4038600"/>
            <a:ext cx="330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0" name="Rectangle 5135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9704C2B-527D-ED43-AA28-5365AC85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hu-HU" sz="4800" dirty="0"/>
              <a:t>Árvíz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368D39-1EF4-5C4C-A286-9FAF4676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75" y="1602547"/>
            <a:ext cx="4814887" cy="4224808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+mj-lt"/>
              </a:rPr>
              <a:t>A folyó vízszintje hóolvadás, jégtorlódás vagy heves esőzések miatt megemelkedik, majd kilép a medréből és elárasztja a vidéket.</a:t>
            </a:r>
          </a:p>
          <a:p>
            <a:r>
              <a:rPr lang="hu-HU" sz="2400" dirty="0">
                <a:latin typeface="+mj-lt"/>
              </a:rPr>
              <a:t>Víz alá kerülhetnek lakott települések, ipari és más objektumok, termőföldek.</a:t>
            </a:r>
          </a:p>
          <a:p>
            <a:r>
              <a:rPr lang="hu-HU" sz="2400" dirty="0">
                <a:latin typeface="+mj-lt"/>
              </a:rPr>
              <a:t>Sérülhetnek a víz- , gáz-, villamos és hírközlő berendezések; fertőzés és járványveszély alakulhat ki.</a:t>
            </a:r>
          </a:p>
        </p:txBody>
      </p:sp>
      <p:pic>
        <p:nvPicPr>
          <p:cNvPr id="5124" name="Picture 4" descr="Tízezreket evakuáltak Ausztráliában az árvíz miatt, Brisbane-ben 3 nap  alatt leesett az éves csapadékmennyiség 80 százaléka - Qubit">
            <a:extLst>
              <a:ext uri="{FF2B5EF4-FFF2-40B4-BE49-F238E27FC236}">
                <a16:creationId xmlns:a16="http://schemas.microsoft.com/office/drawing/2014/main" id="{E82E7AB0-88D7-E242-91E3-ED4C3BC80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-2" b="-2"/>
          <a:stretch/>
        </p:blipFill>
        <p:spPr bwMode="auto">
          <a:xfrm>
            <a:off x="632487" y="1602547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0AFFE4-EB99-CB47-A5A9-15482ED9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Nagy európai árvizek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6C5C442-BF48-0A44-87C3-303B33B2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5899"/>
            <a:ext cx="5553595" cy="470535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94" y="1175759"/>
            <a:ext cx="3316605" cy="22970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94" y="4217670"/>
            <a:ext cx="3276600" cy="24574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747634" y="3871969"/>
            <a:ext cx="38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/>
              <a:t>2006 – tavaszi ár a Dunán és a Tiszán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417242" y="818243"/>
            <a:ext cx="253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/>
              <a:t>Az 1838-as pesti árvíz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52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247</Words>
  <Application>Microsoft Office PowerPoint</Application>
  <PresentationFormat>Szélesvásznú</PresentationFormat>
  <Paragraphs>51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Times New Roman</vt:lpstr>
      <vt:lpstr>Office-téma</vt:lpstr>
      <vt:lpstr>Szélsőséges időjárás</vt:lpstr>
      <vt:lpstr>PowerPoint-bemutató</vt:lpstr>
      <vt:lpstr>Okai:</vt:lpstr>
      <vt:lpstr>Fajtái:</vt:lpstr>
      <vt:lpstr> Különböző típusú természeti katasztrófák alakulása a világon: </vt:lpstr>
      <vt:lpstr>PowerPoint-bemutató</vt:lpstr>
      <vt:lpstr>Hatalmas esőzések</vt:lpstr>
      <vt:lpstr>Árvíz</vt:lpstr>
      <vt:lpstr>Nagy európai árvizek </vt:lpstr>
      <vt:lpstr>Aszály</vt:lpstr>
      <vt:lpstr>Szelek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Szélsőséges időjárás</dc:title>
  <dc:creator>barabasmira9@sulid.hu</dc:creator>
  <cp:lastModifiedBy>Tanuló</cp:lastModifiedBy>
  <cp:revision>6</cp:revision>
  <dcterms:created xsi:type="dcterms:W3CDTF">2022-12-08T20:15:52Z</dcterms:created>
  <dcterms:modified xsi:type="dcterms:W3CDTF">2022-12-15T07:43:05Z</dcterms:modified>
</cp:coreProperties>
</file>