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60" r:id="rId4"/>
    <p:sldId id="261" r:id="rId5"/>
    <p:sldId id="259" r:id="rId6"/>
    <p:sldId id="262" r:id="rId7"/>
    <p:sldId id="263" r:id="rId8"/>
    <p:sldId id="264" r:id="rId9"/>
    <p:sldId id="265" r:id="rId10"/>
    <p:sldId id="267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4" roundtripDataSignature="AMtx7micJho3kmraxHwij+wR6WPwzTi7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199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b2313c6c93_6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b2313c6c93_6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"/>
          <p:cNvSpPr txBox="1"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Century Gothic"/>
              <a:buNone/>
              <a:defRPr sz="7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cap="none">
                <a:solidFill>
                  <a:srgbClr val="86D1D8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ámakép képaláírással">
  <p:cSld name="Panorámakép képaláírással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>
            <a:spLocks noGrp="1"/>
          </p:cNvSpPr>
          <p:nvPr>
            <p:ph type="pic" idx="2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>
            <a:off x="1154956" y="5367325"/>
            <a:ext cx="8825656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képaláírás">
  <p:cSld name="Cím és képaláírá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8825659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dézet képaláírással">
  <p:cSld name="Idézet képaláírással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1"/>
          </p:nvPr>
        </p:nvSpPr>
        <p:spPr>
          <a:xfrm>
            <a:off x="1930400" y="3771174"/>
            <a:ext cx="7279649" cy="34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 b="0" i="0" cap="small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2"/>
          </p:nvPr>
        </p:nvSpPr>
        <p:spPr>
          <a:xfrm>
            <a:off x="1154954" y="4350657"/>
            <a:ext cx="8825659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" name="Google Shape;94;p17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200" b="0" i="0" u="none" strike="noStrike" cap="none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95" name="Google Shape;95;p17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200" b="0" i="0" u="none" strike="noStrike" cap="none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">
  <p:cSld name="Névkártya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hasáb">
  <p:cSld name="3 hasáb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body" idx="2"/>
          </p:nvPr>
        </p:nvSpPr>
        <p:spPr>
          <a:xfrm>
            <a:off x="652463" y="2667000"/>
            <a:ext cx="2927350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3"/>
          </p:nvPr>
        </p:nvSpPr>
        <p:spPr>
          <a:xfrm>
            <a:off x="3883659" y="1981200"/>
            <a:ext cx="293624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body" idx="4"/>
          </p:nvPr>
        </p:nvSpPr>
        <p:spPr>
          <a:xfrm>
            <a:off x="3873106" y="2667000"/>
            <a:ext cx="2946794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5"/>
          </p:nvPr>
        </p:nvSpPr>
        <p:spPr>
          <a:xfrm>
            <a:off x="7124700" y="1981200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body" idx="6"/>
          </p:nvPr>
        </p:nvSpPr>
        <p:spPr>
          <a:xfrm>
            <a:off x="7124700" y="2667000"/>
            <a:ext cx="2932113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110" name="Google Shape;110;p19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1" name="Google Shape;111;p19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" name="Google Shape;112;p19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képhasáb">
  <p:cSld name="3 képhasáb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0"/>
          <p:cNvSpPr>
            <a:spLocks noGrp="1"/>
          </p:cNvSpPr>
          <p:nvPr>
            <p:ph type="pic" idx="2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19" name="Google Shape;119;p20"/>
          <p:cNvSpPr txBox="1">
            <a:spLocks noGrp="1"/>
          </p:cNvSpPr>
          <p:nvPr>
            <p:ph type="body" idx="3"/>
          </p:nvPr>
        </p:nvSpPr>
        <p:spPr>
          <a:xfrm>
            <a:off x="652463" y="4827211"/>
            <a:ext cx="2940050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body" idx="4"/>
          </p:nvPr>
        </p:nvSpPr>
        <p:spPr>
          <a:xfrm>
            <a:off x="3889375" y="4250949"/>
            <a:ext cx="293052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21" name="Google Shape;121;p20"/>
          <p:cNvSpPr>
            <a:spLocks noGrp="1"/>
          </p:cNvSpPr>
          <p:nvPr>
            <p:ph type="pic" idx="5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22" name="Google Shape;122;p20"/>
          <p:cNvSpPr txBox="1">
            <a:spLocks noGrp="1"/>
          </p:cNvSpPr>
          <p:nvPr>
            <p:ph type="body" idx="6"/>
          </p:nvPr>
        </p:nvSpPr>
        <p:spPr>
          <a:xfrm>
            <a:off x="3888022" y="4827210"/>
            <a:ext cx="2934406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7"/>
          </p:nvPr>
        </p:nvSpPr>
        <p:spPr>
          <a:xfrm>
            <a:off x="7124700" y="4250949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20"/>
          <p:cNvSpPr>
            <a:spLocks noGrp="1"/>
          </p:cNvSpPr>
          <p:nvPr>
            <p:ph type="pic" idx="8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25" name="Google Shape;125;p20"/>
          <p:cNvSpPr txBox="1">
            <a:spLocks noGrp="1"/>
          </p:cNvSpPr>
          <p:nvPr>
            <p:ph type="body" idx="9"/>
          </p:nvPr>
        </p:nvSpPr>
        <p:spPr>
          <a:xfrm>
            <a:off x="7124575" y="4827208"/>
            <a:ext cx="2935997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126" name="Google Shape;126;p20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7" name="Google Shape;127;p20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8" name="Google Shape;128;p20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body" idx="1"/>
          </p:nvPr>
        </p:nvSpPr>
        <p:spPr>
          <a:xfrm rot="5400000">
            <a:off x="3478842" y="-322612"/>
            <a:ext cx="4195481" cy="894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>
            <a:spLocks noGrp="1"/>
          </p:cNvSpPr>
          <p:nvPr>
            <p:ph type="title"/>
          </p:nvPr>
        </p:nvSpPr>
        <p:spPr>
          <a:xfrm rot="5400000">
            <a:off x="6267450" y="2466975"/>
            <a:ext cx="5826125" cy="175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body" idx="1"/>
          </p:nvPr>
        </p:nvSpPr>
        <p:spPr>
          <a:xfrm rot="5400000">
            <a:off x="1679576" y="-139699"/>
            <a:ext cx="5368924" cy="742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1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2"/>
          </p:nvPr>
        </p:nvSpPr>
        <p:spPr>
          <a:xfrm>
            <a:off x="5654493" y="2056092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2"/>
          </p:nvPr>
        </p:nvSpPr>
        <p:spPr>
          <a:xfrm>
            <a:off x="1103312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3"/>
          </p:nvPr>
        </p:nvSpPr>
        <p:spPr>
          <a:xfrm>
            <a:off x="5654495" y="1905000"/>
            <a:ext cx="439633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body" idx="4"/>
          </p:nvPr>
        </p:nvSpPr>
        <p:spPr>
          <a:xfrm>
            <a:off x="5654495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body" idx="1"/>
          </p:nvPr>
        </p:nvSpPr>
        <p:spPr>
          <a:xfrm>
            <a:off x="4784616" y="1447800"/>
            <a:ext cx="5195997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0200" algn="l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2000"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2pPr>
            <a:lvl3pPr marL="1371600" lvl="2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3pPr>
            <a:lvl4pPr marL="1828800" lvl="3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4pPr>
            <a:lvl5pPr marL="2286000" lvl="4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5pPr>
            <a:lvl6pPr marL="2743200" lvl="5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6pPr>
            <a:lvl7pPr marL="3200400" lvl="6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7pPr>
            <a:lvl8pPr marL="3657600" lvl="7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8pPr>
            <a:lvl9pPr marL="4114800" lvl="8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body" idx="2"/>
          </p:nvPr>
        </p:nvSpPr>
        <p:spPr>
          <a:xfrm>
            <a:off x="1154953" y="3129280"/>
            <a:ext cx="3401063" cy="289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>
            <a:spLocks noGrp="1"/>
          </p:cNvSpPr>
          <p:nvPr>
            <p:ph type="pic" idx="2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5084979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5"/>
          <p:cNvPicPr preferRelativeResize="0"/>
          <p:nvPr/>
        </p:nvPicPr>
        <p:blipFill rotWithShape="1">
          <a:blip r:embed="rId20">
            <a:alphaModFix/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5"/>
          <p:cNvPicPr preferRelativeResize="0"/>
          <p:nvPr/>
        </p:nvPicPr>
        <p:blipFill rotWithShape="1">
          <a:blip r:embed="rId21">
            <a:alphaModFix/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9;p5"/>
          <p:cNvPicPr preferRelativeResize="0"/>
          <p:nvPr/>
        </p:nvPicPr>
        <p:blipFill rotWithShape="1">
          <a:blip r:embed="rId22">
            <a:alphaModFix/>
          </a:blip>
          <a:srcRect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5"/>
          <p:cNvPicPr preferRelativeResize="0"/>
          <p:nvPr/>
        </p:nvPicPr>
        <p:blipFill rotWithShape="1">
          <a:blip r:embed="rId23">
            <a:alphaModFix/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 b="1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►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2004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988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971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 dirty="0"/>
          </a:p>
        </p:txBody>
      </p:sp>
      <p:sp>
        <p:nvSpPr>
          <p:cNvPr id="14" name="Google Shape;14;p5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" name="Google Shape;15;p5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1270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chemeClr val="bg1"/>
        </a:buClr>
        <a:buFont typeface="Arial" panose="020B0604020202020204" pitchFamily="34" charset="0"/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" descr="Hike Big Shallow Lake - Protect the Adirondacks!"/>
          <p:cNvPicPr preferRelativeResize="0"/>
          <p:nvPr/>
        </p:nvPicPr>
        <p:blipFill rotWithShape="1">
          <a:blip r:embed="rId3">
            <a:alphaModFix amt="50000"/>
          </a:blip>
          <a:srcRect t="19984" b="5015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Century Gothic"/>
              <a:buNone/>
            </a:pPr>
            <a:r>
              <a:rPr lang="en-US" dirty="0" err="1">
                <a:solidFill>
                  <a:srgbClr val="FFFFFF"/>
                </a:solidFill>
              </a:rPr>
              <a:t>Sekély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tavak</a:t>
            </a:r>
            <a:endParaRPr dirty="0"/>
          </a:p>
        </p:txBody>
      </p:sp>
      <p:sp>
        <p:nvSpPr>
          <p:cNvPr id="149" name="Google Shape;149;p1"/>
          <p:cNvSpPr txBox="1"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dirty="0">
                <a:solidFill>
                  <a:srgbClr val="FFFFFF"/>
                </a:solidFill>
              </a:rPr>
              <a:t>KÉSZÍTETTE: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dirty="0">
                <a:solidFill>
                  <a:srgbClr val="FFFFFF"/>
                </a:solidFill>
              </a:rPr>
              <a:t>9.b 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1FD9DB-14B5-E797-9A0E-E582853D7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Tavak</a:t>
            </a:r>
            <a:r>
              <a:rPr lang="en-US" dirty="0"/>
              <a:t> </a:t>
            </a:r>
            <a:r>
              <a:rPr lang="en-US" dirty="0" err="1"/>
              <a:t>pusztulásának</a:t>
            </a:r>
            <a:r>
              <a:rPr lang="en-US" dirty="0"/>
              <a:t> </a:t>
            </a:r>
            <a:r>
              <a:rPr lang="en-US" dirty="0" err="1"/>
              <a:t>okai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28E57D7-3F52-638A-14B6-D48E48E96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9119" y="2010793"/>
            <a:ext cx="2946866" cy="576262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Teljes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pusztulás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0C83810-2E58-E645-8F50-85CA37FF7F9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79394" y="2667000"/>
            <a:ext cx="3100419" cy="3589338"/>
          </a:xfrm>
        </p:spPr>
        <p:txBody>
          <a:bodyPr/>
          <a:lstStyle/>
          <a:p>
            <a:pPr marL="5143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000" dirty="0" err="1"/>
              <a:t>Növekvő</a:t>
            </a:r>
            <a:r>
              <a:rPr lang="en-US" sz="2000" dirty="0"/>
              <a:t> </a:t>
            </a:r>
            <a:r>
              <a:rPr lang="en-US" sz="2000" dirty="0" err="1"/>
              <a:t>szárazság</a:t>
            </a:r>
            <a:r>
              <a:rPr lang="en-US" sz="2000" dirty="0"/>
              <a:t> pl.: </a:t>
            </a:r>
            <a:r>
              <a:rPr lang="en-US" sz="2000" dirty="0" err="1"/>
              <a:t>Szaharai</a:t>
            </a:r>
            <a:r>
              <a:rPr lang="en-US" sz="2000" dirty="0"/>
              <a:t> </a:t>
            </a:r>
            <a:r>
              <a:rPr lang="en-US" sz="2000" dirty="0" err="1"/>
              <a:t>tavak</a:t>
            </a:r>
            <a:endParaRPr lang="en-US" sz="2000" dirty="0"/>
          </a:p>
          <a:p>
            <a:pPr marL="5143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000" dirty="0" err="1"/>
              <a:t>Tavak</a:t>
            </a:r>
            <a:r>
              <a:rPr lang="en-US" sz="2000" dirty="0"/>
              <a:t> </a:t>
            </a:r>
            <a:r>
              <a:rPr lang="en-US" sz="2000" dirty="0" err="1"/>
              <a:t>lecsapódása</a:t>
            </a:r>
            <a:endParaRPr lang="en-US" sz="2000" dirty="0"/>
          </a:p>
          <a:p>
            <a:pPr marL="5143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000" dirty="0" err="1"/>
              <a:t>Tavak</a:t>
            </a:r>
            <a:r>
              <a:rPr lang="en-US" sz="2000" dirty="0"/>
              <a:t> </a:t>
            </a:r>
            <a:r>
              <a:rPr lang="en-US" sz="2000" dirty="0" err="1"/>
              <a:t>feltöltődése</a:t>
            </a:r>
            <a:endParaRPr lang="en-US" sz="2000" dirty="0"/>
          </a:p>
          <a:p>
            <a:endParaRPr lang="hu-HU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28B008A5-D1C8-776D-E4A3-626D70BED4FB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725710" y="2009313"/>
            <a:ext cx="3094190" cy="576262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Biológiai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pusztulás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18936A92-B5ED-0713-FAA1-1723377AD4F6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pPr marL="5143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000" dirty="0" err="1"/>
              <a:t>Eutrofizáció</a:t>
            </a:r>
            <a:endParaRPr lang="en-US" sz="2000" dirty="0"/>
          </a:p>
          <a:p>
            <a:endParaRPr lang="hu-HU" dirty="0"/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A08EF17E-6630-7028-77D3-9A72BD5C3CEB}"/>
              </a:ext>
            </a:extLst>
          </p:cNvPr>
          <p:cNvSpPr>
            <a:spLocks noGrp="1"/>
          </p:cNvSpPr>
          <p:nvPr>
            <p:ph type="body" idx="5"/>
          </p:nvPr>
        </p:nvSpPr>
        <p:spPr>
          <a:xfrm>
            <a:off x="6899351" y="2009313"/>
            <a:ext cx="3262174" cy="576262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Pusztulás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szakaszai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4A5C3EB3-502D-0038-6024-A79D75BA3277}"/>
              </a:ext>
            </a:extLst>
          </p:cNvPr>
          <p:cNvSpPr>
            <a:spLocks noGrp="1"/>
          </p:cNvSpPr>
          <p:nvPr>
            <p:ph type="body" idx="6"/>
          </p:nvPr>
        </p:nvSpPr>
        <p:spPr/>
        <p:txBody>
          <a:bodyPr>
            <a:normAutofit/>
          </a:bodyPr>
          <a:lstStyle/>
          <a:p>
            <a:pPr marL="571500" indent="-342900">
              <a:buClr>
                <a:schemeClr val="bg1"/>
              </a:buClr>
              <a:buFont typeface="+mj-lt"/>
              <a:buAutoNum type="arabicPeriod"/>
            </a:pPr>
            <a:r>
              <a:rPr lang="en-US" sz="2000" dirty="0" err="1"/>
              <a:t>Fertő</a:t>
            </a:r>
            <a:r>
              <a:rPr lang="en-US" sz="2000" dirty="0"/>
              <a:t> </a:t>
            </a:r>
            <a:r>
              <a:rPr lang="en-US" sz="2000" dirty="0" err="1"/>
              <a:t>állapot</a:t>
            </a:r>
            <a:endParaRPr lang="en-US" sz="2000" dirty="0"/>
          </a:p>
          <a:p>
            <a:pPr marL="571500" indent="-342900">
              <a:buClr>
                <a:schemeClr val="bg1"/>
              </a:buClr>
              <a:buFont typeface="+mj-lt"/>
              <a:buAutoNum type="arabicPeriod"/>
            </a:pPr>
            <a:r>
              <a:rPr lang="en-US" sz="2000" dirty="0" err="1"/>
              <a:t>Mocsári</a:t>
            </a:r>
            <a:r>
              <a:rPr lang="en-US" sz="2000" dirty="0"/>
              <a:t> </a:t>
            </a:r>
            <a:r>
              <a:rPr lang="en-US" sz="2000" dirty="0" err="1"/>
              <a:t>állapot</a:t>
            </a:r>
            <a:endParaRPr lang="en-US" sz="2000" dirty="0"/>
          </a:p>
          <a:p>
            <a:pPr marL="571500" indent="-342900">
              <a:buClr>
                <a:schemeClr val="bg1"/>
              </a:buClr>
              <a:buFont typeface="+mj-lt"/>
              <a:buAutoNum type="arabicPeriod"/>
            </a:pPr>
            <a:r>
              <a:rPr lang="en-US" sz="2000" dirty="0" err="1"/>
              <a:t>Lápi</a:t>
            </a:r>
            <a:r>
              <a:rPr lang="en-US" sz="2000" dirty="0"/>
              <a:t> </a:t>
            </a:r>
            <a:r>
              <a:rPr lang="en-US" sz="2000" dirty="0" err="1"/>
              <a:t>állapot</a:t>
            </a:r>
            <a:endParaRPr lang="hu-HU" sz="2000" dirty="0"/>
          </a:p>
        </p:txBody>
      </p:sp>
      <p:pic>
        <p:nvPicPr>
          <p:cNvPr id="4098" name="Picture 2" descr="PHOTOS: Dried-up Aral Sea Aftermath">
            <a:extLst>
              <a:ext uri="{FF2B5EF4-FFF2-40B4-BE49-F238E27FC236}">
                <a16:creationId xmlns:a16="http://schemas.microsoft.com/office/drawing/2014/main" id="{98A18847-6F10-5D54-9582-AE3ABCB91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632" y="4216907"/>
            <a:ext cx="4474344" cy="25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996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 dirty="0" err="1"/>
              <a:t>Miben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?</a:t>
            </a:r>
            <a:endParaRPr dirty="0"/>
          </a:p>
        </p:txBody>
      </p:sp>
      <p:sp>
        <p:nvSpPr>
          <p:cNvPr id="167" name="Google Shape;167;p3"/>
          <p:cNvSpPr txBox="1">
            <a:spLocks noGrp="1"/>
          </p:cNvSpPr>
          <p:nvPr>
            <p:ph type="body" idx="1"/>
          </p:nvPr>
        </p:nvSpPr>
        <p:spPr>
          <a:xfrm>
            <a:off x="6096000" y="1843088"/>
            <a:ext cx="5257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 sz="2400" dirty="0" err="1"/>
              <a:t>Sekély</a:t>
            </a:r>
            <a:r>
              <a:rPr lang="en-US" sz="2400" dirty="0"/>
              <a:t> </a:t>
            </a:r>
            <a:r>
              <a:rPr lang="en-US" sz="2400" dirty="0" err="1"/>
              <a:t>tó</a:t>
            </a:r>
            <a:endParaRPr sz="2400" dirty="0"/>
          </a:p>
          <a:p>
            <a:pPr marL="342900" lvl="0" indent="-34290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40"/>
              <a:buFont typeface="Wingdings" panose="05000000000000000000" pitchFamily="2" charset="2"/>
              <a:buChar char="§"/>
            </a:pPr>
            <a:r>
              <a:rPr lang="en-US" sz="2400" dirty="0" err="1"/>
              <a:t>Légörvényes</a:t>
            </a:r>
            <a:endParaRPr sz="2400" dirty="0"/>
          </a:p>
          <a:p>
            <a:pPr marL="342900" lvl="0" indent="-34290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40"/>
              <a:buFont typeface="Wingdings" panose="05000000000000000000" pitchFamily="2" charset="2"/>
              <a:buChar char="§"/>
            </a:pPr>
            <a:r>
              <a:rPr lang="en-US" sz="2400" dirty="0" err="1"/>
              <a:t>Tápanyagban</a:t>
            </a:r>
            <a:r>
              <a:rPr lang="en-US" sz="2400" dirty="0"/>
              <a:t> </a:t>
            </a:r>
            <a:r>
              <a:rPr lang="en-US" sz="2400" dirty="0" err="1"/>
              <a:t>gazdagabb</a:t>
            </a:r>
            <a:endParaRPr sz="2400" dirty="0"/>
          </a:p>
          <a:p>
            <a:pPr marL="342900" lvl="0" indent="-34290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40"/>
              <a:buFont typeface="Wingdings" panose="05000000000000000000" pitchFamily="2" charset="2"/>
              <a:buChar char="§"/>
            </a:pPr>
            <a:r>
              <a:rPr lang="en-US" sz="2400" dirty="0" err="1"/>
              <a:t>Dúsabb</a:t>
            </a:r>
            <a:r>
              <a:rPr lang="en-US" sz="2400" dirty="0"/>
              <a:t> </a:t>
            </a:r>
            <a:r>
              <a:rPr lang="en-US" sz="2400" dirty="0" err="1"/>
              <a:t>növényzet</a:t>
            </a:r>
            <a:endParaRPr lang="en-US" sz="2400" dirty="0"/>
          </a:p>
        </p:txBody>
      </p:sp>
      <p:sp>
        <p:nvSpPr>
          <p:cNvPr id="168" name="Google Shape;168;p3"/>
          <p:cNvSpPr txBox="1"/>
          <p:nvPr/>
        </p:nvSpPr>
        <p:spPr>
          <a:xfrm>
            <a:off x="838200" y="1843088"/>
            <a:ext cx="5257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4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Normális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tó</a:t>
            </a:r>
            <a:endParaRPr sz="24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Wingdings" panose="05000000000000000000" pitchFamily="2" charset="2"/>
              <a:buChar char="§"/>
            </a:pPr>
            <a:r>
              <a:rPr lang="en-US" sz="24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Tél-nyár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termál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ciklus</a:t>
            </a:r>
            <a:endParaRPr sz="24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Wingdings" panose="05000000000000000000" pitchFamily="2" charset="2"/>
              <a:buChar char="§"/>
            </a:pPr>
            <a:r>
              <a:rPr lang="en-US" sz="24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Tisztább</a:t>
            </a:r>
            <a:endParaRPr sz="24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Wingdings" panose="05000000000000000000" pitchFamily="2" charset="2"/>
              <a:buChar char="§"/>
            </a:pPr>
            <a:r>
              <a:rPr lang="en-US" sz="24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Dúsabb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állatvilág</a:t>
            </a:r>
            <a:endParaRPr lang="en-US" sz="24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286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endParaRPr sz="24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9" name="Google Shape;169;p3" descr="Brain-Eating Amoeba Fueled by Climate Change - One Green Plane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26102" y="4216892"/>
            <a:ext cx="4060936" cy="2641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" descr="Underwater Drone Sends Fish Photos and Video to Phone - The Maine Sportsma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3997491"/>
            <a:ext cx="5334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b2313c6c93_6_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00" cy="140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Kialakulás</a:t>
            </a:r>
            <a:endParaRPr dirty="0"/>
          </a:p>
        </p:txBody>
      </p:sp>
      <p:sp>
        <p:nvSpPr>
          <p:cNvPr id="184" name="Google Shape;184;g1b2313c6c93_6_2"/>
          <p:cNvSpPr txBox="1">
            <a:spLocks noGrp="1"/>
          </p:cNvSpPr>
          <p:nvPr>
            <p:ph type="body" idx="1"/>
          </p:nvPr>
        </p:nvSpPr>
        <p:spPr>
          <a:xfrm>
            <a:off x="0" y="1047967"/>
            <a:ext cx="5037847" cy="4195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61010" lvl="0" indent="-3429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740"/>
              <a:buFont typeface="Wingdings" panose="05000000000000000000" pitchFamily="2" charset="2"/>
              <a:buChar char="§"/>
            </a:pPr>
            <a:r>
              <a:rPr lang="en-US" dirty="0" err="1"/>
              <a:t>Geológia</a:t>
            </a:r>
            <a:r>
              <a:rPr lang="en-US" dirty="0"/>
              <a:t> </a:t>
            </a:r>
            <a:r>
              <a:rPr lang="en-US" dirty="0" err="1"/>
              <a:t>folyamtok</a:t>
            </a:r>
            <a:r>
              <a:rPr lang="en-US" dirty="0"/>
              <a:t>: </a:t>
            </a:r>
            <a:r>
              <a:rPr lang="en-US" dirty="0" err="1"/>
              <a:t>gleccseres</a:t>
            </a:r>
            <a:r>
              <a:rPr lang="en-US" dirty="0"/>
              <a:t>, </a:t>
            </a:r>
            <a:r>
              <a:rPr lang="en-US" dirty="0" err="1"/>
              <a:t>folyami</a:t>
            </a:r>
            <a:r>
              <a:rPr lang="en-US" dirty="0"/>
              <a:t>, </a:t>
            </a:r>
            <a:r>
              <a:rPr lang="en-US" dirty="0" err="1"/>
              <a:t>termokarszt</a:t>
            </a:r>
            <a:endParaRPr lang="en-US" dirty="0"/>
          </a:p>
          <a:p>
            <a:pPr marL="461010" indent="-342900">
              <a:lnSpc>
                <a:spcPct val="200000"/>
              </a:lnSpc>
              <a:spcBef>
                <a:spcPts val="0"/>
              </a:spcBef>
              <a:buClr>
                <a:schemeClr val="bg1"/>
              </a:buClr>
              <a:buSzPts val="1740"/>
              <a:buFont typeface="Wingdings" panose="05000000000000000000" pitchFamily="2" charset="2"/>
              <a:buChar char="§"/>
            </a:pPr>
            <a:r>
              <a:rPr lang="en-US" dirty="0" err="1"/>
              <a:t>Emberi</a:t>
            </a:r>
            <a:r>
              <a:rPr lang="en-US" dirty="0"/>
              <a:t> </a:t>
            </a:r>
            <a:r>
              <a:rPr lang="en-US" dirty="0" err="1"/>
              <a:t>beavatkozás</a:t>
            </a:r>
            <a:r>
              <a:rPr lang="en-US" dirty="0"/>
              <a:t>: </a:t>
            </a:r>
            <a:r>
              <a:rPr lang="en-US" dirty="0" err="1"/>
              <a:t>halász</a:t>
            </a:r>
            <a:r>
              <a:rPr lang="en-US" dirty="0"/>
              <a:t> </a:t>
            </a:r>
            <a:r>
              <a:rPr lang="en-US" dirty="0" err="1"/>
              <a:t>tó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 err="1"/>
              <a:t>kerti</a:t>
            </a:r>
            <a:r>
              <a:rPr lang="en-US" dirty="0"/>
              <a:t> </a:t>
            </a:r>
            <a:r>
              <a:rPr lang="en-US" dirty="0" err="1"/>
              <a:t>tó</a:t>
            </a:r>
            <a:endParaRPr lang="en-US" dirty="0"/>
          </a:p>
          <a:p>
            <a:pPr marL="461010" lvl="0" indent="-3429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740"/>
              <a:buFont typeface="Wingdings" panose="05000000000000000000" pitchFamily="2" charset="2"/>
              <a:buChar char="§"/>
            </a:pPr>
            <a:endParaRPr sz="2400" dirty="0"/>
          </a:p>
        </p:txBody>
      </p:sp>
      <p:pic>
        <p:nvPicPr>
          <p:cNvPr id="2" name="Picture 2" descr="SwissEduc - Glaciers online - Dry Valleys, Antarctica">
            <a:extLst>
              <a:ext uri="{FF2B5EF4-FFF2-40B4-BE49-F238E27FC236}">
                <a16:creationId xmlns:a16="http://schemas.microsoft.com/office/drawing/2014/main" id="{84AB5323-CCA8-022E-F7AB-0745525A2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755" y="4548159"/>
            <a:ext cx="3269271" cy="215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rmokarst - Wikipedia">
            <a:extLst>
              <a:ext uri="{FF2B5EF4-FFF2-40B4-BE49-F238E27FC236}">
                <a16:creationId xmlns:a16="http://schemas.microsoft.com/office/drawing/2014/main" id="{0AFD2540-F3CB-360F-DBDA-C6FC31ADC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063" y="4377230"/>
            <a:ext cx="3269271" cy="232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5BB130B7-670E-2FD7-6E57-7E61A67DB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5206" y="1005603"/>
            <a:ext cx="7035128" cy="2423397"/>
          </a:xfrm>
          <a:prstGeom prst="rect">
            <a:avLst/>
          </a:prstGeom>
        </p:spPr>
      </p:pic>
      <p:pic>
        <p:nvPicPr>
          <p:cNvPr id="1030" name="Picture 6" descr="Halász Légyhorgászat Alpesi Tó - Ingyenes fotó a Pixabay-en">
            <a:extLst>
              <a:ext uri="{FF2B5EF4-FFF2-40B4-BE49-F238E27FC236}">
                <a16:creationId xmlns:a16="http://schemas.microsoft.com/office/drawing/2014/main" id="{1FD1BD07-CB86-0CA3-094B-FBA9D890A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38" y="4548158"/>
            <a:ext cx="3236580" cy="215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8ECB60D-CFBD-D41A-A9FC-36D861D9A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Mik</a:t>
            </a:r>
            <a:r>
              <a:rPr lang="en-US" dirty="0"/>
              <a:t> </a:t>
            </a:r>
            <a:r>
              <a:rPr lang="en-US" dirty="0" err="1"/>
              <a:t>jellemzőek</a:t>
            </a:r>
            <a:r>
              <a:rPr lang="en-US" dirty="0"/>
              <a:t> </a:t>
            </a:r>
            <a:r>
              <a:rPr lang="en-US" dirty="0" err="1"/>
              <a:t>rá</a:t>
            </a:r>
            <a:r>
              <a:rPr lang="en-US" dirty="0"/>
              <a:t>?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18D9110-4517-90DC-F473-5E88A5E2A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111" y="1331259"/>
            <a:ext cx="8946541" cy="4195481"/>
          </a:xfrm>
        </p:spPr>
        <p:txBody>
          <a:bodyPr/>
          <a:lstStyle/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Nagy </a:t>
            </a:r>
            <a:r>
              <a:rPr lang="en-US" sz="2400" dirty="0" err="1"/>
              <a:t>vízfelület</a:t>
            </a:r>
            <a:r>
              <a:rPr lang="en-US" sz="2400" dirty="0"/>
              <a:t> 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 err="1"/>
              <a:t>Kevés</a:t>
            </a:r>
            <a:r>
              <a:rPr lang="en-US" sz="2400" dirty="0"/>
              <a:t> </a:t>
            </a:r>
            <a:r>
              <a:rPr lang="en-US" sz="2400" dirty="0" err="1"/>
              <a:t>vízutánpótlás</a:t>
            </a:r>
            <a:endParaRPr lang="en-US" sz="2400" dirty="0"/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 err="1"/>
              <a:t>Sík</a:t>
            </a:r>
            <a:r>
              <a:rPr lang="en-US" sz="2400" dirty="0"/>
              <a:t> </a:t>
            </a:r>
            <a:r>
              <a:rPr lang="en-US" sz="2400" dirty="0" err="1"/>
              <a:t>vidékeken</a:t>
            </a:r>
            <a:r>
              <a:rPr lang="en-US" sz="2400" dirty="0"/>
              <a:t> </a:t>
            </a:r>
            <a:r>
              <a:rPr lang="en-US" sz="2400" dirty="0" err="1"/>
              <a:t>fordul</a:t>
            </a:r>
            <a:r>
              <a:rPr lang="en-US" sz="2400" dirty="0"/>
              <a:t> </a:t>
            </a:r>
            <a:r>
              <a:rPr lang="en-US" sz="2400" dirty="0" err="1"/>
              <a:t>elő</a:t>
            </a:r>
            <a:endParaRPr lang="en-US" sz="2400" dirty="0"/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Maximum 150cm </a:t>
            </a:r>
            <a:r>
              <a:rPr lang="en-US" sz="2400" dirty="0" err="1"/>
              <a:t>mély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hu-HU" dirty="0"/>
          </a:p>
        </p:txBody>
      </p:sp>
      <p:pic>
        <p:nvPicPr>
          <p:cNvPr id="4" name="Google Shape;187;g1b2313c6c93_6_2">
            <a:extLst>
              <a:ext uri="{FF2B5EF4-FFF2-40B4-BE49-F238E27FC236}">
                <a16:creationId xmlns:a16="http://schemas.microsoft.com/office/drawing/2014/main" id="{62B18856-EFC4-B9E2-4B8C-D053F5B35BF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61273" y="774228"/>
            <a:ext cx="4315184" cy="2717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6;g1b2313c6c93_6_2">
            <a:extLst>
              <a:ext uri="{FF2B5EF4-FFF2-40B4-BE49-F238E27FC236}">
                <a16:creationId xmlns:a16="http://schemas.microsoft.com/office/drawing/2014/main" id="{ACC4E8DA-4AE4-3E02-D0D7-2A69CDE1F86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1273" y="4048940"/>
            <a:ext cx="4315184" cy="265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5;g1b2313c6c93_6_2">
            <a:extLst>
              <a:ext uri="{FF2B5EF4-FFF2-40B4-BE49-F238E27FC236}">
                <a16:creationId xmlns:a16="http://schemas.microsoft.com/office/drawing/2014/main" id="{CC26A953-EC05-A0F7-4F30-7EA1BA359B4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2284" y="4048939"/>
            <a:ext cx="4315184" cy="26572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5229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"/>
          <p:cNvSpPr txBox="1">
            <a:spLocks noGrp="1"/>
          </p:cNvSpPr>
          <p:nvPr>
            <p:ph type="title"/>
          </p:nvPr>
        </p:nvSpPr>
        <p:spPr>
          <a:xfrm>
            <a:off x="646111" y="292920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 dirty="0" err="1"/>
              <a:t>Magyarország</a:t>
            </a:r>
            <a:r>
              <a:rPr lang="en-US" dirty="0"/>
              <a:t> </a:t>
            </a:r>
            <a:r>
              <a:rPr lang="en-US" dirty="0" err="1"/>
              <a:t>sekély</a:t>
            </a:r>
            <a:r>
              <a:rPr lang="en-US" dirty="0"/>
              <a:t> </a:t>
            </a:r>
            <a:r>
              <a:rPr lang="en-US" dirty="0" err="1"/>
              <a:t>tavai</a:t>
            </a:r>
            <a:br>
              <a:rPr lang="hu-HU" dirty="0"/>
            </a:b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endParaRPr dirty="0"/>
          </a:p>
        </p:txBody>
      </p:sp>
      <p:pic>
        <p:nvPicPr>
          <p:cNvPr id="177" name="Google Shape;17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111" y="3429000"/>
            <a:ext cx="5114448" cy="287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7586" y="3429000"/>
            <a:ext cx="5114443" cy="28768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 helye 2">
            <a:extLst>
              <a:ext uri="{FF2B5EF4-FFF2-40B4-BE49-F238E27FC236}">
                <a16:creationId xmlns:a16="http://schemas.microsoft.com/office/drawing/2014/main" id="{FD2354BC-475C-6527-431C-9743D6B28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111" y="1499025"/>
            <a:ext cx="6970930" cy="1003568"/>
          </a:xfrm>
        </p:spPr>
        <p:txBody>
          <a:bodyPr/>
          <a:lstStyle/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dirty="0" err="1"/>
              <a:t>Összes</a:t>
            </a:r>
            <a:r>
              <a:rPr lang="en-US" dirty="0"/>
              <a:t> Magyar </a:t>
            </a:r>
            <a:r>
              <a:rPr lang="en-US" dirty="0" err="1"/>
              <a:t>tó</a:t>
            </a:r>
            <a:r>
              <a:rPr lang="en-US" dirty="0"/>
              <a:t> </a:t>
            </a:r>
            <a:r>
              <a:rPr lang="en-US" dirty="0" err="1"/>
              <a:t>sekély</a:t>
            </a:r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15349B8-A92D-EED0-D015-086E2FC4C8EA}"/>
              </a:ext>
            </a:extLst>
          </p:cNvPr>
          <p:cNvSpPr txBox="1"/>
          <p:nvPr/>
        </p:nvSpPr>
        <p:spPr>
          <a:xfrm>
            <a:off x="727969" y="2849732"/>
            <a:ext cx="4252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Kis</a:t>
            </a:r>
            <a:r>
              <a:rPr lang="en-US" sz="2400" dirty="0">
                <a:solidFill>
                  <a:schemeClr val="bg1"/>
                </a:solidFill>
              </a:rPr>
              <a:t>-Balaton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F21AD1C-86E9-EC46-CEEA-869834615171}"/>
              </a:ext>
            </a:extLst>
          </p:cNvPr>
          <p:cNvSpPr txBox="1"/>
          <p:nvPr/>
        </p:nvSpPr>
        <p:spPr>
          <a:xfrm>
            <a:off x="6560599" y="2868584"/>
            <a:ext cx="2308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Velencei-tó</a:t>
            </a:r>
            <a:endParaRPr lang="hu-H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551E6D90-A782-18D8-BA9D-78B3CE104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390" y="110"/>
            <a:ext cx="6798560" cy="679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18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96E631D-F799-99C8-05F3-4B8FDAD1D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Sekély</a:t>
            </a:r>
            <a:r>
              <a:rPr lang="en-US" dirty="0"/>
              <a:t> </a:t>
            </a:r>
            <a:r>
              <a:rPr lang="en-US" dirty="0" err="1"/>
              <a:t>tavak</a:t>
            </a:r>
            <a:r>
              <a:rPr lang="en-US" dirty="0"/>
              <a:t> a </a:t>
            </a:r>
            <a:r>
              <a:rPr lang="en-US" dirty="0" err="1"/>
              <a:t>Föld</a:t>
            </a:r>
            <a:r>
              <a:rPr lang="en-US" dirty="0"/>
              <a:t> </a:t>
            </a:r>
            <a:r>
              <a:rPr lang="en-US" dirty="0" err="1"/>
              <a:t>körül</a:t>
            </a:r>
            <a:endParaRPr lang="hu-HU" dirty="0"/>
          </a:p>
        </p:txBody>
      </p:sp>
      <p:pic>
        <p:nvPicPr>
          <p:cNvPr id="2050" name="Picture 2" descr="A nap képe: Így néz ki, ha kiszárad egy tenger Kiderül - Időjárás">
            <a:extLst>
              <a:ext uri="{FF2B5EF4-FFF2-40B4-BE49-F238E27FC236}">
                <a16:creationId xmlns:a16="http://schemas.microsoft.com/office/drawing/2014/main" id="{B4384183-771E-4C5B-B49B-29CAD7035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2988585"/>
            <a:ext cx="5261499" cy="350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iszáradt a világ legnagyobb tava: eddig még a létezéséről sem tudtunk! -  Terasz | Femina">
            <a:extLst>
              <a:ext uri="{FF2B5EF4-FFF2-40B4-BE49-F238E27FC236}">
                <a16:creationId xmlns:a16="http://schemas.microsoft.com/office/drawing/2014/main" id="{DE5948A6-FC38-5634-4F73-96A1D8F79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785" y="2995210"/>
            <a:ext cx="5002104" cy="351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18DB1AD0-00AF-C1C4-3641-B0B7AC9FC5C8}"/>
              </a:ext>
            </a:extLst>
          </p:cNvPr>
          <p:cNvSpPr txBox="1"/>
          <p:nvPr/>
        </p:nvSpPr>
        <p:spPr>
          <a:xfrm>
            <a:off x="905524" y="2526920"/>
            <a:ext cx="2565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Aral-</a:t>
            </a:r>
            <a:r>
              <a:rPr lang="en-US" sz="2400" dirty="0" err="1">
                <a:solidFill>
                  <a:schemeClr val="bg1"/>
                </a:solidFill>
              </a:rPr>
              <a:t>tó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ED2F2376-8FD0-0A95-615C-F222970BAC3D}"/>
              </a:ext>
            </a:extLst>
          </p:cNvPr>
          <p:cNvSpPr txBox="1"/>
          <p:nvPr/>
        </p:nvSpPr>
        <p:spPr>
          <a:xfrm>
            <a:off x="6782539" y="2526919"/>
            <a:ext cx="3178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Csád-tó</a:t>
            </a:r>
            <a:endParaRPr lang="hu-H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582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4A0EBFF4-4098-891A-273B-DB82CB9CA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300" y="0"/>
            <a:ext cx="5758846" cy="687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1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1BAE3C-D4D3-ECAB-3063-CBFB1CDC7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Holt-</a:t>
            </a:r>
            <a:r>
              <a:rPr lang="en-US" dirty="0" err="1"/>
              <a:t>tenger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5BBE1BE-0586-5500-0305-EE6D7E4FC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110" y="1275303"/>
            <a:ext cx="7023473" cy="5233482"/>
          </a:xfrm>
        </p:spPr>
        <p:txBody>
          <a:bodyPr/>
          <a:lstStyle/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 err="1"/>
              <a:t>Tengerszint</a:t>
            </a:r>
            <a:r>
              <a:rPr lang="en-US" sz="2400" dirty="0"/>
              <a:t> </a:t>
            </a:r>
            <a:r>
              <a:rPr lang="en-US" sz="2400" dirty="0" err="1"/>
              <a:t>alatt</a:t>
            </a:r>
            <a:endParaRPr lang="en-US" sz="2400" dirty="0"/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-430m </a:t>
            </a:r>
            <a:r>
              <a:rPr lang="en-US" sz="2400" dirty="0" err="1"/>
              <a:t>legméllyebb</a:t>
            </a:r>
            <a:r>
              <a:rPr lang="en-US" sz="2400" dirty="0"/>
              <a:t> </a:t>
            </a:r>
            <a:r>
              <a:rPr lang="en-US" sz="2400" dirty="0" err="1"/>
              <a:t>pontja</a:t>
            </a:r>
            <a:endParaRPr lang="en-US" sz="2400" dirty="0"/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 err="1"/>
              <a:t>Túl</a:t>
            </a:r>
            <a:r>
              <a:rPr lang="en-US" sz="2400" dirty="0"/>
              <a:t> </a:t>
            </a:r>
            <a:r>
              <a:rPr lang="en-US" sz="2400" dirty="0" err="1"/>
              <a:t>sós</a:t>
            </a:r>
            <a:r>
              <a:rPr lang="en-US" sz="2400" dirty="0"/>
              <a:t>, </a:t>
            </a:r>
            <a:r>
              <a:rPr lang="en-US" sz="2400" dirty="0" err="1"/>
              <a:t>nem</a:t>
            </a:r>
            <a:r>
              <a:rPr lang="en-US" sz="2400" dirty="0"/>
              <a:t> </a:t>
            </a:r>
            <a:r>
              <a:rPr lang="en-US" sz="2400" dirty="0" err="1"/>
              <a:t>él</a:t>
            </a:r>
            <a:r>
              <a:rPr lang="en-US" sz="2400" dirty="0"/>
              <a:t> benne </a:t>
            </a:r>
            <a:r>
              <a:rPr lang="en-US" sz="2400" dirty="0" err="1"/>
              <a:t>semmi</a:t>
            </a:r>
            <a:r>
              <a:rPr lang="en-US" sz="2400" dirty="0"/>
              <a:t> 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 err="1"/>
              <a:t>Ketté</a:t>
            </a:r>
            <a:r>
              <a:rPr lang="en-US" sz="2400" dirty="0"/>
              <a:t> </a:t>
            </a:r>
            <a:r>
              <a:rPr lang="en-US" sz="2400" dirty="0" err="1"/>
              <a:t>szakadt</a:t>
            </a:r>
            <a:endParaRPr lang="en-US" sz="2400" dirty="0"/>
          </a:p>
          <a:p>
            <a:endParaRPr lang="en-US" dirty="0"/>
          </a:p>
          <a:p>
            <a:endParaRPr lang="hu-HU" dirty="0"/>
          </a:p>
        </p:txBody>
      </p:sp>
      <p:pic>
        <p:nvPicPr>
          <p:cNvPr id="3074" name="Picture 2" descr="Where to Visit the Dead Sea: Jordan or Israel?">
            <a:extLst>
              <a:ext uri="{FF2B5EF4-FFF2-40B4-BE49-F238E27FC236}">
                <a16:creationId xmlns:a16="http://schemas.microsoft.com/office/drawing/2014/main" id="{793727BB-A2B6-2DF0-323C-06CFBACD5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58" y="3429000"/>
            <a:ext cx="4253514" cy="283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 Holt-tenger az űrből">
            <a:extLst>
              <a:ext uri="{FF2B5EF4-FFF2-40B4-BE49-F238E27FC236}">
                <a16:creationId xmlns:a16="http://schemas.microsoft.com/office/drawing/2014/main" id="{772840D1-5BE1-C109-24C6-C8B7671AC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887" y="1152983"/>
            <a:ext cx="238125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774663"/>
      </p:ext>
    </p:extLst>
  </p:cSld>
  <p:clrMapOvr>
    <a:masterClrMapping/>
  </p:clrMapOvr>
</p:sld>
</file>

<file path=ppt/theme/theme1.xml><?xml version="1.0" encoding="utf-8"?>
<a:theme xmlns:a="http://schemas.openxmlformats.org/drawingml/2006/main" name="Ion">
  <a:themeElements>
    <a:clrScheme name="Ion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117</Words>
  <Application>Microsoft Office PowerPoint</Application>
  <PresentationFormat>Szélesvásznú</PresentationFormat>
  <Paragraphs>44</Paragraphs>
  <Slides>10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Noto Sans Symbols</vt:lpstr>
      <vt:lpstr>Wingdings</vt:lpstr>
      <vt:lpstr>Ion</vt:lpstr>
      <vt:lpstr>Sekély tavak</vt:lpstr>
      <vt:lpstr>Miben más?</vt:lpstr>
      <vt:lpstr>Kialakulás</vt:lpstr>
      <vt:lpstr>Mik jellemzőek rá?</vt:lpstr>
      <vt:lpstr>Magyarország sekély tavai  </vt:lpstr>
      <vt:lpstr>PowerPoint-bemutató</vt:lpstr>
      <vt:lpstr>Sekély tavak a Föld körül</vt:lpstr>
      <vt:lpstr>PowerPoint-bemutató</vt:lpstr>
      <vt:lpstr>Holt-tenger</vt:lpstr>
      <vt:lpstr>Tavak pusztulásának okai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Sekély tavak</dc:title>
  <dc:creator>Nikolausz Barnabás</dc:creator>
  <cp:lastModifiedBy>Tibor Bernath Marcell</cp:lastModifiedBy>
  <cp:revision>5</cp:revision>
  <dcterms:created xsi:type="dcterms:W3CDTF">2022-12-11T17:38:10Z</dcterms:created>
  <dcterms:modified xsi:type="dcterms:W3CDTF">2022-12-18T09:48:55Z</dcterms:modified>
</cp:coreProperties>
</file>