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sldIdLst>
    <p:sldId id="275" r:id="rId2"/>
    <p:sldId id="256" r:id="rId3"/>
    <p:sldId id="257" r:id="rId4"/>
    <p:sldId id="271" r:id="rId5"/>
    <p:sldId id="272" r:id="rId6"/>
    <p:sldId id="27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74" r:id="rId15"/>
    <p:sldId id="273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444B4F"/>
    <a:srgbClr val="9A928F"/>
    <a:srgbClr val="434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379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319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9836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9860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3892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9362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092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8316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3904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482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684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718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069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726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729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78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860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F5B4608-E634-4D18-80E5-0A3BCE428784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4D78A-1C5A-4868-AE12-67C7A33846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1012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898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4025A505-1A85-41A3-8EC9-4B642A57B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brightnessContrast bright="-47000"/>
                    </a14:imgEffect>
                  </a14:imgLayer>
                </a14:imgProps>
              </a:ext>
            </a:extLst>
          </a:blip>
          <a:srcRect l="10650" r="14961" b="-1"/>
          <a:stretch/>
        </p:blipFill>
        <p:spPr>
          <a:xfrm>
            <a:off x="0" y="-17651"/>
            <a:ext cx="7642726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83CC1DC-715B-4909-85A8-87B7248A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96" y="980666"/>
            <a:ext cx="6909891" cy="868101"/>
          </a:xfrm>
        </p:spPr>
        <p:txBody>
          <a:bodyPr>
            <a:noAutofit/>
          </a:bodyPr>
          <a:lstStyle/>
          <a:p>
            <a:r>
              <a:rPr lang="hu-HU" sz="4800" b="1" cap="small" dirty="0"/>
              <a:t>Biológiai univerzum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EAF73F0-456C-4C6D-8EC1-96EBEE820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730" y="2308860"/>
            <a:ext cx="6770996" cy="3062198"/>
          </a:xfrm>
        </p:spPr>
        <p:txBody>
          <a:bodyPr anchor="ctr">
            <a:noAutofit/>
          </a:bodyPr>
          <a:lstStyle/>
          <a:p>
            <a:r>
              <a:rPr lang="hu-HU" sz="3200" b="1" dirty="0"/>
              <a:t>Talaj élőlényei</a:t>
            </a:r>
          </a:p>
          <a:p>
            <a:pPr lvl="1"/>
            <a:r>
              <a:rPr lang="hu-HU" sz="3200" b="1" dirty="0"/>
              <a:t>Mikroorganizmusok</a:t>
            </a:r>
          </a:p>
          <a:p>
            <a:pPr lvl="1"/>
            <a:r>
              <a:rPr lang="hu-HU" sz="3200" b="1" dirty="0"/>
              <a:t>Mikrobák</a:t>
            </a:r>
          </a:p>
          <a:p>
            <a:pPr lvl="1"/>
            <a:r>
              <a:rPr lang="hu-HU" sz="3200" b="1" dirty="0"/>
              <a:t>Mikro -és makroszkopikus állatok</a:t>
            </a:r>
          </a:p>
          <a:p>
            <a:pPr lvl="1"/>
            <a:r>
              <a:rPr lang="hu-HU" sz="3200" b="1" dirty="0" err="1"/>
              <a:t>Mikroalgák</a:t>
            </a:r>
            <a:endParaRPr lang="hu-HU" sz="3200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A0BE295-EAB5-4C20-9DCA-B5975B330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09" r="1" b="4732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47956BF-ABA9-4175-89ED-620D7CDB64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10" r="1" b="3198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3E3F592-EE46-42DE-8D24-8B15EAC517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1378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76312854-92CC-4453-B793-E1A89DE0E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3" r="8420" b="3"/>
          <a:stretch/>
        </p:blipFill>
        <p:spPr>
          <a:xfrm>
            <a:off x="208857" y="39612"/>
            <a:ext cx="3922776" cy="393760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CB5BFCE-844A-4AD5-81DB-C5A3AF3D3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2" r="24621" b="3"/>
          <a:stretch/>
        </p:blipFill>
        <p:spPr>
          <a:xfrm>
            <a:off x="4212400" y="0"/>
            <a:ext cx="3959929" cy="39375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763A2D8-212F-453E-A183-EFEC69BD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69" y="4218979"/>
            <a:ext cx="3526151" cy="1608383"/>
          </a:xfrm>
        </p:spPr>
        <p:txBody>
          <a:bodyPr>
            <a:normAutofit/>
          </a:bodyPr>
          <a:lstStyle/>
          <a:p>
            <a:r>
              <a:rPr lang="hu-HU" sz="3200" b="1" cap="small" dirty="0"/>
              <a:t>Biológiai egyensúly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6C21C0-23B7-408C-84A3-42E05CC6A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2648" y="4016834"/>
            <a:ext cx="5440448" cy="2841166"/>
          </a:xfrm>
        </p:spPr>
        <p:txBody>
          <a:bodyPr anchor="ctr">
            <a:normAutofit/>
          </a:bodyPr>
          <a:lstStyle/>
          <a:p>
            <a:r>
              <a:rPr lang="hu-HU" b="1" dirty="0"/>
              <a:t>A talaj lakók nélkül nem jött volna létre a talaj amit mi ma ismerünk</a:t>
            </a:r>
          </a:p>
          <a:p>
            <a:r>
              <a:rPr lang="hu-HU" b="1" dirty="0"/>
              <a:t>Leggazdagabb élettér </a:t>
            </a:r>
          </a:p>
          <a:p>
            <a:pPr lvl="1"/>
            <a:r>
              <a:rPr lang="hu-HU" sz="2000" b="1" dirty="0"/>
              <a:t>50-60%-</a:t>
            </a:r>
            <a:r>
              <a:rPr lang="hu-HU" sz="2000" b="1" dirty="0" err="1"/>
              <a:t>ban</a:t>
            </a:r>
            <a:r>
              <a:rPr lang="hu-HU" sz="2000" b="1" dirty="0"/>
              <a:t> szilárd</a:t>
            </a:r>
          </a:p>
          <a:p>
            <a:pPr lvl="1"/>
            <a:r>
              <a:rPr lang="hu-HU" sz="2000" b="1" dirty="0"/>
              <a:t>40-50%-</a:t>
            </a:r>
            <a:r>
              <a:rPr lang="hu-HU" sz="2000" b="1" dirty="0" err="1"/>
              <a:t>ban</a:t>
            </a:r>
            <a:r>
              <a:rPr lang="hu-HU" sz="2000" b="1" dirty="0"/>
              <a:t> gáznemű</a:t>
            </a:r>
          </a:p>
          <a:p>
            <a:pPr lvl="1"/>
            <a:endParaRPr lang="hu-HU" sz="17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7EB8F98-D95C-4AB7-94B9-BC587ADC6D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85" r="-1" b="17401"/>
          <a:stretch/>
        </p:blipFill>
        <p:spPr>
          <a:xfrm>
            <a:off x="8253096" y="-1"/>
            <a:ext cx="3922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A73F05BF-2E73-4D6E-AA9B-F74404241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0" r="32107" b="-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CE5B49E-6C74-415B-B5F9-35103FCD75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1" r="-1" b="-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6607270-F84D-40F1-AEF0-701A6B238C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62" r="1348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1CF2782-53B6-4F2C-ACB5-7E33E60C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3961898" cy="1325563"/>
          </a:xfrm>
        </p:spPr>
        <p:txBody>
          <a:bodyPr>
            <a:normAutofit/>
          </a:bodyPr>
          <a:lstStyle/>
          <a:p>
            <a:r>
              <a:rPr lang="hu-HU" sz="3600" b="1" cap="small" dirty="0"/>
              <a:t>Talaj szerepe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CB0A2D8-2BC1-49A4-A3FC-06F5BAD9C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3" y="1872467"/>
            <a:ext cx="3880876" cy="3922776"/>
          </a:xfrm>
        </p:spPr>
        <p:txBody>
          <a:bodyPr>
            <a:normAutofit/>
          </a:bodyPr>
          <a:lstStyle/>
          <a:p>
            <a:r>
              <a:rPr lang="hu-HU" sz="2800" b="1" dirty="0"/>
              <a:t>CO</a:t>
            </a:r>
            <a:r>
              <a:rPr lang="hu-HU" sz="2800" b="1" baseline="-25000" dirty="0"/>
              <a:t>2</a:t>
            </a:r>
            <a:r>
              <a:rPr lang="hu-HU" sz="2800" b="1" dirty="0"/>
              <a:t> tartalom csökkentése</a:t>
            </a:r>
          </a:p>
          <a:p>
            <a:r>
              <a:rPr lang="hu-HU" sz="2800" b="1" dirty="0" err="1"/>
              <a:t>Bioremediáció</a:t>
            </a:r>
            <a:endParaRPr lang="hu-HU" sz="2800" b="1" dirty="0"/>
          </a:p>
          <a:p>
            <a:r>
              <a:rPr lang="hu-HU" sz="2800" b="1" dirty="0"/>
              <a:t>Szerves anyag átalakítás</a:t>
            </a:r>
          </a:p>
          <a:p>
            <a:pPr lvl="1"/>
            <a:r>
              <a:rPr lang="hu-HU" sz="2800" b="1" dirty="0"/>
              <a:t>Víz, kőolaj és szén képződés</a:t>
            </a:r>
          </a:p>
        </p:txBody>
      </p:sp>
    </p:spTree>
    <p:extLst>
      <p:ext uri="{BB962C8B-B14F-4D97-AF65-F5344CB8AC3E}">
        <p14:creationId xmlns:p14="http://schemas.microsoft.com/office/powerpoint/2010/main" val="2273490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79FE823C-98ED-4876-9D6A-8F952F573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298" r="836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B4DC177-4F3A-4956-A215-282F2AE87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95" y="269170"/>
            <a:ext cx="6125964" cy="947795"/>
          </a:xfrm>
        </p:spPr>
        <p:txBody>
          <a:bodyPr anchor="b">
            <a:normAutofit/>
          </a:bodyPr>
          <a:lstStyle/>
          <a:p>
            <a:r>
              <a:rPr lang="hu-HU" sz="4000" b="1" cap="small" dirty="0"/>
              <a:t>Talaj élőlényei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A491376-8F95-47EC-8A2B-3C2644D00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59" y="1368485"/>
            <a:ext cx="7462205" cy="46259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b="1" dirty="0"/>
              <a:t>Európában 1 négyzetméter 30 centiméter vastagságú talajban :</a:t>
            </a:r>
          </a:p>
          <a:p>
            <a:pPr marL="890588" lvl="3"/>
            <a:r>
              <a:rPr lang="hu-HU" sz="2400" b="1" dirty="0"/>
              <a:t>1 billió baktérium</a:t>
            </a:r>
          </a:p>
          <a:p>
            <a:pPr marL="890588" lvl="3"/>
            <a:r>
              <a:rPr lang="hu-HU" sz="2400" b="1" dirty="0"/>
              <a:t>0,5 billió ostoros egysejtű</a:t>
            </a:r>
          </a:p>
          <a:p>
            <a:pPr marL="890588" lvl="3"/>
            <a:r>
              <a:rPr lang="hu-HU" sz="2400" b="1" dirty="0"/>
              <a:t>1 milliárd gomba</a:t>
            </a:r>
          </a:p>
          <a:p>
            <a:pPr marL="890588" lvl="3"/>
            <a:r>
              <a:rPr lang="hu-HU" sz="2400" b="1" dirty="0"/>
              <a:t>1 millió alga és fonálféreg</a:t>
            </a:r>
          </a:p>
          <a:p>
            <a:pPr marL="890588" lvl="3"/>
            <a:r>
              <a:rPr lang="hu-HU" sz="2400" b="1" dirty="0"/>
              <a:t>100 bogár</a:t>
            </a:r>
          </a:p>
          <a:p>
            <a:pPr marL="890588" lvl="3"/>
            <a:r>
              <a:rPr lang="hu-HU" sz="2400" b="1" dirty="0"/>
              <a:t>80 földigiliszta</a:t>
            </a:r>
          </a:p>
          <a:p>
            <a:pPr marL="890588" lvl="3"/>
            <a:r>
              <a:rPr lang="hu-HU" sz="2400" b="1" dirty="0"/>
              <a:t>50 pók</a:t>
            </a:r>
          </a:p>
          <a:p>
            <a:pPr marL="890588" lvl="3"/>
            <a:r>
              <a:rPr lang="hu-HU" sz="2400" b="1" dirty="0"/>
              <a:t>Hektáronként az élőlények tömege több mint 20 tonna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4046D70-7F97-49E9-A767-5C571609F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77" r="9426" b="2"/>
          <a:stretch/>
        </p:blipFill>
        <p:spPr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568A34F-4BA6-4B2F-9A86-2BE8FAF86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47" r="21541"/>
          <a:stretch/>
        </p:blipFill>
        <p:spPr>
          <a:xfrm>
            <a:off x="6693379" y="2828136"/>
            <a:ext cx="2425384" cy="2437936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11CE747-1E3B-436C-ADB7-8013861144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53" r="14402" b="1"/>
          <a:stretch/>
        </p:blipFill>
        <p:spPr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8100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38000"/>
                    </a14:imgEffect>
                    <a14:imgEffect>
                      <a14:brightnessContrast bright="-3000" contrast="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879"/>
            <a:ext cx="12192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422391" y="2456390"/>
            <a:ext cx="64830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800" b="1" dirty="0"/>
              <a:t>„A földi élet jövője attól függ, hogy képesek vagyunk-e cselekedni. </a:t>
            </a:r>
          </a:p>
          <a:p>
            <a:pPr algn="just"/>
            <a:r>
              <a:rPr lang="hu-HU" sz="2800" b="1" dirty="0"/>
              <a:t>Sokan egyénileg is megtesznek minden tőlük telhetőt, ám valódi sikert csak akkor érhetünk el, ha gyökeres változások lépnek végbe a társadalomban, a gazdaságban és a politikában.”</a:t>
            </a:r>
          </a:p>
          <a:p>
            <a:pPr algn="just"/>
            <a:r>
              <a:rPr lang="hu-HU" sz="2800" b="1" dirty="0"/>
              <a:t>			David </a:t>
            </a:r>
            <a:r>
              <a:rPr lang="hu-HU" sz="2800" b="1" dirty="0" err="1"/>
              <a:t>Attenborough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3388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21551" r="82" b="9183"/>
          <a:stretch/>
        </p:blipFill>
        <p:spPr>
          <a:xfrm>
            <a:off x="172720" y="1771614"/>
            <a:ext cx="11805920" cy="4598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172720" y="209894"/>
            <a:ext cx="9404723" cy="1400530"/>
          </a:xfrm>
        </p:spPr>
        <p:txBody>
          <a:bodyPr/>
          <a:lstStyle/>
          <a:p>
            <a:r>
              <a:rPr lang="hu-HU" b="1" dirty="0">
                <a:solidFill>
                  <a:schemeClr val="tx1"/>
                </a:solidFill>
                <a:latin typeface="+mn-lt"/>
              </a:rPr>
              <a:t>Köszönjük a lehetőséget!</a:t>
            </a:r>
          </a:p>
        </p:txBody>
      </p:sp>
    </p:spTree>
    <p:extLst>
      <p:ext uri="{BB962C8B-B14F-4D97-AF65-F5344CB8AC3E}">
        <p14:creationId xmlns:p14="http://schemas.microsoft.com/office/powerpoint/2010/main" val="2818112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E1A043-E83F-48B9-BCC7-78D993202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720" y="1471168"/>
            <a:ext cx="3249361" cy="1111401"/>
          </a:xfrm>
        </p:spPr>
        <p:txBody>
          <a:bodyPr>
            <a:noAutofit/>
          </a:bodyPr>
          <a:lstStyle/>
          <a:p>
            <a:pPr algn="ctr"/>
            <a:r>
              <a:rPr lang="hu-HU" sz="5400" b="1" cap="small" dirty="0">
                <a:latin typeface="+mn-lt"/>
              </a:rPr>
              <a:t>Talajélet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64674A1-A1BE-40FD-903D-0CCA5DD45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0715" y="3125361"/>
            <a:ext cx="3203366" cy="1730084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>
                <a:solidFill>
                  <a:srgbClr val="92D050"/>
                </a:solidFill>
                <a:latin typeface="+mn-lt"/>
              </a:rPr>
              <a:t>Készítette: </a:t>
            </a:r>
            <a:r>
              <a:rPr lang="hu-HU" sz="4800" b="1" dirty="0">
                <a:solidFill>
                  <a:srgbClr val="92D050"/>
                </a:solidFill>
                <a:latin typeface="+mn-lt"/>
              </a:rPr>
              <a:t>9.b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80" y="801171"/>
            <a:ext cx="7560879" cy="5159264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5109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ímla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r="16465"/>
          <a:stretch/>
        </p:blipFill>
        <p:spPr bwMode="auto">
          <a:xfrm>
            <a:off x="188670" y="-290528"/>
            <a:ext cx="12409730" cy="77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églalap 17"/>
          <p:cNvSpPr/>
          <p:nvPr/>
        </p:nvSpPr>
        <p:spPr>
          <a:xfrm>
            <a:off x="0" y="-406399"/>
            <a:ext cx="12578080" cy="7787639"/>
          </a:xfrm>
          <a:prstGeom prst="rect">
            <a:avLst/>
          </a:prstGeom>
          <a:gradFill flip="none" rotWithShape="1">
            <a:gsLst>
              <a:gs pos="0">
                <a:srgbClr val="3F3F3F"/>
              </a:gs>
              <a:gs pos="100000">
                <a:schemeClr val="tx1">
                  <a:shade val="100000"/>
                  <a:satMod val="115000"/>
                  <a:alpha val="0"/>
                  <a:lumMod val="2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Cím 1"/>
          <p:cNvSpPr txBox="1">
            <a:spLocks/>
          </p:cNvSpPr>
          <p:nvPr/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3800" b="1" dirty="0"/>
              <a:t>Előzmények</a:t>
            </a:r>
          </a:p>
        </p:txBody>
      </p:sp>
      <p:sp>
        <p:nvSpPr>
          <p:cNvPr id="16" name="Tartalom helye 2"/>
          <p:cNvSpPr txBox="1">
            <a:spLocks/>
          </p:cNvSpPr>
          <p:nvPr/>
        </p:nvSpPr>
        <p:spPr>
          <a:xfrm>
            <a:off x="609600" y="1547446"/>
            <a:ext cx="10972800" cy="49377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 sz="2400" b="1" dirty="0">
                <a:latin typeface="+mn-lt"/>
              </a:rPr>
              <a:t>Tanulmányi kirándulás Koppányvölgyében</a:t>
            </a:r>
          </a:p>
          <a:p>
            <a:r>
              <a:rPr lang="hu-HU" sz="2400" b="1" dirty="0">
                <a:latin typeface="+mn-lt"/>
              </a:rPr>
              <a:t>Információgyűjtés  osztályunkkal</a:t>
            </a:r>
          </a:p>
          <a:p>
            <a:r>
              <a:rPr lang="hu-HU" sz="2400" b="1" dirty="0">
                <a:latin typeface="+mn-lt"/>
              </a:rPr>
              <a:t>Kapcsolatfelvétel a mentorainkkal</a:t>
            </a:r>
          </a:p>
          <a:p>
            <a:r>
              <a:rPr lang="hu-HU" sz="2400" b="1" dirty="0">
                <a:latin typeface="+mn-lt"/>
              </a:rPr>
              <a:t>Szakirodalom gyűjtés</a:t>
            </a:r>
          </a:p>
          <a:p>
            <a:r>
              <a:rPr lang="hu-HU" sz="2400" b="1" dirty="0">
                <a:latin typeface="+mn-lt"/>
              </a:rPr>
              <a:t>Előadások meghallgatása a témában</a:t>
            </a:r>
          </a:p>
          <a:p>
            <a:r>
              <a:rPr lang="hu-HU" sz="2400" b="1" dirty="0">
                <a:latin typeface="+mn-lt"/>
              </a:rPr>
              <a:t>Zoom meeting a mentorokkal</a:t>
            </a:r>
          </a:p>
          <a:p>
            <a:endParaRPr lang="hu-H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0290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/>
        </p:nvSpPr>
        <p:spPr>
          <a:xfrm>
            <a:off x="487680" y="548640"/>
            <a:ext cx="115824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3200" b="1" dirty="0"/>
              <a:t>Az 1. és 2. forduló összegzése</a:t>
            </a:r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487680" y="1523133"/>
            <a:ext cx="11582400" cy="19690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 sz="2400" b="1" dirty="0"/>
              <a:t>Az első forduló:</a:t>
            </a:r>
          </a:p>
          <a:p>
            <a:r>
              <a:rPr lang="hu-HU" sz="2400" b="1" dirty="0"/>
              <a:t>   Facebook oldal (Talaj team PMG)</a:t>
            </a:r>
          </a:p>
          <a:p>
            <a:r>
              <a:rPr lang="hu-HU" sz="2400" b="1" dirty="0"/>
              <a:t>   228 tag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40" y="240983"/>
            <a:ext cx="5425440" cy="424356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" b="39131"/>
          <a:stretch/>
        </p:blipFill>
        <p:spPr>
          <a:xfrm>
            <a:off x="4544071" y="3255440"/>
            <a:ext cx="3210380" cy="3409726"/>
          </a:xfrm>
          <a:prstGeom prst="rect">
            <a:avLst/>
          </a:prstGeom>
        </p:spPr>
      </p:pic>
      <p:sp>
        <p:nvSpPr>
          <p:cNvPr id="6" name="Tartalom helye 2"/>
          <p:cNvSpPr txBox="1">
            <a:spLocks/>
          </p:cNvSpPr>
          <p:nvPr/>
        </p:nvSpPr>
        <p:spPr>
          <a:xfrm>
            <a:off x="487680" y="3493887"/>
            <a:ext cx="11582400" cy="225389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 sz="2400" b="1" dirty="0"/>
              <a:t>Második forduló:</a:t>
            </a:r>
          </a:p>
          <a:p>
            <a:r>
              <a:rPr lang="hu-HU" sz="2400" b="1" dirty="0"/>
              <a:t>  </a:t>
            </a:r>
            <a:r>
              <a:rPr lang="hu-HU" sz="2400" b="1" dirty="0" err="1"/>
              <a:t>Instagram</a:t>
            </a:r>
            <a:r>
              <a:rPr lang="hu-HU" sz="2400" b="1" dirty="0"/>
              <a:t> oldal: </a:t>
            </a:r>
          </a:p>
          <a:p>
            <a:pPr marL="0" indent="0">
              <a:buNone/>
            </a:pPr>
            <a:r>
              <a:rPr lang="hu-HU" sz="2400" b="1" dirty="0"/>
              <a:t>		@</a:t>
            </a:r>
            <a:r>
              <a:rPr lang="hu-HU" sz="2400" b="1" dirty="0" err="1"/>
              <a:t>talajteam_pmg</a:t>
            </a:r>
            <a:endParaRPr lang="hu-HU" sz="2400" b="1" dirty="0"/>
          </a:p>
          <a:p>
            <a:r>
              <a:rPr lang="hu-HU" sz="2400" b="1" dirty="0"/>
              <a:t>  108 követő</a:t>
            </a:r>
          </a:p>
        </p:txBody>
      </p:sp>
    </p:spTree>
    <p:extLst>
      <p:ext uri="{BB962C8B-B14F-4D97-AF65-F5344CB8AC3E}">
        <p14:creationId xmlns:p14="http://schemas.microsoft.com/office/powerpoint/2010/main" val="1038639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 txBox="1">
            <a:spLocks/>
          </p:cNvSpPr>
          <p:nvPr/>
        </p:nvSpPr>
        <p:spPr>
          <a:xfrm>
            <a:off x="518589" y="443520"/>
            <a:ext cx="5618051" cy="838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3200" b="1" dirty="0">
                <a:latin typeface="+mn-lt"/>
              </a:rPr>
              <a:t>A 3. forduló összegzése</a:t>
            </a:r>
          </a:p>
        </p:txBody>
      </p:sp>
      <p:sp>
        <p:nvSpPr>
          <p:cNvPr id="11" name="Tartalom helye 2"/>
          <p:cNvSpPr txBox="1">
            <a:spLocks/>
          </p:cNvSpPr>
          <p:nvPr/>
        </p:nvSpPr>
        <p:spPr>
          <a:xfrm>
            <a:off x="650240" y="1281720"/>
            <a:ext cx="10972800" cy="59672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 sz="2400" dirty="0" err="1"/>
              <a:t>infografikák</a:t>
            </a:r>
            <a:endParaRPr lang="hu-HU" sz="24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26" y="1813245"/>
            <a:ext cx="3567448" cy="504475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74" y="0"/>
            <a:ext cx="3068768" cy="6858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42" y="0"/>
            <a:ext cx="3073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52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C2C743-7435-4450-B477-B3D5EF547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183" y="964657"/>
            <a:ext cx="3732244" cy="945009"/>
          </a:xfrm>
        </p:spPr>
        <p:txBody>
          <a:bodyPr>
            <a:normAutofit/>
          </a:bodyPr>
          <a:lstStyle/>
          <a:p>
            <a:r>
              <a:rPr lang="hu-HU" sz="3600" b="1" cap="small" dirty="0" err="1">
                <a:latin typeface="+mn-lt"/>
              </a:rPr>
              <a:t>Bioindikátor</a:t>
            </a:r>
            <a:endParaRPr lang="hu-HU" sz="3600" b="1" cap="small" dirty="0"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16468EB-45CE-4806-8AA9-47B345CF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4062" y="2079665"/>
            <a:ext cx="4907666" cy="3589615"/>
          </a:xfrm>
        </p:spPr>
        <p:txBody>
          <a:bodyPr>
            <a:normAutofit/>
          </a:bodyPr>
          <a:lstStyle/>
          <a:p>
            <a:r>
              <a:rPr lang="hu-HU" sz="2400" b="1" dirty="0">
                <a:latin typeface="Arial Black" panose="020B0A04020102020204" pitchFamily="34" charset="0"/>
              </a:rPr>
              <a:t>Talaj</a:t>
            </a:r>
          </a:p>
          <a:p>
            <a:pPr lvl="1"/>
            <a:r>
              <a:rPr lang="hu-HU" sz="2400" b="1" dirty="0">
                <a:latin typeface="Arial Black" panose="020B0A04020102020204" pitchFamily="34" charset="0"/>
              </a:rPr>
              <a:t>Termőtalaj</a:t>
            </a:r>
          </a:p>
          <a:p>
            <a:pPr lvl="1"/>
            <a:r>
              <a:rPr lang="hu-HU" sz="2400" b="1" dirty="0">
                <a:latin typeface="Arial Black" panose="020B0A04020102020204" pitchFamily="34" charset="0"/>
              </a:rPr>
              <a:t>Legfontosabb funkciói:</a:t>
            </a:r>
          </a:p>
          <a:p>
            <a:pPr lvl="3"/>
            <a:r>
              <a:rPr lang="hu-HU" sz="2400" b="1" dirty="0">
                <a:latin typeface="Arial Black" panose="020B0A04020102020204" pitchFamily="34" charset="0"/>
              </a:rPr>
              <a:t>Élettér biztosítása</a:t>
            </a:r>
          </a:p>
          <a:p>
            <a:pPr lvl="3"/>
            <a:r>
              <a:rPr lang="hu-HU" sz="2400" b="1" dirty="0">
                <a:latin typeface="Arial Black" panose="020B0A04020102020204" pitchFamily="34" charset="0"/>
              </a:rPr>
              <a:t>Víz és tápanyag tárolás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CC96946-4C1F-4FB2-8BB4-7D8D2542C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17" t="1" r="6466" b="8439"/>
          <a:stretch/>
        </p:blipFill>
        <p:spPr>
          <a:xfrm>
            <a:off x="798460" y="993285"/>
            <a:ext cx="3044697" cy="236967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58C4C83-2AD6-4E6B-BBEB-B8F9D9FD7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" r="13569" b="-1"/>
          <a:stretch/>
        </p:blipFill>
        <p:spPr>
          <a:xfrm>
            <a:off x="4096871" y="993285"/>
            <a:ext cx="2373477" cy="183276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35EEE31-70C6-424D-90EE-40191FDA4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60" y="3693600"/>
            <a:ext cx="3063069" cy="197568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555AF0D-C30E-49F0-AAD3-0D2794BB36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4" r="225" b="-1"/>
          <a:stretch/>
        </p:blipFill>
        <p:spPr>
          <a:xfrm>
            <a:off x="4036010" y="3222356"/>
            <a:ext cx="2434338" cy="2446924"/>
          </a:xfrm>
          <a:prstGeom prst="rect">
            <a:avLst/>
          </a:prstGeom>
        </p:spPr>
      </p:pic>
      <p:sp>
        <p:nvSpPr>
          <p:cNvPr id="8" name="Cím 1"/>
          <p:cNvSpPr txBox="1">
            <a:spLocks/>
          </p:cNvSpPr>
          <p:nvPr/>
        </p:nvSpPr>
        <p:spPr>
          <a:xfrm>
            <a:off x="605159" y="376031"/>
            <a:ext cx="5618051" cy="838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3200" b="1" dirty="0">
                <a:latin typeface="+mn-lt"/>
              </a:rPr>
              <a:t>A 4. forduló</a:t>
            </a:r>
          </a:p>
        </p:txBody>
      </p:sp>
    </p:spTree>
    <p:extLst>
      <p:ext uri="{BB962C8B-B14F-4D97-AF65-F5344CB8AC3E}">
        <p14:creationId xmlns:p14="http://schemas.microsoft.com/office/powerpoint/2010/main" val="4045283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120CBB8-1028-40CB-A2E4-C6B22951F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0" y="-3"/>
            <a:ext cx="12191980" cy="685799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5D8AF0-4B29-437E-8797-26825DBBF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80" y="412665"/>
            <a:ext cx="6844000" cy="346556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hu-HU" sz="3600" b="1" cap="small" dirty="0">
                <a:latin typeface="+mn-lt"/>
              </a:rPr>
              <a:t>Biológiai folyamatok</a:t>
            </a:r>
          </a:p>
          <a:p>
            <a:pPr lvl="3"/>
            <a:r>
              <a:rPr lang="hu-HU" sz="2800" b="1" dirty="0"/>
              <a:t>Szűrés, </a:t>
            </a:r>
            <a:r>
              <a:rPr lang="hu-HU" sz="2800" b="1" dirty="0" err="1"/>
              <a:t>pufferoló</a:t>
            </a:r>
            <a:r>
              <a:rPr lang="hu-HU" sz="2800" b="1" dirty="0"/>
              <a:t> és </a:t>
            </a:r>
            <a:r>
              <a:rPr lang="hu-HU" sz="2800" b="1" dirty="0" err="1"/>
              <a:t>detoxikáló</a:t>
            </a:r>
            <a:r>
              <a:rPr lang="hu-HU" sz="2800" b="1" dirty="0"/>
              <a:t> folyamatok</a:t>
            </a:r>
          </a:p>
          <a:p>
            <a:pPr lvl="3"/>
            <a:r>
              <a:rPr lang="hu-HU" sz="2800" b="1" dirty="0"/>
              <a:t>Mechanika</a:t>
            </a:r>
          </a:p>
          <a:p>
            <a:pPr lvl="3"/>
            <a:r>
              <a:rPr lang="hu-HU" sz="2800" b="1" dirty="0"/>
              <a:t>Kulturális örökség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19EA441-92BA-4B64-BCA6-D2CDBD0A85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8" r="12854" b="-1"/>
          <a:stretch/>
        </p:blipFill>
        <p:spPr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3E0CD17-9178-496D-8222-16DE48562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821" b="-1"/>
          <a:stretch/>
        </p:blipFill>
        <p:spPr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26DAC69-7C8A-4E96-9277-BC317E5F9D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47" r="-3" b="15999"/>
          <a:stretch/>
        </p:blipFill>
        <p:spPr>
          <a:xfrm>
            <a:off x="526040" y="2931415"/>
            <a:ext cx="3931335" cy="3610966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9242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FD01AF91-42FD-4843-B069-B783C55B6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4000"/>
                    </a14:imgEffect>
                    <a14:imgEffect>
                      <a14:colorTemperature colorTemp="6180"/>
                    </a14:imgEffect>
                    <a14:imgEffect>
                      <a14:saturation sat="97000"/>
                    </a14:imgEffect>
                  </a14:imgLayer>
                </a14:imgProps>
              </a:ext>
            </a:extLst>
          </a:blip>
          <a:srcRect l="5032" r="11386"/>
          <a:stretch/>
        </p:blipFill>
        <p:spPr>
          <a:xfrm>
            <a:off x="0" y="10"/>
            <a:ext cx="780946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B4106C2-3895-440E-85DE-58AD7664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814" y="385698"/>
            <a:ext cx="4073506" cy="1921488"/>
          </a:xfrm>
        </p:spPr>
        <p:txBody>
          <a:bodyPr>
            <a:normAutofit/>
          </a:bodyPr>
          <a:lstStyle/>
          <a:p>
            <a:r>
              <a:rPr lang="hu-HU" sz="2800" b="1" dirty="0">
                <a:solidFill>
                  <a:schemeClr val="tx1"/>
                </a:solidFill>
              </a:rPr>
              <a:t>Klímaváltozás hatása a talaj élő világára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56416C-25A0-4413-9E3E-7844B9CA0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552" y="2468885"/>
            <a:ext cx="5920335" cy="1920240"/>
          </a:xfrm>
        </p:spPr>
        <p:txBody>
          <a:bodyPr anchor="ctr">
            <a:noAutofit/>
          </a:bodyPr>
          <a:lstStyle/>
          <a:p>
            <a:r>
              <a:rPr lang="hu-HU" sz="2800" b="1" dirty="0"/>
              <a:t>Klímaváltozási hatások</a:t>
            </a:r>
          </a:p>
          <a:p>
            <a:pPr lvl="2"/>
            <a:r>
              <a:rPr lang="hu-HU" sz="2800" b="1" dirty="0"/>
              <a:t>Ökológiai folyamatok </a:t>
            </a:r>
          </a:p>
          <a:p>
            <a:pPr lvl="2"/>
            <a:r>
              <a:rPr lang="hu-HU" sz="2800" b="1" dirty="0"/>
              <a:t>Szervesanyag készlet</a:t>
            </a:r>
          </a:p>
          <a:p>
            <a:pPr lvl="2"/>
            <a:r>
              <a:rPr lang="hu-HU" sz="2800" b="1" dirty="0"/>
              <a:t>Aszályok és csapadék változás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3F90B0E-5495-44CE-877F-C953424E7A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661" r="-3" b="-3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3E29532-11C2-4EAE-8587-B793DD8BDB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9" r="5755" b="-1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F94BE2-AD9A-4673-A188-5F2E549F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86" y="406400"/>
            <a:ext cx="3689091" cy="893358"/>
          </a:xfrm>
        </p:spPr>
        <p:txBody>
          <a:bodyPr anchor="b">
            <a:normAutofit/>
          </a:bodyPr>
          <a:lstStyle/>
          <a:p>
            <a:r>
              <a:rPr lang="hu-HU" sz="3600" b="1" cap="small" dirty="0"/>
              <a:t>Bioszféra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BE1599E-353E-40CD-981D-C0E504683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061" y="1986987"/>
            <a:ext cx="3859116" cy="4236335"/>
          </a:xfrm>
        </p:spPr>
        <p:txBody>
          <a:bodyPr>
            <a:normAutofit fontScale="62500" lnSpcReduction="20000"/>
          </a:bodyPr>
          <a:lstStyle/>
          <a:p>
            <a:r>
              <a:rPr lang="hu-HU" sz="3800" dirty="0"/>
              <a:t>Az elemek folyamatos körforgása </a:t>
            </a:r>
          </a:p>
          <a:p>
            <a:pPr lvl="2"/>
            <a:r>
              <a:rPr lang="hu-HU" sz="3800" dirty="0"/>
              <a:t>Befolyásolás és ciklusok</a:t>
            </a:r>
          </a:p>
          <a:p>
            <a:r>
              <a:rPr lang="hu-HU" sz="3800" dirty="0"/>
              <a:t>Kémiai elemek</a:t>
            </a:r>
          </a:p>
          <a:p>
            <a:pPr lvl="2"/>
            <a:r>
              <a:rPr lang="hu-HU" sz="3800" dirty="0"/>
              <a:t>6 elem: hidrogén, szén, nitrogén, foszfor, oxigén és kén</a:t>
            </a:r>
          </a:p>
          <a:p>
            <a:pPr lvl="2"/>
            <a:r>
              <a:rPr lang="hu-HU" sz="3800" dirty="0"/>
              <a:t>95%</a:t>
            </a:r>
          </a:p>
          <a:p>
            <a:pPr lvl="2"/>
            <a:endParaRPr lang="hu-HU" sz="17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3B7C93C-D915-47C1-8FB9-248A0DEAE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0" r="22237"/>
          <a:stretch/>
        </p:blipFill>
        <p:spPr>
          <a:xfrm>
            <a:off x="5355120" y="1519571"/>
            <a:ext cx="2294762" cy="200992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82AE12D-A0D4-4149-8ABA-909DD4916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90" r="-1" b="4517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8D5A5AA-30A9-471E-86B4-A865515E8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9" r="8113"/>
          <a:stretch/>
        </p:blipFill>
        <p:spPr>
          <a:xfrm>
            <a:off x="20" y="2619612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70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>
    <a:spDef>
      <a:spPr>
        <a:solidFill>
          <a:schemeClr val="tx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TM03457503[[fn=Jegyezhető]]</Template>
  <TotalTime>749</TotalTime>
  <Words>267</Words>
  <Application>Microsoft Office PowerPoint</Application>
  <PresentationFormat>Szélesvásznú</PresentationFormat>
  <Paragraphs>71</Paragraphs>
  <Slides>15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Ion</vt:lpstr>
      <vt:lpstr>PowerPoint-bemutató</vt:lpstr>
      <vt:lpstr>Talajélet</vt:lpstr>
      <vt:lpstr>PowerPoint-bemutató</vt:lpstr>
      <vt:lpstr>PowerPoint-bemutató</vt:lpstr>
      <vt:lpstr>PowerPoint-bemutató</vt:lpstr>
      <vt:lpstr>Bioindikátor</vt:lpstr>
      <vt:lpstr>PowerPoint-bemutató</vt:lpstr>
      <vt:lpstr>Klímaváltozás hatása a talaj élő világára</vt:lpstr>
      <vt:lpstr>Bioszféra</vt:lpstr>
      <vt:lpstr>Biológiai univerzum</vt:lpstr>
      <vt:lpstr>Biológiai egyensúly</vt:lpstr>
      <vt:lpstr>Talaj szerepe</vt:lpstr>
      <vt:lpstr>Talaj élőlényei</vt:lpstr>
      <vt:lpstr>PowerPoint-bemutató</vt:lpstr>
      <vt:lpstr>Köszönjük a lehetőséget!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talajélet</dc:title>
  <dc:creator>"Pappné Barta Borbála" &lt;Pappne.Barta.Borbala@perczel.hu&gt;</dc:creator>
  <cp:lastModifiedBy>Pappné Barta Borbála</cp:lastModifiedBy>
  <cp:revision>49</cp:revision>
  <dcterms:created xsi:type="dcterms:W3CDTF">2022-02-22T14:45:21Z</dcterms:created>
  <dcterms:modified xsi:type="dcterms:W3CDTF">2022-03-28T12:57:07Z</dcterms:modified>
</cp:coreProperties>
</file>