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1" r:id="rId2"/>
    <p:sldId id="259" r:id="rId3"/>
    <p:sldId id="260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5143500" type="screen16x9"/>
  <p:notesSz cx="6858000" cy="9144000"/>
  <p:defaultTextStyle>
    <a:defPPr>
      <a:defRPr lang="hu-HU"/>
    </a:defPPr>
    <a:lvl1pPr marL="0" algn="l" defTabSz="914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77" algn="l" defTabSz="914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51" algn="l" defTabSz="914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26" algn="l" defTabSz="914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99" algn="l" defTabSz="914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76" algn="l" defTabSz="914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52" algn="l" defTabSz="914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26" algn="l" defTabSz="914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01" algn="l" defTabSz="914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9" autoAdjust="0"/>
    <p:restoredTop sz="94602" autoAdjust="0"/>
  </p:normalViewPr>
  <p:slideViewPr>
    <p:cSldViewPr>
      <p:cViewPr varScale="1">
        <p:scale>
          <a:sx n="84" d="100"/>
          <a:sy n="84" d="100"/>
        </p:scale>
        <p:origin x="1016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291465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CE82-1D76-4765-9E1D-F049811257F9}" type="datetimeFigureOut">
              <a:rPr lang="hu-HU" smtClean="0"/>
              <a:t>2022. 12. 20.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3CAC-5FA6-4A1F-8989-96064561C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912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CE82-1D76-4765-9E1D-F049811257F9}" type="datetimeFigureOut">
              <a:rPr lang="hu-HU" smtClean="0"/>
              <a:t>2022. 12. 20.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3CAC-5FA6-4A1F-8989-96064561C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4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2" y="205980"/>
            <a:ext cx="2057400" cy="438864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CE82-1D76-4765-9E1D-F049811257F9}" type="datetimeFigureOut">
              <a:rPr lang="hu-HU" smtClean="0"/>
              <a:t>2022. 12. 20.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3CAC-5FA6-4A1F-8989-96064561C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023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CE82-1D76-4765-9E1D-F049811257F9}" type="datetimeFigureOut">
              <a:rPr lang="hu-HU" smtClean="0"/>
              <a:t>2022. 12. 20.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3CAC-5FA6-4A1F-8989-96064561C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80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CE82-1D76-4765-9E1D-F049811257F9}" type="datetimeFigureOut">
              <a:rPr lang="hu-HU" smtClean="0"/>
              <a:t>2022. 12. 20.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3CAC-5FA6-4A1F-8989-96064561C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528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CE82-1D76-4765-9E1D-F049811257F9}" type="datetimeFigureOut">
              <a:rPr lang="hu-HU" smtClean="0"/>
              <a:t>2022. 12. 20.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3CAC-5FA6-4A1F-8989-96064561C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696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2" y="1151336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7" indent="0">
              <a:buNone/>
              <a:defRPr sz="2000" b="1"/>
            </a:lvl2pPr>
            <a:lvl3pPr marL="914151" indent="0">
              <a:buNone/>
              <a:defRPr sz="1800" b="1"/>
            </a:lvl3pPr>
            <a:lvl4pPr marL="1371226" indent="0">
              <a:buNone/>
              <a:defRPr sz="1600" b="1"/>
            </a:lvl4pPr>
            <a:lvl5pPr marL="1828299" indent="0">
              <a:buNone/>
              <a:defRPr sz="1600" b="1"/>
            </a:lvl5pPr>
            <a:lvl6pPr marL="2285376" indent="0">
              <a:buNone/>
              <a:defRPr sz="1600" b="1"/>
            </a:lvl6pPr>
            <a:lvl7pPr marL="2742452" indent="0">
              <a:buNone/>
              <a:defRPr sz="1600" b="1"/>
            </a:lvl7pPr>
            <a:lvl8pPr marL="3199526" indent="0">
              <a:buNone/>
              <a:defRPr sz="1600" b="1"/>
            </a:lvl8pPr>
            <a:lvl9pPr marL="3656601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2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33" y="1151336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7" indent="0">
              <a:buNone/>
              <a:defRPr sz="2000" b="1"/>
            </a:lvl2pPr>
            <a:lvl3pPr marL="914151" indent="0">
              <a:buNone/>
              <a:defRPr sz="1800" b="1"/>
            </a:lvl3pPr>
            <a:lvl4pPr marL="1371226" indent="0">
              <a:buNone/>
              <a:defRPr sz="1600" b="1"/>
            </a:lvl4pPr>
            <a:lvl5pPr marL="1828299" indent="0">
              <a:buNone/>
              <a:defRPr sz="1600" b="1"/>
            </a:lvl5pPr>
            <a:lvl6pPr marL="2285376" indent="0">
              <a:buNone/>
              <a:defRPr sz="1600" b="1"/>
            </a:lvl6pPr>
            <a:lvl7pPr marL="2742452" indent="0">
              <a:buNone/>
              <a:defRPr sz="1600" b="1"/>
            </a:lvl7pPr>
            <a:lvl8pPr marL="3199526" indent="0">
              <a:buNone/>
              <a:defRPr sz="1600" b="1"/>
            </a:lvl8pPr>
            <a:lvl9pPr marL="3656601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33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CE82-1D76-4765-9E1D-F049811257F9}" type="datetimeFigureOut">
              <a:rPr lang="hu-HU" smtClean="0"/>
              <a:t>2022. 12. 20.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3CAC-5FA6-4A1F-8989-96064561C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423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CE82-1D76-4765-9E1D-F049811257F9}" type="datetimeFigureOut">
              <a:rPr lang="hu-HU" smtClean="0"/>
              <a:t>2022. 12. 20.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3CAC-5FA6-4A1F-8989-96064561C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191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CE82-1D76-4765-9E1D-F049811257F9}" type="datetimeFigureOut">
              <a:rPr lang="hu-HU" smtClean="0"/>
              <a:t>2022. 12. 20.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3CAC-5FA6-4A1F-8989-96064561C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751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7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3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7" y="1076331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77" indent="0">
              <a:buNone/>
              <a:defRPr sz="1200"/>
            </a:lvl2pPr>
            <a:lvl3pPr marL="914151" indent="0">
              <a:buNone/>
              <a:defRPr sz="1000"/>
            </a:lvl3pPr>
            <a:lvl4pPr marL="1371226" indent="0">
              <a:buNone/>
              <a:defRPr sz="900"/>
            </a:lvl4pPr>
            <a:lvl5pPr marL="1828299" indent="0">
              <a:buNone/>
              <a:defRPr sz="900"/>
            </a:lvl5pPr>
            <a:lvl6pPr marL="2285376" indent="0">
              <a:buNone/>
              <a:defRPr sz="900"/>
            </a:lvl6pPr>
            <a:lvl7pPr marL="2742452" indent="0">
              <a:buNone/>
              <a:defRPr sz="900"/>
            </a:lvl7pPr>
            <a:lvl8pPr marL="3199526" indent="0">
              <a:buNone/>
              <a:defRPr sz="900"/>
            </a:lvl8pPr>
            <a:lvl9pPr marL="3656601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CE82-1D76-4765-9E1D-F049811257F9}" type="datetimeFigureOut">
              <a:rPr lang="hu-HU" smtClean="0"/>
              <a:t>2022. 12. 20.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3CAC-5FA6-4A1F-8989-96064561C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855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9" y="3600453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77" indent="0">
              <a:buNone/>
              <a:defRPr sz="2800"/>
            </a:lvl2pPr>
            <a:lvl3pPr marL="914151" indent="0">
              <a:buNone/>
              <a:defRPr sz="2400"/>
            </a:lvl3pPr>
            <a:lvl4pPr marL="1371226" indent="0">
              <a:buNone/>
              <a:defRPr sz="2000"/>
            </a:lvl4pPr>
            <a:lvl5pPr marL="1828299" indent="0">
              <a:buNone/>
              <a:defRPr sz="2000"/>
            </a:lvl5pPr>
            <a:lvl6pPr marL="2285376" indent="0">
              <a:buNone/>
              <a:defRPr sz="2000"/>
            </a:lvl6pPr>
            <a:lvl7pPr marL="2742452" indent="0">
              <a:buNone/>
              <a:defRPr sz="2000"/>
            </a:lvl7pPr>
            <a:lvl8pPr marL="3199526" indent="0">
              <a:buNone/>
              <a:defRPr sz="2000"/>
            </a:lvl8pPr>
            <a:lvl9pPr marL="3656601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9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77" indent="0">
              <a:buNone/>
              <a:defRPr sz="1200"/>
            </a:lvl2pPr>
            <a:lvl3pPr marL="914151" indent="0">
              <a:buNone/>
              <a:defRPr sz="1000"/>
            </a:lvl3pPr>
            <a:lvl4pPr marL="1371226" indent="0">
              <a:buNone/>
              <a:defRPr sz="900"/>
            </a:lvl4pPr>
            <a:lvl5pPr marL="1828299" indent="0">
              <a:buNone/>
              <a:defRPr sz="900"/>
            </a:lvl5pPr>
            <a:lvl6pPr marL="2285376" indent="0">
              <a:buNone/>
              <a:defRPr sz="900"/>
            </a:lvl6pPr>
            <a:lvl7pPr marL="2742452" indent="0">
              <a:buNone/>
              <a:defRPr sz="900"/>
            </a:lvl7pPr>
            <a:lvl8pPr marL="3199526" indent="0">
              <a:buNone/>
              <a:defRPr sz="900"/>
            </a:lvl8pPr>
            <a:lvl9pPr marL="3656601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CE82-1D76-4765-9E1D-F049811257F9}" type="datetimeFigureOut">
              <a:rPr lang="hu-HU" smtClean="0"/>
              <a:t>2022. 12. 20.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A3CAC-5FA6-4A1F-8989-96064561C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669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91415" tIns="45707" rIns="91415" bIns="45707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5" tIns="45707" rIns="91415" bIns="45707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15" tIns="45707" rIns="91415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5CE82-1D76-4765-9E1D-F049811257F9}" type="datetimeFigureOut">
              <a:rPr lang="hu-HU" smtClean="0"/>
              <a:t>2022. 12. 20.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15" tIns="45707" rIns="91415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</p:spPr>
        <p:txBody>
          <a:bodyPr vert="horz" lIns="91415" tIns="45707" rIns="91415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A3CAC-5FA6-4A1F-8989-96064561C9A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401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1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6" indent="-342806" algn="l" defTabSz="9141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7" indent="-285672" algn="l" defTabSz="9141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7" indent="-228537" algn="l" defTabSz="9141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3" indent="-228537" algn="l" defTabSz="9141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38" indent="-228537" algn="l" defTabSz="9141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14" indent="-228537" algn="l" defTabSz="9141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9" indent="-228537" algn="l" defTabSz="9141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64" indent="-228537" algn="l" defTabSz="9141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38" indent="-228537" algn="l" defTabSz="9141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7" algn="l" defTabSz="914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1" algn="l" defTabSz="914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6" algn="l" defTabSz="914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99" algn="l" defTabSz="914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6" algn="l" defTabSz="914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2" algn="l" defTabSz="914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6" algn="l" defTabSz="914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01" algn="l" defTabSz="9141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5.wdp"/><Relationship Id="rId7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5.wdp"/><Relationship Id="rId7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11.jpeg"/><Relationship Id="rId4" Type="http://schemas.openxmlformats.org/officeDocument/2006/relationships/image" Target="../media/image4.jpeg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Fosszilis_t%C3%BCzel%C5%91anyagok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u.wikipedia.org/wiki/Fenntarthat%C3%B3_fejl%C5%91d%C3%A9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5.wdp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/index.php?title=T%C3%A1jol%C3%A1s&amp;action=edit&amp;redlink=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u.wikipedia.org/wiki/Napkollektor" TargetMode="External"/><Relationship Id="rId4" Type="http://schemas.openxmlformats.org/officeDocument/2006/relationships/hyperlink" Target="https://hu.wikipedia.org/wiki/Naper%C5%91m%C5%B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5.wdp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openxmlformats.org/officeDocument/2006/relationships/image" Target="../media/image8.jpe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7669"/>
            <a:ext cx="9138727" cy="535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1663" y="4083921"/>
            <a:ext cx="3646242" cy="954081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/>
          <a:p>
            <a:r>
              <a:rPr lang="hu-HU" sz="2800" dirty="0">
                <a:latin typeface="Eras Bold ITC" panose="020B0907030504020204" pitchFamily="34" charset="0"/>
              </a:rPr>
              <a:t>Megújuló energiaforrások</a:t>
            </a:r>
          </a:p>
        </p:txBody>
      </p:sp>
    </p:spTree>
    <p:extLst>
      <p:ext uri="{BB962C8B-B14F-4D97-AF65-F5344CB8AC3E}">
        <p14:creationId xmlns:p14="http://schemas.microsoft.com/office/powerpoint/2010/main" val="553351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96182"/>
            <a:ext cx="8229600" cy="867048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100" name="Picture 4" descr="Szélenergia: a dán csoda - Energia 4.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68" t="-8356" r="36273" b="-813"/>
          <a:stretch/>
        </p:blipFill>
        <p:spPr bwMode="auto">
          <a:xfrm>
            <a:off x="0" y="349948"/>
            <a:ext cx="1618000" cy="401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ízenergia - A Zöld energi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24" r="44331"/>
          <a:stretch/>
        </p:blipFill>
        <p:spPr bwMode="auto">
          <a:xfrm>
            <a:off x="3583366" y="698224"/>
            <a:ext cx="1712491" cy="36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00" r="31856"/>
          <a:stretch/>
        </p:blipFill>
        <p:spPr bwMode="auto">
          <a:xfrm>
            <a:off x="1687471" y="669583"/>
            <a:ext cx="1872208" cy="363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 descr="Miért váltsunk geotermikus fűtésre? – előnyök és hátrányo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1" t="-14175" r="30641" b="-13727"/>
          <a:stretch/>
        </p:blipFill>
        <p:spPr bwMode="auto">
          <a:xfrm>
            <a:off x="5323185" y="210793"/>
            <a:ext cx="20214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Új jogszabályok lépnek életbe a biomassza-termelőkre vonatkozóan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 radius="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2" t="-1151" r="39218" b="1151"/>
          <a:stretch/>
        </p:blipFill>
        <p:spPr bwMode="auto">
          <a:xfrm>
            <a:off x="7370903" y="698224"/>
            <a:ext cx="1773097" cy="36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20130" y="4378765"/>
            <a:ext cx="158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Szélenergia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918505" y="4372750"/>
            <a:ext cx="1440160" cy="375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Napenergia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855697" y="437275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Vízenergia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261599" y="437275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Geotermikus energia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7745367" y="4378765"/>
            <a:ext cx="139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Biomassza</a:t>
            </a:r>
          </a:p>
        </p:txBody>
      </p:sp>
    </p:spTree>
    <p:extLst>
      <p:ext uri="{BB962C8B-B14F-4D97-AF65-F5344CB8AC3E}">
        <p14:creationId xmlns:p14="http://schemas.microsoft.com/office/powerpoint/2010/main" val="38016492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96182"/>
            <a:ext cx="8229600" cy="867048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105" name="Picture 9" descr="Miért váltsunk geotermikus fűtésre? – előnyök és hátrány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6" t="-14175" r="11345" b="-13727"/>
          <a:stretch/>
        </p:blipFill>
        <p:spPr bwMode="auto">
          <a:xfrm>
            <a:off x="4944414" y="257497"/>
            <a:ext cx="390252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23528" y="210793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/>
              <a:t>Geotermikus energia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31590"/>
            <a:ext cx="4464496" cy="3891879"/>
          </a:xfrm>
        </p:spPr>
        <p:txBody>
          <a:bodyPr>
            <a:normAutofit/>
          </a:bodyPr>
          <a:lstStyle/>
          <a:p>
            <a:r>
              <a:rPr lang="hu-HU" sz="1800" dirty="0"/>
              <a:t>Fenntarthatósági szempontból a geotermikus energia az egyik legolcsóbb és legkörnyezetkímélőbb energiaforrás. Kicsi a szénlábnyoma, mivel a geotermikus energia előállításához jellemzően nem kapcsolódik bányászat vagy szállítás, és nincs szükség tüzelőanyagra sem a folyamatban. Így hasznosításával jelentősen csökkenthető a környezetterhelés, ezzel kímélhetjük a környezetünket.</a:t>
            </a:r>
          </a:p>
        </p:txBody>
      </p:sp>
    </p:spTree>
    <p:extLst>
      <p:ext uri="{BB962C8B-B14F-4D97-AF65-F5344CB8AC3E}">
        <p14:creationId xmlns:p14="http://schemas.microsoft.com/office/powerpoint/2010/main" val="38016492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412776" y="-33925"/>
            <a:ext cx="8229600" cy="857250"/>
          </a:xfrm>
        </p:spPr>
        <p:txBody>
          <a:bodyPr>
            <a:normAutofit/>
          </a:bodyPr>
          <a:lstStyle/>
          <a:p>
            <a:r>
              <a:rPr lang="hu-HU" sz="2400" b="1" i="1" dirty="0"/>
              <a:t>Geotermikus energia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4402832" cy="3394472"/>
          </a:xfrm>
        </p:spPr>
        <p:txBody>
          <a:bodyPr>
            <a:normAutofit fontScale="55000" lnSpcReduction="20000"/>
          </a:bodyPr>
          <a:lstStyle/>
          <a:p>
            <a:r>
              <a:rPr lang="hu-HU" dirty="0"/>
              <a:t>A legfőbb előnye talán az, hogy megbízható, folyamatos ellátást biztosít, nincs kitéve az időjárási hatásoknak, mint a szél- és a napenergia. További előnye, hogy a geotermikus fűtési és hűtési rendszerek élettartama hosszú (20-50 év), és a rendszer kevés karbantartást igényel. Mindemellett kiemelkedően biztonságos, hiszen sem gázszivárgásból eredő robbanásveszélytől, sem pedig az égéstermékek nem megfelelő elvezetéséből adódó szén-monoxid-mérgezéstől nem kell tartani.</a:t>
            </a:r>
          </a:p>
        </p:txBody>
      </p:sp>
      <p:pic>
        <p:nvPicPr>
          <p:cNvPr id="7170" name="Picture 2" descr="Geotermikus energia A geotermikus energia a Föld belső hőjéből származó  energia. A Föld belsejében lefelé haladva kilométerenként átlag 30 °C-kal  emelkedik. - ppt letölte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01136"/>
            <a:ext cx="4017590" cy="30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81592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4338" name="Picture 2" descr="Geotermikus energia A geotermikus energia a Föld belső hőjéből származó  energia. A Föld belsejében lefelé haladva kilométerenként átlag 30 °C-kal  emelkedik. - ppt letölte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676722"/>
            <a:ext cx="9540552" cy="715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84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96182"/>
            <a:ext cx="8229600" cy="867048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100" name="Picture 4" descr="Szélenergia: a dán csoda - Energia 4.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68" t="-8356" r="36273" b="-813"/>
          <a:stretch/>
        </p:blipFill>
        <p:spPr bwMode="auto">
          <a:xfrm>
            <a:off x="0" y="349948"/>
            <a:ext cx="1618000" cy="401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ízenergia - A Zöld energi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24" r="44331"/>
          <a:stretch/>
        </p:blipFill>
        <p:spPr bwMode="auto">
          <a:xfrm>
            <a:off x="3583366" y="698224"/>
            <a:ext cx="1712491" cy="36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00" r="31856"/>
          <a:stretch/>
        </p:blipFill>
        <p:spPr bwMode="auto">
          <a:xfrm>
            <a:off x="1687471" y="669583"/>
            <a:ext cx="1872208" cy="363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 descr="Miért váltsunk geotermikus fűtésre? – előnyök és hátrányo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 radius="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41" t="-14175" r="30641" b="-13727"/>
          <a:stretch/>
        </p:blipFill>
        <p:spPr bwMode="auto">
          <a:xfrm>
            <a:off x="5323185" y="210793"/>
            <a:ext cx="20214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Új jogszabályok lépnek életbe a biomassza-termelőkre vonatkozóan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2" t="-1151" r="39218" b="1151"/>
          <a:stretch/>
        </p:blipFill>
        <p:spPr bwMode="auto">
          <a:xfrm>
            <a:off x="7370903" y="698224"/>
            <a:ext cx="1773097" cy="36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20130" y="4378765"/>
            <a:ext cx="158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Szélenergia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918505" y="4372750"/>
            <a:ext cx="1440160" cy="375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Napenergia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855697" y="437275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Vízenergia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261599" y="437275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Geotermikus energia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7745367" y="4378765"/>
            <a:ext cx="1398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dirty="0"/>
              <a:t>Biomassza</a:t>
            </a:r>
          </a:p>
        </p:txBody>
      </p:sp>
    </p:spTree>
    <p:extLst>
      <p:ext uri="{BB962C8B-B14F-4D97-AF65-F5344CB8AC3E}">
        <p14:creationId xmlns:p14="http://schemas.microsoft.com/office/powerpoint/2010/main" val="50011203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96182"/>
            <a:ext cx="8229600" cy="867048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107" name="Picture 11" descr="Új jogszabályok lépnek életbe a biomassza-termelőkre vonatkozóa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1" t="-1151" r="13307" b="1151"/>
          <a:stretch/>
        </p:blipFill>
        <p:spPr bwMode="auto">
          <a:xfrm>
            <a:off x="5724128" y="2499742"/>
            <a:ext cx="3281485" cy="253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323528" y="19548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dirty="0"/>
              <a:t>Biomassza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987574"/>
            <a:ext cx="8229600" cy="1944216"/>
          </a:xfrm>
        </p:spPr>
        <p:txBody>
          <a:bodyPr>
            <a:noAutofit/>
          </a:bodyPr>
          <a:lstStyle/>
          <a:p>
            <a:r>
              <a:rPr lang="hu-HU" sz="2000" dirty="0"/>
              <a:t>A biomassza energetikai hasznosítását az energiahordozóként kialakított biomassza halmazállapota szerint szokták csoportosítani, így szilárd, cseppfolyós és gázhalmazállapotú biomasszáról beszélünk. A szilárd halmazállapotú biomasszát általában közvetlenül eltüzelik, a folyékony halmazállapotút belső égésű motorok</a:t>
            </a:r>
            <a:br>
              <a:rPr lang="hu-HU" sz="2000" dirty="0"/>
            </a:br>
            <a:r>
              <a:rPr lang="hu-HU" sz="2000" dirty="0"/>
              <a:t>üzemanyagaként használják.</a:t>
            </a:r>
          </a:p>
          <a:p>
            <a:endParaRPr lang="hu-HU" sz="2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93406" y="2931790"/>
            <a:ext cx="51845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A biomasszák jelentősége, hogy </a:t>
            </a:r>
            <a:r>
              <a:rPr lang="hu-HU" sz="1600" dirty="0">
                <a:hlinkClick r:id="rId3" tooltip="Fosszilis tüzelőanyagok"/>
              </a:rPr>
              <a:t>fosszilis tüzelőanyagok</a:t>
            </a:r>
            <a:r>
              <a:rPr lang="hu-HU" sz="1600" dirty="0"/>
              <a:t> válthatók ki velük, így elvben megvalósítható a fenntartható energiafelhasználás (</a:t>
            </a:r>
            <a:r>
              <a:rPr lang="hu-HU" sz="1600" dirty="0">
                <a:hlinkClick r:id="rId4" tooltip="Fenntartható fejlődés"/>
              </a:rPr>
              <a:t>fenntartható fejlődés</a:t>
            </a:r>
            <a:r>
              <a:rPr lang="hu-HU" sz="1600" dirty="0"/>
              <a:t>). A biomassza energetikai felhasználása azonban csak akkor tekinthető ténylegesen fenntarthatónak, ha pl. az erdő tartamosságának fenntartása mellett hozzá tud járulni a biológiai sokféleség csökkentésének visszafordításához és a klímasemlegességi célok eléréséhez.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9362637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0658" y="123478"/>
            <a:ext cx="540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Megújuló energiaforrások előnyei: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847" y="585143"/>
            <a:ext cx="61939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/>
              <a:t>Örökké rendelkezésre álló készletek</a:t>
            </a:r>
          </a:p>
          <a:p>
            <a:pPr lvl="1"/>
            <a:r>
              <a:rPr lang="hu-HU" dirty="0"/>
              <a:t>A Földön található fosszilis energiahordozók nem tartanak örökké. Ezek a Föld keletkezésekor, vagy az azóta eltelt idő alatt jöttek létre, és nem lehet őket pótolni, ha már végleg elfogytak – ezért is a nem megújuló energiaforrás elnevezés. Ide tartozik a földgáz, kőolaj, szén és urán</a:t>
            </a:r>
            <a:endParaRPr lang="hu-HU" sz="2000" u="sng" dirty="0"/>
          </a:p>
          <a:p>
            <a:pPr lvl="1"/>
            <a:endParaRPr lang="hu-HU" sz="2000" u="sng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" t="-1801" r="2624" b="5218"/>
          <a:stretch/>
        </p:blipFill>
        <p:spPr bwMode="auto">
          <a:xfrm>
            <a:off x="6213544" y="-94423"/>
            <a:ext cx="2713299" cy="2765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75705" y="2209593"/>
            <a:ext cx="5352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hu-HU" dirty="0"/>
            </a:br>
            <a:br>
              <a:rPr lang="hu-HU" dirty="0"/>
            </a:b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00658" y="2571750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u="sng" dirty="0"/>
              <a:t>Energiafüggetlenség</a:t>
            </a:r>
          </a:p>
          <a:p>
            <a:r>
              <a:rPr lang="hu-HU" dirty="0"/>
              <a:t>A megújuló energiaforrások kiépítését sokszor az energiafüggetlenséggel is indokolják, amivel egyúttal a nagyobb mértékű országon belüli értékkihasználás érhető el.</a:t>
            </a:r>
            <a:r>
              <a:rPr lang="hu-HU" sz="2400" u="sng" dirty="0"/>
              <a:t> Környezetkímélő működés</a:t>
            </a:r>
          </a:p>
          <a:p>
            <a:pPr lvl="1"/>
            <a:r>
              <a:rPr lang="hu-HU" dirty="0"/>
              <a:t>a megújuló energiaforrások nagy része </a:t>
            </a:r>
            <a:r>
              <a:rPr lang="hu-HU" dirty="0" err="1"/>
              <a:t>emissziómentesen</a:t>
            </a:r>
            <a:r>
              <a:rPr lang="hu-HU" dirty="0"/>
              <a:t> felhasználható, valamint a nem teljesen </a:t>
            </a:r>
            <a:r>
              <a:rPr lang="hu-HU" dirty="0" err="1"/>
              <a:t>károsanyagkibocsátás-menetesen</a:t>
            </a:r>
            <a:r>
              <a:rPr lang="hu-HU" dirty="0"/>
              <a:t> működő erőművek (pl. biogáz égetése) kevésbé környezetszennyezőek, mint a hagyományos erőművek (pl. szénerőmű).</a:t>
            </a:r>
            <a:endParaRPr lang="hu-HU" sz="20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391928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1854" y="155233"/>
            <a:ext cx="490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/>
              <a:t>Megújuló energiaforrások hátrányai: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7734"/>
            <a:ext cx="3887862" cy="244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51520" y="843558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Csakhogy a megújuló energiaforrások sem teljesen emisszió mentesek, hiszen az akkumulátorok, a fakivágás vagy a napelemek alkatrészei bizony szemetet termelnek, illetve energiát emésztenek fel. Tehát a megújuló energiaforrások önmagukban valóban emisszió mentesek, de a kitermelésük, a begyűjtésük már nem az.</a:t>
            </a:r>
            <a:br>
              <a:rPr lang="hu-HU" dirty="0"/>
            </a:b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6439" y="2139701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fosszilis tüzelőanyagok nagy mértékben szennyezik a környezetet, ez tény. Még a legtisztább fajtája, a földgáz is nyomot hagy a bolygó ökoszisztémájában – nem beszélve a kőolajról vagy a szénről.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88132" y="2931789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hu-HU" dirty="0"/>
            </a:b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62169" y="3507854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tárolásuk is jóval nehezebb, mert míg például a földgázt az erre szolgáló tárolókban, kőolaj- és földgázlelőhelyeken gazdaságosan, viszonylag hosszú távon is lehet tárolni, addig a megújuló energiaforrásoknál ez nehézkesebb</a:t>
            </a:r>
          </a:p>
        </p:txBody>
      </p:sp>
    </p:spTree>
    <p:extLst>
      <p:ext uri="{BB962C8B-B14F-4D97-AF65-F5344CB8AC3E}">
        <p14:creationId xmlns:p14="http://schemas.microsoft.com/office/powerpoint/2010/main" val="46961056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99592" y="185167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>
                <a:latin typeface="Eras Bold ITC" panose="020B0907030504020204" pitchFamily="34" charset="0"/>
              </a:rPr>
              <a:t>Köszönjük a figyelmet!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51870"/>
            <a:ext cx="2317186" cy="158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42013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6" y="411511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>
                <a:latin typeface="Eras Bold ITC" panose="020B0907030504020204" pitchFamily="34" charset="0"/>
              </a:rPr>
              <a:t>Mit is jelent a megújuló energiaforrás?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95539" y="1707654"/>
            <a:ext cx="5040560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megújuló energiaforrás olyan közeg, amelyből naponta tudunk energiát termelni és akár minden nap megtudjuk ismételni, vagy évek alatt újratermelődik.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t="3422" r="3166" b="1802"/>
          <a:stretch/>
        </p:blipFill>
        <p:spPr bwMode="auto">
          <a:xfrm>
            <a:off x="5119007" y="849086"/>
            <a:ext cx="3657600" cy="3706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01238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96182"/>
            <a:ext cx="8229600" cy="867048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100" name="Picture 4" descr="Szélenergia: a dán csoda - Energia 4.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8" t="-8356" r="36273" b="-813"/>
          <a:stretch/>
        </p:blipFill>
        <p:spPr bwMode="auto">
          <a:xfrm>
            <a:off x="0" y="349948"/>
            <a:ext cx="1618000" cy="401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ízenergia - A Zöld energ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24" r="44331"/>
          <a:stretch/>
        </p:blipFill>
        <p:spPr bwMode="auto">
          <a:xfrm>
            <a:off x="3583366" y="698224"/>
            <a:ext cx="1712491" cy="36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00" r="31856"/>
          <a:stretch/>
        </p:blipFill>
        <p:spPr bwMode="auto">
          <a:xfrm>
            <a:off x="1687471" y="669583"/>
            <a:ext cx="1872208" cy="363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 descr="Miért váltsunk geotermikus fűtésre? – előnyök és hátrányo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 radius="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41" t="-14175" r="30641" b="-13727"/>
          <a:stretch/>
        </p:blipFill>
        <p:spPr bwMode="auto">
          <a:xfrm>
            <a:off x="5323185" y="210793"/>
            <a:ext cx="20214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Új jogszabályok lépnek életbe a biomassza-termelőkre vonatkozóan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 radius="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2" t="-1151" r="39218" b="1151"/>
          <a:stretch/>
        </p:blipFill>
        <p:spPr bwMode="auto">
          <a:xfrm>
            <a:off x="7370903" y="698224"/>
            <a:ext cx="1773097" cy="36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20130" y="4378765"/>
            <a:ext cx="158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Szélenergia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918505" y="4372750"/>
            <a:ext cx="1440160" cy="375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Napenergia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855697" y="437275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Vízenergia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261599" y="437275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Geotermikus energia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7745367" y="4378765"/>
            <a:ext cx="139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Biomassza</a:t>
            </a:r>
          </a:p>
        </p:txBody>
      </p:sp>
    </p:spTree>
    <p:extLst>
      <p:ext uri="{BB962C8B-B14F-4D97-AF65-F5344CB8AC3E}">
        <p14:creationId xmlns:p14="http://schemas.microsoft.com/office/powerpoint/2010/main" val="413974964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96182"/>
            <a:ext cx="8229600" cy="867048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100" name="Picture 4" descr="Szélenergia: a dán csoda - Energia 4.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7" t="-8356" r="-2591" b="-813"/>
          <a:stretch/>
        </p:blipFill>
        <p:spPr bwMode="auto">
          <a:xfrm>
            <a:off x="3131840" y="0"/>
            <a:ext cx="5861958" cy="401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ízenergia - A Zöld energ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4" r="44331"/>
          <a:stretch/>
        </p:blipFill>
        <p:spPr bwMode="auto">
          <a:xfrm>
            <a:off x="11436447" y="634369"/>
            <a:ext cx="1712491" cy="36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0" r="31856"/>
          <a:stretch/>
        </p:blipFill>
        <p:spPr bwMode="auto">
          <a:xfrm>
            <a:off x="9540552" y="605728"/>
            <a:ext cx="1872208" cy="363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 descr="Miért váltsunk geotermikus fűtésre? – előnyök és hátrányo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1" t="-14175" r="30641" b="-13727"/>
          <a:stretch/>
        </p:blipFill>
        <p:spPr bwMode="auto">
          <a:xfrm>
            <a:off x="13176266" y="146938"/>
            <a:ext cx="20214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Új jogszabályok lépnek életbe a biomassza-termelőkre vonatkozóa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2" t="-1151" r="39218" b="1151"/>
          <a:stretch/>
        </p:blipFill>
        <p:spPr bwMode="auto">
          <a:xfrm>
            <a:off x="15223984" y="634369"/>
            <a:ext cx="1773097" cy="36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23528" y="24436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i="1" dirty="0"/>
              <a:t>Szélenergia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9771586" y="4308895"/>
            <a:ext cx="1440160" cy="375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Napenergia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1708778" y="4308895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Vízenergia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3114680" y="430889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Geotermikus energia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5598448" y="4314910"/>
            <a:ext cx="139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Biomassza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07504" y="1131590"/>
            <a:ext cx="2880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Levegő mozgási energiáját használja fel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Nem jár emisszióval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/>
              <a:t>Költségelőnyei miatt egyre többet használják</a:t>
            </a:r>
          </a:p>
        </p:txBody>
      </p:sp>
    </p:spTree>
    <p:extLst>
      <p:ext uri="{BB962C8B-B14F-4D97-AF65-F5344CB8AC3E}">
        <p14:creationId xmlns:p14="http://schemas.microsoft.com/office/powerpoint/2010/main" val="84503341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incs elérhető leírá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850" y="-92546"/>
            <a:ext cx="9557789" cy="538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35430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96182"/>
            <a:ext cx="8229600" cy="867048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100" name="Picture 4" descr="Szélenergia: a dán csoda - Energia 4.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68" t="-8356" r="36273" b="-813"/>
          <a:stretch/>
        </p:blipFill>
        <p:spPr bwMode="auto">
          <a:xfrm>
            <a:off x="0" y="349948"/>
            <a:ext cx="1618000" cy="401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ízenergia - A Zöld energi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24" r="44331"/>
          <a:stretch/>
        </p:blipFill>
        <p:spPr bwMode="auto">
          <a:xfrm>
            <a:off x="3583366" y="698224"/>
            <a:ext cx="1712491" cy="36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0" r="31856"/>
          <a:stretch/>
        </p:blipFill>
        <p:spPr bwMode="auto">
          <a:xfrm>
            <a:off x="1687471" y="669583"/>
            <a:ext cx="1872208" cy="363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 descr="Miért váltsunk geotermikus fűtésre? – előnyök és hátrányo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 radius="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41" t="-14175" r="30641" b="-13727"/>
          <a:stretch/>
        </p:blipFill>
        <p:spPr bwMode="auto">
          <a:xfrm>
            <a:off x="5323185" y="210793"/>
            <a:ext cx="2021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Új jogszabályok lépnek életbe a biomassza-termelőkre vonatkozóan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 radius="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2" t="-1151" r="39218" b="1151"/>
          <a:stretch/>
        </p:blipFill>
        <p:spPr bwMode="auto">
          <a:xfrm>
            <a:off x="7370903" y="698224"/>
            <a:ext cx="1773097" cy="36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20130" y="4378765"/>
            <a:ext cx="158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Szélenergia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918505" y="4372750"/>
            <a:ext cx="1440160" cy="375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Napenergia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855697" y="437275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Vízenergia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261599" y="437275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Geotermikus</a:t>
            </a:r>
            <a:r>
              <a:rPr lang="hu-HU" b="1" i="1" dirty="0"/>
              <a:t> </a:t>
            </a:r>
            <a:r>
              <a:rPr lang="hu-HU" i="1" dirty="0"/>
              <a:t>energia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7745367" y="4378765"/>
            <a:ext cx="139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Biomassza</a:t>
            </a:r>
          </a:p>
        </p:txBody>
      </p:sp>
    </p:spTree>
    <p:extLst>
      <p:ext uri="{BB962C8B-B14F-4D97-AF65-F5344CB8AC3E}">
        <p14:creationId xmlns:p14="http://schemas.microsoft.com/office/powerpoint/2010/main" val="411511255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96182"/>
            <a:ext cx="8229600" cy="867048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103" name="Picture 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7" r="58"/>
          <a:stretch/>
        </p:blipFill>
        <p:spPr bwMode="auto">
          <a:xfrm>
            <a:off x="4860032" y="2643758"/>
            <a:ext cx="4225957" cy="236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23528" y="267494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i="1" dirty="0"/>
              <a:t>Napenergia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23528" y="113159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 Nap energiája hő és fény formájában, sugárzással éri el a Földet, melyet az emberiség ősidők óta hasznosít, egyre fejlettebb technológiák segítségével. 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79512" y="1777921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 Napból érkező energia hasznosításának két alapvető módja létezik: a </a:t>
            </a:r>
            <a:r>
              <a:rPr lang="hu-HU" i="1" dirty="0"/>
              <a:t>passzív</a:t>
            </a:r>
            <a:r>
              <a:rPr lang="hu-HU" dirty="0"/>
              <a:t> és az </a:t>
            </a:r>
            <a:r>
              <a:rPr lang="hu-HU" i="1" dirty="0"/>
              <a:t>aktív</a:t>
            </a:r>
            <a:r>
              <a:rPr lang="hu-HU" dirty="0"/>
              <a:t> energiatermelés. Naperőművekben alakítják át a napenergiát elektromos árammá.</a:t>
            </a:r>
          </a:p>
        </p:txBody>
      </p:sp>
      <p:sp>
        <p:nvSpPr>
          <p:cNvPr id="10" name="Téglalap 9"/>
          <p:cNvSpPr/>
          <p:nvPr/>
        </p:nvSpPr>
        <p:spPr>
          <a:xfrm>
            <a:off x="539552" y="372387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/>
              <a:t>passzív</a:t>
            </a:r>
            <a:r>
              <a:rPr lang="hu-HU" dirty="0"/>
              <a:t> - épületek </a:t>
            </a:r>
            <a:r>
              <a:rPr lang="hu-HU" dirty="0">
                <a:hlinkClick r:id="rId3" tooltip="Tájolás (a lap nem létezik)"/>
              </a:rPr>
              <a:t>tájolása</a:t>
            </a:r>
            <a:r>
              <a:rPr lang="hu-HU" dirty="0"/>
              <a:t>, építőanyagok megválogatása, illetve az</a:t>
            </a:r>
          </a:p>
          <a:p>
            <a:r>
              <a:rPr lang="hu-HU" b="1" dirty="0"/>
              <a:t>aktív</a:t>
            </a:r>
            <a:r>
              <a:rPr lang="hu-HU" dirty="0"/>
              <a:t> - </a:t>
            </a:r>
            <a:r>
              <a:rPr lang="hu-HU" dirty="0">
                <a:hlinkClick r:id="rId4" tooltip="Naperőmű"/>
              </a:rPr>
              <a:t>naperőművek</a:t>
            </a:r>
            <a:r>
              <a:rPr lang="hu-HU" dirty="0"/>
              <a:t>, </a:t>
            </a:r>
            <a:r>
              <a:rPr lang="hu-HU" dirty="0">
                <a:hlinkClick r:id="rId5" tooltip="Napkollektor"/>
              </a:rPr>
              <a:t>napkollektorok</a:t>
            </a:r>
            <a:r>
              <a:rPr lang="hu-HU" dirty="0"/>
              <a:t>, napelemek felhasználása (technikai)</a:t>
            </a:r>
          </a:p>
        </p:txBody>
      </p:sp>
      <p:sp>
        <p:nvSpPr>
          <p:cNvPr id="11" name="Lefelé nyíl 10"/>
          <p:cNvSpPr/>
          <p:nvPr/>
        </p:nvSpPr>
        <p:spPr>
          <a:xfrm>
            <a:off x="2339752" y="2931790"/>
            <a:ext cx="64807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901465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96182"/>
            <a:ext cx="8229600" cy="867048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100" name="Picture 4" descr="Szélenergia: a dán csoda - Energia 4.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68" t="-8356" r="36273" b="-813"/>
          <a:stretch/>
        </p:blipFill>
        <p:spPr bwMode="auto">
          <a:xfrm>
            <a:off x="0" y="349948"/>
            <a:ext cx="1618000" cy="401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ízenergia - A Zöld energi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4" r="44331"/>
          <a:stretch/>
        </p:blipFill>
        <p:spPr bwMode="auto">
          <a:xfrm>
            <a:off x="3583366" y="698224"/>
            <a:ext cx="1712491" cy="36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00" r="31856"/>
          <a:stretch/>
        </p:blipFill>
        <p:spPr bwMode="auto">
          <a:xfrm>
            <a:off x="1687471" y="669583"/>
            <a:ext cx="1872208" cy="363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 descr="Miért váltsunk geotermikus fűtésre? – előnyök és hátrányo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 radius="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41" t="-14175" r="30641" b="-13727"/>
          <a:stretch/>
        </p:blipFill>
        <p:spPr bwMode="auto">
          <a:xfrm>
            <a:off x="5323185" y="210793"/>
            <a:ext cx="20214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Új jogszabályok lépnek életbe a biomassza-termelőkre vonatkozóan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 radius="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2" t="-1151" r="39218" b="1151"/>
          <a:stretch/>
        </p:blipFill>
        <p:spPr bwMode="auto">
          <a:xfrm>
            <a:off x="7370903" y="698224"/>
            <a:ext cx="1773097" cy="36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20130" y="4378765"/>
            <a:ext cx="158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Szélenergia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918505" y="4372750"/>
            <a:ext cx="1440160" cy="375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Napenergia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855697" y="437275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/>
              <a:t>Vízenergia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261599" y="437275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Geotermikus energia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7745367" y="4378765"/>
            <a:ext cx="139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Biomassza</a:t>
            </a:r>
          </a:p>
        </p:txBody>
      </p:sp>
    </p:spTree>
    <p:extLst>
      <p:ext uri="{BB962C8B-B14F-4D97-AF65-F5344CB8AC3E}">
        <p14:creationId xmlns:p14="http://schemas.microsoft.com/office/powerpoint/2010/main" val="411511255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96182"/>
            <a:ext cx="8229600" cy="867048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102" name="Picture 6" descr="Vízenergia - A Zöld energ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4" r="44331"/>
          <a:stretch/>
        </p:blipFill>
        <p:spPr bwMode="auto">
          <a:xfrm>
            <a:off x="7164288" y="917189"/>
            <a:ext cx="1712491" cy="36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251520" y="19548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dirty="0"/>
              <a:t>Vízenergia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0"/>
            <a:ext cx="6275040" cy="3747863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/>
              <a:t>A vízenergia a folyók vizének helyzeti energiája. A folyón érkező vizet gáttal felduzzasztják, majd ráeresztik a turbinákra, ahol a helyzeti energia először mechanikus-, majd a generátorokban elektromos energiává alakul át. </a:t>
            </a:r>
          </a:p>
          <a:p>
            <a:r>
              <a:rPr lang="hu-HU" sz="2400" dirty="0"/>
              <a:t>A világ vízerőműveknek összteljesítménye mintegy 715 000 MW, a Föld elektromos összteljesítményének 19%-a (2003-ban 16%-a volt), a megújuló energiahasznosításnak 2005-ben a 63%-a.</a:t>
            </a:r>
          </a:p>
          <a:p>
            <a:r>
              <a:rPr lang="hu-HU" sz="2400" dirty="0"/>
              <a:t>Vízerőművek, vízturbinák stb..</a:t>
            </a:r>
          </a:p>
        </p:txBody>
      </p:sp>
    </p:spTree>
    <p:extLst>
      <p:ext uri="{BB962C8B-B14F-4D97-AF65-F5344CB8AC3E}">
        <p14:creationId xmlns:p14="http://schemas.microsoft.com/office/powerpoint/2010/main" val="411511255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-tém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721</Words>
  <Application>Microsoft Office PowerPoint</Application>
  <PresentationFormat>Diavetítés a képernyőre (16:9 oldalarány)</PresentationFormat>
  <Paragraphs>65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Arial</vt:lpstr>
      <vt:lpstr>Arial Unicode MS</vt:lpstr>
      <vt:lpstr>Calibri</vt:lpstr>
      <vt:lpstr>Eras Bold ITC</vt:lpstr>
      <vt:lpstr>Office-téma</vt:lpstr>
      <vt:lpstr>PowerPoint-bemutató</vt:lpstr>
      <vt:lpstr>Mit is jelent a megújuló energiaforrás?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Geotermikus energia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MEGÚJULÓ ENERGIAFORRÁSOK</dc:title>
  <dc:creator>Anita</dc:creator>
  <cp:lastModifiedBy>Ferenci Rita Georgina</cp:lastModifiedBy>
  <cp:revision>23</cp:revision>
  <dcterms:created xsi:type="dcterms:W3CDTF">2022-12-19T16:39:49Z</dcterms:created>
  <dcterms:modified xsi:type="dcterms:W3CDTF">2022-12-20T13:21:35Z</dcterms:modified>
</cp:coreProperties>
</file>