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00" r:id="rId3"/>
    <p:sldId id="287" r:id="rId4"/>
    <p:sldId id="288" r:id="rId5"/>
    <p:sldId id="264" r:id="rId6"/>
    <p:sldId id="301" r:id="rId7"/>
    <p:sldId id="290" r:id="rId8"/>
    <p:sldId id="266" r:id="rId9"/>
    <p:sldId id="315" r:id="rId10"/>
    <p:sldId id="302" r:id="rId11"/>
    <p:sldId id="304" r:id="rId12"/>
    <p:sldId id="294" r:id="rId13"/>
    <p:sldId id="306" r:id="rId14"/>
    <p:sldId id="314" r:id="rId15"/>
    <p:sldId id="309" r:id="rId16"/>
    <p:sldId id="310" r:id="rId17"/>
    <p:sldId id="281" r:id="rId18"/>
    <p:sldId id="299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15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34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616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8754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3667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77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481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2330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8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026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11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79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0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05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48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427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118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7B119B-CA92-43AE-847C-35380346885F}" type="datetimeFigureOut">
              <a:rPr lang="hu-HU" smtClean="0"/>
              <a:t>2022. 12. 15.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3A9B68-81E4-46F0-BC8D-2FDC559153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79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et.hu/eghajlat/magyarorszag_eghajlata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ipcc.ch/report/sixth-assessment-report-working-group-i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sfelfok.hu/2019/07/29/globalis-problema-klimavaltozas-nemzetkozi-klimapolitika-ensz-ipcc-unfcc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hyperlink" Target="https://masfelfok.hu/2021/11/15/cop26-glasgow-1-5-fok-klimavaltozas-ertekelo-elemzes-ensz-klimcsacsuc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asfelfok.hu/2019/04/25/tippek-szenlabnyom-fogyasztas-boldogsag/" TargetMode="External"/><Relationship Id="rId3" Type="http://schemas.openxmlformats.org/officeDocument/2006/relationships/hyperlink" Target="https://masfelfok.hu/2022/04/26/harom-eves-lett-a-masfel-fok/" TargetMode="External"/><Relationship Id="rId7" Type="http://schemas.openxmlformats.org/officeDocument/2006/relationships/hyperlink" Target="https://masfelfok.hu/2022/08/09/voros-riasztas-az-emberisegnek-8-teny-amit-tudnod-kell-a-legutobbi-ipcc-jelentesrol/" TargetMode="External"/><Relationship Id="rId2" Type="http://schemas.openxmlformats.org/officeDocument/2006/relationships/hyperlink" Target="https://masfelfok.hu/rolun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sfelfok.hu/2022/09/13/kibocsatasok-nyari-melegrekordok-csapadek-klimavaltozas-magyarorszag/" TargetMode="External"/><Relationship Id="rId11" Type="http://schemas.openxmlformats.org/officeDocument/2006/relationships/hyperlink" Target="https://pixabay.com/hu/" TargetMode="External"/><Relationship Id="rId5" Type="http://schemas.openxmlformats.org/officeDocument/2006/relationships/hyperlink" Target="https://masfelfok.hu/2022/08/04/egyre-gyakrabban-varhato-egyszerre-hoseg-es-szarazsag-osszetett-extrem-esemenyek/" TargetMode="External"/><Relationship Id="rId10" Type="http://schemas.openxmlformats.org/officeDocument/2006/relationships/hyperlink" Target="https://masfelfok.hu/2021/11/15/cop26-glasgow-1-5-fok-klimavaltozas-ertekelo-elemzes-ensz-klimcsacsucs/" TargetMode="External"/><Relationship Id="rId4" Type="http://schemas.openxmlformats.org/officeDocument/2006/relationships/hyperlink" Target="https://masfelfok.hu/2022/09/30/veszelyes-eghajlati-fordulopontok-egyre-kozelednek-de-a-game-over-meg-elkerulheto-klimavaltozas/" TargetMode="External"/><Relationship Id="rId9" Type="http://schemas.openxmlformats.org/officeDocument/2006/relationships/hyperlink" Target="https://masfelfok.hu/2019/07/29/globalis-problema-klimavaltozas-nemzetkozi-klimapolitika-ensz-ipcc-unfcc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sfelfok.hu/author/lehoczky-annamaria/" TargetMode="External"/><Relationship Id="rId2" Type="http://schemas.openxmlformats.org/officeDocument/2006/relationships/hyperlink" Target="https://www.ipcc.ch/report/ar6/wg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masfelfok.hu/2022/08/09/voros-riasztas-az-emberisegnek-8-teny-amit-tudnod-kell-a-legutobbi-ipcc-jelentesro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Másfél fok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Üveges csapata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06" y="1208150"/>
            <a:ext cx="3767655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Változatlan kibocsátások mellett melegrekordok sorát hozzák majd a </a:t>
            </a:r>
            <a:r>
              <a:rPr lang="hu-H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nyarak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Magyarországon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növekszik a nyári melegrekordok száma </a:t>
            </a:r>
          </a:p>
          <a:p>
            <a:r>
              <a:rPr lang="hu-HU" dirty="0"/>
              <a:t>a hidegrekordok mérhetően csökkennek</a:t>
            </a:r>
          </a:p>
          <a:p>
            <a:r>
              <a:rPr lang="hu-HU" dirty="0" smtClean="0"/>
              <a:t>a csapadékrekordokat </a:t>
            </a:r>
            <a:r>
              <a:rPr lang="hu-HU" dirty="0"/>
              <a:t>kevésbé </a:t>
            </a:r>
            <a:r>
              <a:rPr lang="hu-HU" dirty="0" smtClean="0"/>
              <a:t>érinti</a:t>
            </a:r>
          </a:p>
          <a:p>
            <a:r>
              <a:rPr lang="hu-HU" dirty="0" smtClean="0"/>
              <a:t>de több </a:t>
            </a:r>
            <a:r>
              <a:rPr lang="hu-HU" dirty="0"/>
              <a:t>lehet a szélsőséges nyári csapadékból </a:t>
            </a:r>
            <a:r>
              <a:rPr lang="hu-HU" dirty="0" smtClean="0"/>
              <a:t>is</a:t>
            </a:r>
            <a:endParaRPr lang="hu-HU" dirty="0"/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47109"/>
            <a:ext cx="5695812" cy="28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21836" y="457201"/>
            <a:ext cx="5333551" cy="540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I</a:t>
            </a:r>
            <a:r>
              <a:rPr lang="hu-HU" dirty="0" smtClean="0"/>
              <a:t>dén nyáron:</a:t>
            </a:r>
          </a:p>
          <a:p>
            <a:r>
              <a:rPr lang="hu-HU" dirty="0" smtClean="0"/>
              <a:t>öt </a:t>
            </a:r>
            <a:r>
              <a:rPr lang="hu-HU" dirty="0"/>
              <a:t>napon született új országos napi maximumhőmérsékleti rekord</a:t>
            </a:r>
          </a:p>
          <a:p>
            <a:r>
              <a:rPr lang="hu-HU" dirty="0" smtClean="0"/>
              <a:t>két napon minimumhőmérséklet (az </a:t>
            </a:r>
            <a:r>
              <a:rPr lang="hu-HU" dirty="0"/>
              <a:t>ország </a:t>
            </a:r>
            <a:r>
              <a:rPr lang="hu-HU" dirty="0" smtClean="0"/>
              <a:t>leghidegebb </a:t>
            </a:r>
            <a:r>
              <a:rPr lang="hu-HU" dirty="0"/>
              <a:t>völgyében, mert nagyon száraz volt a levegő felettünk)</a:t>
            </a:r>
          </a:p>
          <a:p>
            <a:r>
              <a:rPr lang="hu-HU" dirty="0" smtClean="0"/>
              <a:t>a </a:t>
            </a:r>
            <a:r>
              <a:rPr lang="hu-HU" dirty="0"/>
              <a:t>rendkívüli aszály ellenére csapadékrekord is született egy napon 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986247" cy="3803651"/>
          </a:xfrm>
        </p:spPr>
        <p:txBody>
          <a:bodyPr>
            <a:normAutofit fontScale="850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Táblázat</a:t>
            </a:r>
            <a:r>
              <a:rPr lang="hu-HU" dirty="0"/>
              <a:t>: 2022 nyarán rögzített új országos meleg-, hideg– és csapadékrekordok az </a:t>
            </a:r>
            <a:r>
              <a:rPr lang="hu-HU" dirty="0">
                <a:hlinkClick r:id="rId2"/>
              </a:rPr>
              <a:t>OMSZ</a:t>
            </a:r>
            <a:r>
              <a:rPr lang="hu-HU" dirty="0"/>
              <a:t> adatai alapján.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09" y="1276190"/>
            <a:ext cx="5456145" cy="33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6922008" y="1825625"/>
            <a:ext cx="4431792" cy="4351338"/>
          </a:xfrm>
        </p:spPr>
        <p:txBody>
          <a:bodyPr>
            <a:normAutofit fontScale="70000" lnSpcReduction="20000"/>
          </a:bodyPr>
          <a:lstStyle/>
          <a:p>
            <a:endParaRPr lang="hu-HU" sz="1200" dirty="0" smtClean="0"/>
          </a:p>
          <a:p>
            <a:endParaRPr lang="hu-HU" sz="1200" dirty="0"/>
          </a:p>
          <a:p>
            <a:endParaRPr lang="hu-HU" sz="1200" dirty="0" smtClean="0"/>
          </a:p>
          <a:p>
            <a:endParaRPr lang="hu-HU" sz="1200" dirty="0"/>
          </a:p>
          <a:p>
            <a:endParaRPr lang="hu-HU" sz="1200" dirty="0" smtClean="0"/>
          </a:p>
          <a:p>
            <a:endParaRPr lang="hu-HU" sz="1200" dirty="0"/>
          </a:p>
          <a:p>
            <a:endParaRPr lang="hu-HU" sz="1200" dirty="0" smtClean="0"/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endParaRPr lang="hu-HU" sz="1700" dirty="0" smtClean="0"/>
          </a:p>
          <a:p>
            <a:pPr marL="0" indent="0">
              <a:buNone/>
            </a:pPr>
            <a:endParaRPr lang="hu-HU" sz="1700" dirty="0"/>
          </a:p>
          <a:p>
            <a:pPr marL="0" indent="0">
              <a:buNone/>
            </a:pPr>
            <a:endParaRPr lang="hu-HU" sz="1700" dirty="0" smtClean="0"/>
          </a:p>
          <a:p>
            <a:pPr marL="0" indent="0">
              <a:buNone/>
            </a:pPr>
            <a:endParaRPr lang="hu-HU" sz="1700" dirty="0"/>
          </a:p>
          <a:p>
            <a:pPr marL="0" indent="0">
              <a:buNone/>
            </a:pPr>
            <a:r>
              <a:rPr lang="hu-HU" sz="1700" dirty="0" smtClean="0"/>
              <a:t>A </a:t>
            </a:r>
            <a:r>
              <a:rPr lang="hu-HU" sz="1700" dirty="0"/>
              <a:t>globális felszíni átlaghőmérséklet alakulása az elmúlt 2000 évben (Forrás: </a:t>
            </a:r>
            <a:r>
              <a:rPr lang="hu-HU" sz="1700" u="sng" dirty="0">
                <a:hlinkClick r:id="rId2"/>
              </a:rPr>
              <a:t>IPCC AR6 WGI</a:t>
            </a:r>
            <a:r>
              <a:rPr lang="hu-HU" sz="1700" dirty="0"/>
              <a:t>,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073" y="1384957"/>
            <a:ext cx="4394781" cy="416082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kell változtatnunk?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517904"/>
            <a:ext cx="6083808" cy="4659059"/>
          </a:xfrm>
        </p:spPr>
        <p:txBody>
          <a:bodyPr>
            <a:normAutofit fontScale="70000" lnSpcReduction="20000"/>
          </a:bodyPr>
          <a:lstStyle/>
          <a:p>
            <a:r>
              <a:rPr lang="hu-HU" sz="3400" dirty="0" smtClean="0"/>
              <a:t>következő </a:t>
            </a:r>
            <a:r>
              <a:rPr lang="hu-HU" sz="3400" dirty="0"/>
              <a:t>évtizedben meghaladhatjuk a 1,5 °C-</a:t>
            </a:r>
            <a:r>
              <a:rPr lang="hu-HU" sz="3400" dirty="0" err="1"/>
              <a:t>os</a:t>
            </a:r>
            <a:r>
              <a:rPr lang="hu-HU" sz="3400" dirty="0"/>
              <a:t> globális </a:t>
            </a:r>
            <a:r>
              <a:rPr lang="hu-HU" sz="3400" dirty="0" smtClean="0"/>
              <a:t>felmelegedést</a:t>
            </a:r>
            <a:endParaRPr lang="hu-HU" sz="3400" dirty="0"/>
          </a:p>
          <a:p>
            <a:r>
              <a:rPr lang="hu-HU" sz="3400" dirty="0"/>
              <a:t>m</a:t>
            </a:r>
            <a:r>
              <a:rPr lang="hu-HU" sz="3400" dirty="0" smtClean="0"/>
              <a:t>iattunk </a:t>
            </a:r>
            <a:r>
              <a:rPr lang="hu-HU" sz="3400" dirty="0"/>
              <a:t>válik egyre szélsőségesebbé az időjárás</a:t>
            </a:r>
          </a:p>
          <a:p>
            <a:r>
              <a:rPr lang="hu-HU" sz="3400" dirty="0"/>
              <a:t>a</a:t>
            </a:r>
            <a:r>
              <a:rPr lang="hu-HU" sz="3400" dirty="0" smtClean="0"/>
              <a:t> </a:t>
            </a:r>
            <a:r>
              <a:rPr lang="hu-HU" sz="3400" dirty="0"/>
              <a:t>hatások már ma a bolygó minden pontján </a:t>
            </a:r>
          </a:p>
          <a:p>
            <a:r>
              <a:rPr lang="hu-HU" sz="3400" dirty="0" smtClean="0"/>
              <a:t>életveszélyes </a:t>
            </a:r>
            <a:r>
              <a:rPr lang="hu-HU" sz="3400" dirty="0"/>
              <a:t>viszonyokat és tömeges kihalásokat hozhat</a:t>
            </a:r>
          </a:p>
          <a:p>
            <a:r>
              <a:rPr lang="hu-HU" sz="3400" dirty="0"/>
              <a:t>g</a:t>
            </a:r>
            <a:r>
              <a:rPr lang="hu-HU" sz="3400" dirty="0" smtClean="0"/>
              <a:t>azdaságilag </a:t>
            </a:r>
            <a:r>
              <a:rPr lang="hu-HU" sz="3400" dirty="0"/>
              <a:t>is megérné a klímaváltozás mérséklésébe fektetni</a:t>
            </a:r>
          </a:p>
          <a:p>
            <a:r>
              <a:rPr lang="hu-HU" sz="3400" dirty="0"/>
              <a:t>a</a:t>
            </a:r>
            <a:r>
              <a:rPr lang="hu-HU" sz="3400" dirty="0" smtClean="0"/>
              <a:t>lkalmazkodnunk </a:t>
            </a:r>
            <a:r>
              <a:rPr lang="hu-HU" sz="3400" dirty="0"/>
              <a:t>kell a már elkerülhetetlen változásokhoz</a:t>
            </a:r>
          </a:p>
          <a:p>
            <a:r>
              <a:rPr lang="hu-HU" sz="3400" dirty="0" smtClean="0"/>
              <a:t>egyéni </a:t>
            </a:r>
            <a:r>
              <a:rPr lang="hu-HU" sz="3400" dirty="0"/>
              <a:t>és rendszerszintű cselekvés – mindkettőre szükség van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77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egyén és a közösség aktív cselekvéssel tehet </a:t>
            </a:r>
            <a:r>
              <a:rPr lang="hu-H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globális éghajlati válság </a:t>
            </a:r>
            <a:r>
              <a:rPr lang="hu-H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6135778" cy="4498975"/>
          </a:xfrm>
        </p:spPr>
        <p:txBody>
          <a:bodyPr>
            <a:normAutofit/>
          </a:bodyPr>
          <a:lstStyle/>
          <a:p>
            <a:r>
              <a:rPr lang="hu-HU" dirty="0"/>
              <a:t>klímatehetetlenség, az „én túl kicsi vagyok, hogy bármit tenni tudjak”</a:t>
            </a:r>
          </a:p>
          <a:p>
            <a:r>
              <a:rPr lang="hu-HU" dirty="0"/>
              <a:t> mindannyian tehetünk a jelenlegi éghajlatváltozásról</a:t>
            </a:r>
          </a:p>
          <a:p>
            <a:r>
              <a:rPr lang="hu-HU" dirty="0"/>
              <a:t>mindannyian tehetünk </a:t>
            </a:r>
            <a:r>
              <a:rPr lang="hu-HU" dirty="0" smtClean="0"/>
              <a:t>ellene </a:t>
            </a:r>
            <a:endParaRPr lang="hu-HU" dirty="0"/>
          </a:p>
          <a:p>
            <a:r>
              <a:rPr lang="hu-HU" dirty="0"/>
              <a:t>politikai döntések nélkül megoldhatatlan a jelenlegi globális klímaválság</a:t>
            </a:r>
          </a:p>
          <a:p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24761" y="3540389"/>
            <a:ext cx="4023830" cy="272978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61" y="1301447"/>
            <a:ext cx="4030627" cy="22516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208" y="179600"/>
            <a:ext cx="1923288" cy="10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617" y="232701"/>
            <a:ext cx="2621507" cy="174360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840" y="365125"/>
            <a:ext cx="11111548" cy="1325563"/>
          </a:xfrm>
        </p:spPr>
        <p:txBody>
          <a:bodyPr>
            <a:normAutofit/>
          </a:bodyPr>
          <a:lstStyle/>
          <a:p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tehetünk mi? - Klímapolitika</a:t>
            </a:r>
            <a:endParaRPr lang="hu-HU" sz="40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8309" y="1402080"/>
            <a:ext cx="5526907" cy="4787583"/>
          </a:xfrm>
        </p:spPr>
        <p:txBody>
          <a:bodyPr>
            <a:normAutofit/>
          </a:bodyPr>
          <a:lstStyle/>
          <a:p>
            <a:r>
              <a:rPr lang="hu-HU" dirty="0" smtClean="0"/>
              <a:t>1988 ENSZ Éghajlatváltozási Kormányközi </a:t>
            </a:r>
            <a:r>
              <a:rPr lang="hu-HU" dirty="0" err="1" smtClean="0"/>
              <a:t>Testületetének</a:t>
            </a:r>
            <a:r>
              <a:rPr lang="hu-HU" dirty="0" smtClean="0"/>
              <a:t> (IPCC) </a:t>
            </a:r>
            <a:r>
              <a:rPr lang="hu-HU" dirty="0"/>
              <a:t>létrehozása</a:t>
            </a:r>
          </a:p>
          <a:p>
            <a:r>
              <a:rPr lang="hu-HU" dirty="0"/>
              <a:t>1992 </a:t>
            </a:r>
            <a:r>
              <a:rPr lang="hu-HU" dirty="0" smtClean="0"/>
              <a:t>ENSZ Éghajlatváltozási Keretegyezményének (UNFCCC</a:t>
            </a:r>
            <a:r>
              <a:rPr lang="hu-HU" dirty="0"/>
              <a:t>) elfogadása </a:t>
            </a:r>
          </a:p>
          <a:p>
            <a:r>
              <a:rPr lang="hu-HU" dirty="0" smtClean="0"/>
              <a:t>a </a:t>
            </a:r>
            <a:r>
              <a:rPr lang="hu-HU" dirty="0"/>
              <a:t>világ intézményesített szinten is elkezdett foglalkozni a kérdéssel</a:t>
            </a:r>
          </a:p>
          <a:p>
            <a:r>
              <a:rPr lang="hu-HU" dirty="0" smtClean="0"/>
              <a:t>Cél: az üvegházhatású-gázok légköri koncentrációjának a stabilizálása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sz="1200" dirty="0" smtClean="0">
              <a:hlinkClick r:id="rId3"/>
            </a:endParaRPr>
          </a:p>
          <a:p>
            <a:endParaRPr lang="hu-HU" sz="1200" dirty="0">
              <a:hlinkClick r:id="rId3"/>
            </a:endParaRPr>
          </a:p>
          <a:p>
            <a:endParaRPr lang="hu-HU" sz="1200" dirty="0" smtClean="0">
              <a:hlinkClick r:id="rId3"/>
            </a:endParaRPr>
          </a:p>
          <a:p>
            <a:endParaRPr lang="hu-HU" sz="1200" dirty="0">
              <a:hlinkClick r:id="rId3"/>
            </a:endParaRPr>
          </a:p>
          <a:p>
            <a:endParaRPr lang="hu-HU" sz="1200" dirty="0" smtClean="0">
              <a:hlinkClick r:id="rId3"/>
            </a:endParaRPr>
          </a:p>
          <a:p>
            <a:endParaRPr lang="hu-HU" sz="1200" dirty="0">
              <a:hlinkClick r:id="rId3"/>
            </a:endParaRPr>
          </a:p>
          <a:p>
            <a:endParaRPr lang="hu-HU" sz="1200" dirty="0" smtClean="0">
              <a:hlinkClick r:id="rId3"/>
            </a:endParaRPr>
          </a:p>
          <a:p>
            <a:endParaRPr lang="hu-HU" sz="1200" dirty="0">
              <a:hlinkClick r:id="rId3"/>
            </a:endParaRPr>
          </a:p>
          <a:p>
            <a:endParaRPr lang="hu-HU" sz="1200" dirty="0" smtClean="0">
              <a:hlinkClick r:id="rId3"/>
            </a:endParaRPr>
          </a:p>
          <a:p>
            <a:r>
              <a:rPr lang="hu-HU" sz="1200" dirty="0" smtClean="0">
                <a:hlinkClick r:id="rId3"/>
              </a:rPr>
              <a:t>https</a:t>
            </a:r>
            <a:r>
              <a:rPr lang="hu-HU" sz="1200" dirty="0">
                <a:hlinkClick r:id="rId3"/>
              </a:rPr>
              <a:t>://masfelfok.hu/2019/07/29/globalis-problema-klimavaltozas-nemzetkozi-klimapolitika-ensz-ipcc-unfccc</a:t>
            </a:r>
            <a:endParaRPr lang="hu-HU" sz="1200" dirty="0"/>
          </a:p>
          <a:p>
            <a:r>
              <a:rPr lang="hu-HU" sz="1200" dirty="0">
                <a:hlinkClick r:id="rId4"/>
              </a:rPr>
              <a:t>https://masfelfok.hu/2021/11/15/cop26-glasgow-1-5-fok-klimavaltozas-ertekelo-elemzes-ensz-klimcsacsucs</a:t>
            </a:r>
            <a:r>
              <a:rPr lang="hu-HU" sz="1200" dirty="0" smtClean="0">
                <a:hlinkClick r:id="rId4"/>
              </a:rPr>
              <a:t>/</a:t>
            </a:r>
            <a:endParaRPr lang="hu-HU" sz="1200" dirty="0" smtClean="0"/>
          </a:p>
          <a:p>
            <a:endParaRPr lang="hu-HU" sz="1200" dirty="0"/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387" y="2070341"/>
            <a:ext cx="5596613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78629" y="457201"/>
            <a:ext cx="8176759" cy="5847102"/>
          </a:xfrm>
        </p:spPr>
        <p:txBody>
          <a:bodyPr>
            <a:normAutofit/>
          </a:bodyPr>
          <a:lstStyle/>
          <a:p>
            <a:r>
              <a:rPr lang="hu-HU" dirty="0" smtClean="0"/>
              <a:t>előremutató </a:t>
            </a:r>
            <a:r>
              <a:rPr lang="hu-HU" dirty="0"/>
              <a:t>társadalmi folyamatokat kell </a:t>
            </a:r>
            <a:r>
              <a:rPr lang="hu-HU" dirty="0" smtClean="0"/>
              <a:t>erősíteni</a:t>
            </a:r>
            <a:endParaRPr lang="hu-HU" dirty="0"/>
          </a:p>
          <a:p>
            <a:r>
              <a:rPr lang="hu-HU" dirty="0"/>
              <a:t>p</a:t>
            </a:r>
            <a:r>
              <a:rPr lang="hu-HU" dirty="0" smtClean="0"/>
              <a:t>olitikai </a:t>
            </a:r>
            <a:r>
              <a:rPr lang="hu-HU" dirty="0"/>
              <a:t>döntések nélkül megoldhatatlan </a:t>
            </a:r>
            <a:r>
              <a:rPr lang="hu-HU" dirty="0" smtClean="0"/>
              <a:t>a klímaválság</a:t>
            </a:r>
          </a:p>
          <a:p>
            <a:r>
              <a:rPr lang="hu-HU" dirty="0"/>
              <a:t>j</a:t>
            </a:r>
            <a:r>
              <a:rPr lang="hu-HU" dirty="0" smtClean="0"/>
              <a:t>ól </a:t>
            </a:r>
            <a:r>
              <a:rPr lang="hu-HU" dirty="0"/>
              <a:t>irányzott állami beruházások, </a:t>
            </a:r>
            <a:r>
              <a:rPr lang="hu-HU" dirty="0" smtClean="0"/>
              <a:t>támogatások </a:t>
            </a:r>
            <a:endParaRPr lang="hu-HU" dirty="0"/>
          </a:p>
          <a:p>
            <a:pPr>
              <a:buFontTx/>
              <a:buChar char="-"/>
            </a:pPr>
            <a:r>
              <a:rPr lang="hu-HU" dirty="0" smtClean="0"/>
              <a:t>megújuló </a:t>
            </a:r>
            <a:r>
              <a:rPr lang="hu-HU" dirty="0"/>
              <a:t>energia telepítésére adott állami támogatásoknak (napenergia, szélenergia, geotermikus erőművek</a:t>
            </a:r>
            <a:r>
              <a:rPr lang="hu-HU" dirty="0" smtClean="0"/>
              <a:t>….)</a:t>
            </a:r>
          </a:p>
          <a:p>
            <a:pPr>
              <a:buFontTx/>
              <a:buChar char="-"/>
            </a:pPr>
            <a:r>
              <a:rPr lang="hu-HU" dirty="0" smtClean="0"/>
              <a:t>az </a:t>
            </a:r>
            <a:r>
              <a:rPr lang="hu-HU" dirty="0"/>
              <a:t>energiatermelésre kivetett </a:t>
            </a:r>
            <a:r>
              <a:rPr lang="hu-HU" dirty="0" smtClean="0"/>
              <a:t>szén-dioxid-adó</a:t>
            </a:r>
          </a:p>
          <a:p>
            <a:pPr>
              <a:buFontTx/>
              <a:buChar char="-"/>
            </a:pPr>
            <a:r>
              <a:rPr lang="hu-HU" dirty="0" smtClean="0"/>
              <a:t>az</a:t>
            </a:r>
            <a:r>
              <a:rPr lang="hu-HU" dirty="0"/>
              <a:t> elektromos autók felfutása adókedvezményekkel 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napelemekbe irányuló</a:t>
            </a:r>
            <a:r>
              <a:rPr lang="hu-HU" dirty="0"/>
              <a:t> magánberuházások</a:t>
            </a:r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457200"/>
            <a:ext cx="2338841" cy="58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tehetek én? - Hogyan csökkentheted a szénlábnyomod?</a:t>
            </a:r>
            <a:endParaRPr lang="hu-HU" sz="4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740535" cy="4351338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795451" y="1628503"/>
            <a:ext cx="8558349" cy="4548460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M</a:t>
            </a:r>
            <a:r>
              <a:rPr lang="hu-HU" dirty="0" smtClean="0"/>
              <a:t>inőségi </a:t>
            </a:r>
            <a:r>
              <a:rPr lang="hu-HU" dirty="0"/>
              <a:t>időtöltés, kisebb </a:t>
            </a:r>
            <a:r>
              <a:rPr lang="hu-HU" dirty="0" smtClean="0"/>
              <a:t>szénlábnyom!</a:t>
            </a:r>
            <a:endParaRPr lang="hu-HU" dirty="0" smtClean="0"/>
          </a:p>
          <a:p>
            <a:r>
              <a:rPr lang="hu-HU" dirty="0" smtClean="0"/>
              <a:t>Kapcsold </a:t>
            </a:r>
            <a:r>
              <a:rPr lang="hu-HU" dirty="0"/>
              <a:t>ki! Húzd Ki! </a:t>
            </a:r>
          </a:p>
          <a:p>
            <a:r>
              <a:rPr lang="hu-HU" dirty="0"/>
              <a:t>Energiatakarékos készülékek, izzók vásárlása</a:t>
            </a:r>
          </a:p>
          <a:p>
            <a:r>
              <a:rPr lang="hu-HU" dirty="0"/>
              <a:t>Lakások, ablakok szigetelése</a:t>
            </a:r>
          </a:p>
          <a:p>
            <a:r>
              <a:rPr lang="hu-HU" dirty="0"/>
              <a:t>Gazdaságos fűtési rendszer kiépítése</a:t>
            </a:r>
          </a:p>
          <a:p>
            <a:r>
              <a:rPr lang="hu-HU" dirty="0"/>
              <a:t>Gépkocsi helyett </a:t>
            </a:r>
            <a:r>
              <a:rPr lang="hu-HU" dirty="0" smtClean="0"/>
              <a:t>járj </a:t>
            </a:r>
            <a:r>
              <a:rPr lang="hu-HU" dirty="0"/>
              <a:t>tömegközlekedési eszközzel, biciklivel, </a:t>
            </a:r>
            <a:r>
              <a:rPr lang="hu-HU" dirty="0" smtClean="0"/>
              <a:t>gyalog!</a:t>
            </a:r>
            <a:endParaRPr lang="hu-HU" dirty="0"/>
          </a:p>
          <a:p>
            <a:pPr lvl="0" fontAlgn="base"/>
            <a:r>
              <a:rPr lang="hu-HU" dirty="0" err="1"/>
              <a:t>Fogyassz</a:t>
            </a:r>
            <a:r>
              <a:rPr lang="hu-HU" dirty="0"/>
              <a:t> ésszerűen, t</a:t>
            </a:r>
            <a:r>
              <a:rPr lang="hu-HU" dirty="0" smtClean="0"/>
              <a:t>ényleg </a:t>
            </a:r>
            <a:r>
              <a:rPr lang="hu-HU" dirty="0"/>
              <a:t>szükséged van-e a termékre! </a:t>
            </a:r>
          </a:p>
          <a:p>
            <a:pPr lvl="0" fontAlgn="base"/>
            <a:r>
              <a:rPr lang="hu-HU" dirty="0"/>
              <a:t>Vásárolj tartós és javítható eszközöket, öltözéket!</a:t>
            </a:r>
          </a:p>
          <a:p>
            <a:pPr lvl="0" fontAlgn="base"/>
            <a:r>
              <a:rPr lang="hu-HU" dirty="0"/>
              <a:t>Ne vásárolj egyszerhasználatos, eldobható termékeket!</a:t>
            </a:r>
          </a:p>
          <a:p>
            <a:pPr lvl="0" fontAlgn="base"/>
            <a:r>
              <a:rPr lang="hu-HU" dirty="0"/>
              <a:t>Élj egyszerűbben!</a:t>
            </a:r>
          </a:p>
          <a:p>
            <a:pPr lvl="0" fontAlgn="base"/>
            <a:r>
              <a:rPr lang="hu-HU" dirty="0"/>
              <a:t>Kevesebb vásárlás, több szabadidő </a:t>
            </a:r>
            <a:r>
              <a:rPr lang="hu-HU" dirty="0" smtClean="0"/>
              <a:t>barátaiddal!</a:t>
            </a:r>
            <a:endParaRPr lang="hu-HU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601" y="1050482"/>
            <a:ext cx="3227067" cy="20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Forrás: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0000" y="1454331"/>
            <a:ext cx="10233800" cy="4722632"/>
          </a:xfrm>
        </p:spPr>
        <p:txBody>
          <a:bodyPr>
            <a:normAutofit fontScale="47500" lnSpcReduction="20000"/>
          </a:bodyPr>
          <a:lstStyle/>
          <a:p>
            <a:r>
              <a:rPr lang="hu-HU" sz="3300" u="sng" dirty="0">
                <a:hlinkClick r:id="rId2"/>
              </a:rPr>
              <a:t>https://masfelfok.hu/</a:t>
            </a:r>
          </a:p>
          <a:p>
            <a:r>
              <a:rPr lang="hu-HU" sz="3300" u="sng" dirty="0" smtClean="0">
                <a:hlinkClick r:id="rId2"/>
              </a:rPr>
              <a:t>https://masfelfok.hu/rolunk/</a:t>
            </a:r>
            <a:endParaRPr lang="hu-HU" sz="3300" dirty="0" smtClean="0"/>
          </a:p>
          <a:p>
            <a:r>
              <a:rPr lang="hu-HU" sz="3300" u="sng" dirty="0" smtClean="0">
                <a:hlinkClick r:id="rId3"/>
              </a:rPr>
              <a:t>https://masfelfok.hu/2022/04/26/harom-eves-lett-a-masfel-fok/</a:t>
            </a:r>
            <a:endParaRPr lang="hu-HU" sz="3300" dirty="0" smtClean="0"/>
          </a:p>
          <a:p>
            <a:r>
              <a:rPr lang="hu-HU" sz="3300" u="sng" dirty="0" smtClean="0">
                <a:hlinkClick r:id="rId4"/>
              </a:rPr>
              <a:t>https://masfelfok.hu/2022/09/30/veszelyes-eghajlati-fordulopontok-egyre-kozelednek-de-a-game-over-meg-elkerulheto-klimavaltozas/</a:t>
            </a:r>
            <a:endParaRPr lang="hu-HU" sz="3300" dirty="0" smtClean="0"/>
          </a:p>
          <a:p>
            <a:r>
              <a:rPr lang="hu-HU" sz="3300" u="sng" dirty="0" smtClean="0">
                <a:hlinkClick r:id="rId5"/>
              </a:rPr>
              <a:t>https://masfelfok.hu/2022/08/04/egyre-gyakrabban-varhato-egyszerre-hoseg-es-szarazsag-osszetett-extrem-esemenyek/</a:t>
            </a:r>
            <a:endParaRPr lang="hu-HU" sz="3300" u="sng" dirty="0" smtClean="0"/>
          </a:p>
          <a:p>
            <a:r>
              <a:rPr lang="hu-HU" sz="3300" dirty="0" smtClean="0">
                <a:hlinkClick r:id="rId6"/>
              </a:rPr>
              <a:t>https://masfelfok.hu/2022/09/13/kibocsatasok-nyari-melegrekordok-csapadek-klimavaltozas-magyarorszag/</a:t>
            </a:r>
            <a:endParaRPr lang="hu-HU" sz="3300" dirty="0" smtClean="0"/>
          </a:p>
          <a:p>
            <a:r>
              <a:rPr lang="hu-HU" sz="3300" u="sng" dirty="0">
                <a:hlinkClick r:id="rId7"/>
              </a:rPr>
              <a:t>https://masfelfok.hu/2022/08/09/voros-riasztas-az-emberisegnek-8-teny-amit-tudnod-kell-a-legutobbi-ipcc-jelentesrol</a:t>
            </a:r>
            <a:r>
              <a:rPr lang="hu-HU" sz="3300" u="sng" dirty="0" smtClean="0">
                <a:hlinkClick r:id="rId7"/>
              </a:rPr>
              <a:t>/</a:t>
            </a:r>
            <a:endParaRPr lang="hu-HU" sz="3300" dirty="0"/>
          </a:p>
          <a:p>
            <a:pPr fontAlgn="base"/>
            <a:r>
              <a:rPr lang="hu-HU" sz="3300" u="sng" dirty="0">
                <a:hlinkClick r:id="rId8"/>
              </a:rPr>
              <a:t>https://masfelfok.hu/2019/04/25/tippek-szenlabnyom-fogyasztas-boldogsag/</a:t>
            </a:r>
            <a:endParaRPr lang="hu-HU" sz="3300" dirty="0"/>
          </a:p>
          <a:p>
            <a:endParaRPr lang="hu-HU" sz="3300" dirty="0" smtClean="0"/>
          </a:p>
          <a:p>
            <a:r>
              <a:rPr lang="hu-HU" sz="3300" dirty="0" smtClean="0"/>
              <a:t>Képek forrása:</a:t>
            </a:r>
          </a:p>
          <a:p>
            <a:r>
              <a:rPr lang="hu-HU" sz="3300" dirty="0">
                <a:hlinkClick r:id="rId9"/>
              </a:rPr>
              <a:t>https://</a:t>
            </a:r>
            <a:r>
              <a:rPr lang="hu-HU" sz="3300" dirty="0" smtClean="0">
                <a:hlinkClick r:id="rId9"/>
              </a:rPr>
              <a:t>masfelfok.hu/2019/07/29/globalis-problema-klimavaltozas-nemzetkozi-klimapolitika-ensz-ipcc-unfccc</a:t>
            </a:r>
            <a:endParaRPr lang="hu-HU" sz="3300" dirty="0"/>
          </a:p>
          <a:p>
            <a:r>
              <a:rPr lang="hu-HU" sz="3300" dirty="0" smtClean="0">
                <a:hlinkClick r:id="rId10"/>
              </a:rPr>
              <a:t>https</a:t>
            </a:r>
            <a:r>
              <a:rPr lang="hu-HU" sz="3300" dirty="0">
                <a:hlinkClick r:id="rId10"/>
              </a:rPr>
              <a:t>://masfelfok.hu/2021/11/15/cop26-glasgow-1-5-fok-klimavaltozas-ertekelo-elemzes-ensz-klimcsacsucs</a:t>
            </a:r>
            <a:r>
              <a:rPr lang="hu-HU" sz="3300" dirty="0" smtClean="0">
                <a:hlinkClick r:id="rId10"/>
              </a:rPr>
              <a:t>/</a:t>
            </a:r>
            <a:endParaRPr lang="hu-HU" sz="3300" dirty="0" smtClean="0"/>
          </a:p>
          <a:p>
            <a:r>
              <a:rPr lang="hu-HU" sz="3300" dirty="0" smtClean="0">
                <a:hlinkClick r:id="rId11"/>
              </a:rPr>
              <a:t>https://pixabay.com/hu/</a:t>
            </a:r>
            <a:endParaRPr lang="hu-HU" sz="3300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14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05" y="296091"/>
            <a:ext cx="6985732" cy="392756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Köszönjük a figyelmet!</a:t>
            </a:r>
            <a:endParaRPr lang="hu-H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9100" y="5634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globális éghajlati válság korunk egyik legnagyobb kihívása és veszélye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c</a:t>
            </a:r>
            <a:r>
              <a:rPr lang="hu-HU" dirty="0" smtClean="0"/>
              <a:t>ivilizációnk minden területére hatással van:</a:t>
            </a:r>
          </a:p>
          <a:p>
            <a:pPr>
              <a:buFontTx/>
              <a:buChar char="-"/>
            </a:pPr>
            <a:r>
              <a:rPr lang="hu-HU" dirty="0" smtClean="0"/>
              <a:t>energiaellátás</a:t>
            </a:r>
          </a:p>
          <a:p>
            <a:pPr>
              <a:buFontTx/>
              <a:buChar char="-"/>
            </a:pPr>
            <a:r>
              <a:rPr lang="hu-HU" dirty="0" smtClean="0"/>
              <a:t>élelmiszer-biztonság</a:t>
            </a:r>
          </a:p>
          <a:p>
            <a:pPr>
              <a:buFontTx/>
              <a:buChar char="-"/>
            </a:pPr>
            <a:r>
              <a:rPr lang="hu-HU" dirty="0" smtClean="0"/>
              <a:t>globális migráció</a:t>
            </a:r>
            <a:endParaRPr lang="hu-HU" dirty="0"/>
          </a:p>
          <a:p>
            <a:r>
              <a:rPr lang="hu-HU" dirty="0"/>
              <a:t>a globális klímaválság nem ismer </a:t>
            </a:r>
            <a:r>
              <a:rPr lang="hu-HU" dirty="0" smtClean="0"/>
              <a:t>határokat:</a:t>
            </a:r>
            <a:endParaRPr lang="hu-HU" dirty="0"/>
          </a:p>
          <a:p>
            <a:pPr>
              <a:buFontTx/>
              <a:buChar char="-"/>
            </a:pPr>
            <a:r>
              <a:rPr lang="hu-HU" dirty="0" smtClean="0"/>
              <a:t>egyes </a:t>
            </a:r>
            <a:r>
              <a:rPr lang="hu-HU" dirty="0"/>
              <a:t>országokban </a:t>
            </a:r>
            <a:r>
              <a:rPr lang="hu-HU" dirty="0" smtClean="0"/>
              <a:t>élet-halál kérdése</a:t>
            </a:r>
          </a:p>
          <a:p>
            <a:pPr>
              <a:buFontTx/>
              <a:buChar char="-"/>
            </a:pPr>
            <a:r>
              <a:rPr lang="hu-HU" dirty="0" smtClean="0"/>
              <a:t>máshol </a:t>
            </a:r>
            <a:r>
              <a:rPr lang="hu-HU" dirty="0"/>
              <a:t>még csupán fokozódó kellemetlenség</a:t>
            </a:r>
          </a:p>
          <a:p>
            <a:r>
              <a:rPr lang="hu-HU" dirty="0"/>
              <a:t>a felelősségünk „közös, </a:t>
            </a:r>
            <a:r>
              <a:rPr lang="hu-HU" dirty="0" smtClean="0"/>
              <a:t>mindenkitől </a:t>
            </a:r>
            <a:r>
              <a:rPr lang="hu-HU" dirty="0"/>
              <a:t>osztatlan cselekvést követel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16" y="1888997"/>
            <a:ext cx="3175807" cy="31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fontos ez a másfél fok?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5181600" cy="4576763"/>
          </a:xfrm>
        </p:spPr>
        <p:txBody>
          <a:bodyPr>
            <a:normAutofit lnSpcReduction="10000"/>
          </a:bodyPr>
          <a:lstStyle/>
          <a:p>
            <a:pPr lvl="0"/>
            <a:r>
              <a:rPr lang="hu-HU" dirty="0" smtClean="0">
                <a:solidFill>
                  <a:schemeClr val="tx1"/>
                </a:solidFill>
              </a:rPr>
              <a:t>az </a:t>
            </a:r>
            <a:r>
              <a:rPr lang="hu-HU" dirty="0">
                <a:solidFill>
                  <a:schemeClr val="tx1"/>
                </a:solidFill>
              </a:rPr>
              <a:t>erősödő globális </a:t>
            </a:r>
            <a:r>
              <a:rPr lang="hu-HU" dirty="0" smtClean="0">
                <a:solidFill>
                  <a:schemeClr val="tx1"/>
                </a:solidFill>
              </a:rPr>
              <a:t>felmelegedés </a:t>
            </a:r>
          </a:p>
          <a:p>
            <a:r>
              <a:rPr lang="hu-HU" dirty="0">
                <a:solidFill>
                  <a:schemeClr val="tx1"/>
                </a:solidFill>
              </a:rPr>
              <a:t>a veszélyes </a:t>
            </a:r>
            <a:r>
              <a:rPr lang="hu-HU" dirty="0" smtClean="0">
                <a:solidFill>
                  <a:schemeClr val="tx1"/>
                </a:solidFill>
              </a:rPr>
              <a:t>közelségbe kerülnek az éghajlati fordulópontok, mint például:</a:t>
            </a:r>
          </a:p>
          <a:p>
            <a:pPr lvl="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grönlandi jégtakaró </a:t>
            </a:r>
            <a:r>
              <a:rPr lang="hu-HU" dirty="0" smtClean="0">
                <a:solidFill>
                  <a:schemeClr val="tx1"/>
                </a:solidFill>
              </a:rPr>
              <a:t>összeomlása</a:t>
            </a:r>
            <a:endParaRPr lang="hu-HU" dirty="0">
              <a:solidFill>
                <a:schemeClr val="tx1"/>
              </a:solidFill>
            </a:endParaRPr>
          </a:p>
          <a:p>
            <a:pPr lvl="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trópusi korallzátonyok </a:t>
            </a:r>
            <a:r>
              <a:rPr lang="hu-HU" dirty="0" smtClean="0">
                <a:solidFill>
                  <a:schemeClr val="tx1"/>
                </a:solidFill>
              </a:rPr>
              <a:t>pusztulása</a:t>
            </a:r>
          </a:p>
          <a:p>
            <a:pPr lvl="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>
                <a:solidFill>
                  <a:schemeClr val="tx1"/>
                </a:solidFill>
              </a:rPr>
              <a:t>permafroszt felolvadása </a:t>
            </a:r>
            <a:endParaRPr lang="hu-HU" dirty="0" smtClean="0">
              <a:solidFill>
                <a:schemeClr val="tx1"/>
              </a:solidFill>
            </a:endParaRPr>
          </a:p>
          <a:p>
            <a:pPr lvl="0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vagy </a:t>
            </a:r>
            <a:r>
              <a:rPr lang="hu-HU" dirty="0">
                <a:solidFill>
                  <a:schemeClr val="tx1"/>
                </a:solidFill>
              </a:rPr>
              <a:t>a Golf-áramlat </a:t>
            </a:r>
            <a:r>
              <a:rPr lang="hu-HU" dirty="0" smtClean="0">
                <a:solidFill>
                  <a:schemeClr val="tx1"/>
                </a:solidFill>
              </a:rPr>
              <a:t>leállása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837" y="2577995"/>
            <a:ext cx="5806927" cy="386634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801" y="95794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Környezeti változások hosszú távú következményei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/>
              <a:t>Öt fordulópont </a:t>
            </a:r>
            <a:r>
              <a:rPr lang="hu-HU" dirty="0"/>
              <a:t>már a globális felmelegedés mai szintjén (1,2 °</a:t>
            </a:r>
            <a:r>
              <a:rPr lang="hu-HU" dirty="0" smtClean="0"/>
              <a:t>C) vészes </a:t>
            </a:r>
            <a:r>
              <a:rPr lang="hu-HU" dirty="0"/>
              <a:t>közelségben vannak:</a:t>
            </a:r>
          </a:p>
          <a:p>
            <a:pPr lvl="0" algn="just" fontAlgn="base"/>
            <a:r>
              <a:rPr lang="hu-HU" dirty="0"/>
              <a:t>a grönlandi jégtakaró összeomlása,</a:t>
            </a:r>
          </a:p>
          <a:p>
            <a:pPr algn="just" fontAlgn="base"/>
            <a:r>
              <a:rPr lang="hu-HU" dirty="0" smtClean="0"/>
              <a:t>a nyugat-antarktiszi </a:t>
            </a:r>
            <a:r>
              <a:rPr lang="hu-HU" dirty="0"/>
              <a:t>jégtakaró összeomlása (zsugorodás megállíthatatlanná </a:t>
            </a:r>
            <a:r>
              <a:rPr lang="hu-HU" dirty="0" smtClean="0"/>
              <a:t>válhat)</a:t>
            </a:r>
            <a:endParaRPr lang="hu-HU" dirty="0"/>
          </a:p>
          <a:p>
            <a:pPr lvl="0" algn="just" fontAlgn="base"/>
            <a:r>
              <a:rPr lang="hu-HU" dirty="0"/>
              <a:t>a trópusi korallzátonyok pusztulása,</a:t>
            </a:r>
          </a:p>
          <a:p>
            <a:pPr lvl="0" algn="just" fontAlgn="base"/>
            <a:r>
              <a:rPr lang="hu-HU" dirty="0"/>
              <a:t>az északi félteke </a:t>
            </a:r>
            <a:r>
              <a:rPr lang="hu-HU" dirty="0" smtClean="0"/>
              <a:t>permafroszt területeinek </a:t>
            </a:r>
            <a:r>
              <a:rPr lang="hu-HU" dirty="0"/>
              <a:t>nagyskálájú hirtelen felolvadása és</a:t>
            </a:r>
          </a:p>
          <a:p>
            <a:pPr lvl="0" algn="just" fontAlgn="base"/>
            <a:r>
              <a:rPr lang="hu-HU" dirty="0"/>
              <a:t>a Labrador-tenger áramlásának összeomlása.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21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818606"/>
            <a:ext cx="10515600" cy="535835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hu-HU" dirty="0"/>
              <a:t>T</a:t>
            </a:r>
            <a:r>
              <a:rPr lang="hu-HU" dirty="0" smtClean="0"/>
              <a:t>ovábbi öt fordulópont átlépése válik lehetségessé a 1,5 °C-</a:t>
            </a:r>
            <a:r>
              <a:rPr lang="hu-HU" dirty="0" err="1" smtClean="0"/>
              <a:t>kal</a:t>
            </a:r>
            <a:r>
              <a:rPr lang="hu-HU" dirty="0" smtClean="0"/>
              <a:t> melegebb Földön:</a:t>
            </a:r>
          </a:p>
          <a:p>
            <a:pPr marL="0" indent="0" fontAlgn="base">
              <a:buNone/>
            </a:pPr>
            <a:endParaRPr lang="hu-HU" dirty="0" smtClean="0"/>
          </a:p>
          <a:p>
            <a:pPr lvl="0" fontAlgn="base"/>
            <a:r>
              <a:rPr lang="hu-HU" dirty="0" smtClean="0"/>
              <a:t>az atlanti meridionális áramlási rendszer (legismertebb része a Golf-áramlat) összeomlása,</a:t>
            </a:r>
          </a:p>
          <a:p>
            <a:pPr lvl="0" fontAlgn="base"/>
            <a:r>
              <a:rPr lang="hu-HU" dirty="0" smtClean="0"/>
              <a:t>a Barents-tenger jegének elvesztése,</a:t>
            </a:r>
          </a:p>
          <a:p>
            <a:pPr lvl="0" fontAlgn="base"/>
            <a:r>
              <a:rPr lang="hu-HU" dirty="0" smtClean="0"/>
              <a:t>a hegyi gleccserek elvesztése,</a:t>
            </a:r>
          </a:p>
          <a:p>
            <a:pPr lvl="0" fontAlgn="base"/>
            <a:r>
              <a:rPr lang="hu-HU" dirty="0" smtClean="0"/>
              <a:t>a boreális erdők déli részének pusztulása és</a:t>
            </a:r>
          </a:p>
          <a:p>
            <a:pPr lvl="0" fontAlgn="base"/>
            <a:r>
              <a:rPr lang="hu-HU" dirty="0" smtClean="0"/>
              <a:t>a boreális erdők észak irányú terjeszkedése.</a:t>
            </a:r>
          </a:p>
        </p:txBody>
      </p:sp>
    </p:spTree>
    <p:extLst>
      <p:ext uri="{BB962C8B-B14F-4D97-AF65-F5344CB8AC3E}">
        <p14:creationId xmlns:p14="http://schemas.microsoft.com/office/powerpoint/2010/main" val="402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548641"/>
            <a:ext cx="5181600" cy="5628322"/>
          </a:xfrm>
        </p:spPr>
        <p:txBody>
          <a:bodyPr>
            <a:normAutofit/>
          </a:bodyPr>
          <a:lstStyle/>
          <a:p>
            <a:pPr fontAlgn="base"/>
            <a:r>
              <a:rPr lang="hu-HU" dirty="0"/>
              <a:t>öngerjesztő folyamat indul el</a:t>
            </a:r>
          </a:p>
          <a:p>
            <a:pPr fontAlgn="base"/>
            <a:r>
              <a:rPr lang="hu-HU" dirty="0"/>
              <a:t>visszafordíthatatlan hatásokat  </a:t>
            </a:r>
          </a:p>
          <a:p>
            <a:pPr fontAlgn="base"/>
            <a:r>
              <a:rPr lang="hu-HU" dirty="0"/>
              <a:t>egyes hatások szinte azonnal jelentkeznek</a:t>
            </a:r>
          </a:p>
          <a:p>
            <a:pPr fontAlgn="base"/>
            <a:r>
              <a:rPr lang="hu-HU" dirty="0"/>
              <a:t>mások viszont hosszú </a:t>
            </a:r>
            <a:r>
              <a:rPr lang="hu-HU" dirty="0" smtClean="0"/>
              <a:t>évszázadokon keresztül </a:t>
            </a:r>
            <a:r>
              <a:rPr lang="hu-HU" dirty="0"/>
              <a:t>bontakoznak </a:t>
            </a:r>
            <a:r>
              <a:rPr lang="hu-HU" dirty="0" smtClean="0"/>
              <a:t>ki</a:t>
            </a:r>
            <a:endParaRPr lang="hu-HU" dirty="0"/>
          </a:p>
          <a:p>
            <a:pPr fontAlgn="base"/>
            <a:r>
              <a:rPr lang="hu-HU" dirty="0"/>
              <a:t>a folyamatok kapcsolatban vannak egymással (dominó-hatás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936376"/>
            <a:ext cx="6653400" cy="33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HATÁSOK EGYÜTTES ELŐFORDULÁSA- </a:t>
            </a:r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összetett extrém események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hu-HU" dirty="0" smtClean="0"/>
              <a:t>a </a:t>
            </a:r>
            <a:r>
              <a:rPr lang="hu-HU" dirty="0"/>
              <a:t>hatások sok </a:t>
            </a:r>
            <a:r>
              <a:rPr lang="hu-HU" dirty="0" smtClean="0"/>
              <a:t>esetben</a:t>
            </a:r>
            <a:r>
              <a:rPr lang="hu-HU" dirty="0"/>
              <a:t> </a:t>
            </a:r>
            <a:r>
              <a:rPr lang="hu-HU" dirty="0" smtClean="0"/>
              <a:t>felerősödhetnek:</a:t>
            </a:r>
            <a:endParaRPr lang="hu-HU" dirty="0"/>
          </a:p>
          <a:p>
            <a:pPr marL="0" indent="0" algn="just" fontAlgn="base">
              <a:buNone/>
            </a:pPr>
            <a:r>
              <a:rPr lang="hu-HU" dirty="0" smtClean="0"/>
              <a:t>          több </a:t>
            </a:r>
            <a:r>
              <a:rPr lang="hu-HU" dirty="0"/>
              <a:t>veszély </a:t>
            </a:r>
            <a:r>
              <a:rPr lang="hu-HU" dirty="0" smtClean="0"/>
              <a:t>előfordulása egyszerre (pl. aszály és hőhullám)</a:t>
            </a:r>
            <a:endParaRPr lang="hu-HU" dirty="0"/>
          </a:p>
          <a:p>
            <a:pPr marL="0" indent="0" algn="just" fontAlgn="base">
              <a:buNone/>
            </a:pPr>
            <a:r>
              <a:rPr lang="hu-HU" dirty="0"/>
              <a:t> </a:t>
            </a:r>
            <a:r>
              <a:rPr lang="hu-HU" dirty="0" smtClean="0"/>
              <a:t> </a:t>
            </a:r>
            <a:r>
              <a:rPr lang="hu-HU" dirty="0"/>
              <a:t> </a:t>
            </a:r>
            <a:r>
              <a:rPr lang="hu-HU" dirty="0" smtClean="0"/>
              <a:t>       sebezhetőbb </a:t>
            </a:r>
            <a:r>
              <a:rPr lang="hu-HU" dirty="0"/>
              <a:t>a </a:t>
            </a:r>
            <a:r>
              <a:rPr lang="hu-HU" dirty="0" smtClean="0"/>
              <a:t>rendszer (pl</a:t>
            </a:r>
            <a:r>
              <a:rPr lang="hu-HU" dirty="0"/>
              <a:t>. telített talaj heves esőzés esetén</a:t>
            </a:r>
            <a:r>
              <a:rPr lang="hu-HU" dirty="0" smtClean="0"/>
              <a:t>)</a:t>
            </a:r>
          </a:p>
          <a:p>
            <a:pPr algn="just" fontAlgn="base"/>
            <a:r>
              <a:rPr lang="hu-HU" dirty="0" smtClean="0"/>
              <a:t>az </a:t>
            </a:r>
            <a:r>
              <a:rPr lang="hu-HU" dirty="0"/>
              <a:t>együttes meglétük </a:t>
            </a:r>
            <a:r>
              <a:rPr lang="hu-HU" dirty="0" smtClean="0"/>
              <a:t>veszélyt jelenthet</a:t>
            </a:r>
            <a:r>
              <a:rPr lang="hu-HU" dirty="0"/>
              <a:t> (pl. aszály, hőhullám, fagy, árvíz, jégeső, erős szél, vegetációtűz, légszennyezés) </a:t>
            </a:r>
            <a:endParaRPr lang="hu-HU" dirty="0" smtClean="0"/>
          </a:p>
          <a:p>
            <a:pPr algn="just" fontAlgn="base"/>
            <a:r>
              <a:rPr lang="hu-HU" dirty="0" smtClean="0"/>
              <a:t>nagyobb gazdasági veszteségek</a:t>
            </a:r>
            <a:endParaRPr lang="hu-HU" dirty="0"/>
          </a:p>
          <a:p>
            <a:pPr algn="just" fontAlgn="base"/>
            <a:r>
              <a:rPr lang="hu-HU" dirty="0" smtClean="0"/>
              <a:t>magasabb </a:t>
            </a:r>
            <a:r>
              <a:rPr lang="hu-HU" dirty="0"/>
              <a:t>halálozási </a:t>
            </a:r>
            <a:r>
              <a:rPr lang="hu-HU" dirty="0" smtClean="0"/>
              <a:t>arány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1170549" y="2283121"/>
            <a:ext cx="54863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1170549" y="2877776"/>
            <a:ext cx="54863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63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sem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ússzuk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meg –hatásai Magyarországon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6909" y="1527048"/>
            <a:ext cx="10515600" cy="4649915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rosszabbodni fog a helyzet már a mi életünkben</a:t>
            </a:r>
          </a:p>
          <a:p>
            <a:pPr algn="just"/>
            <a:r>
              <a:rPr lang="hu-HU" dirty="0" smtClean="0"/>
              <a:t>2022 nyara legsúlyosabb </a:t>
            </a:r>
            <a:r>
              <a:rPr lang="hu-HU" dirty="0"/>
              <a:t>aszály az elmúlt 50 évet </a:t>
            </a:r>
            <a:r>
              <a:rPr lang="hu-HU" dirty="0" smtClean="0"/>
              <a:t>tekintve</a:t>
            </a:r>
          </a:p>
          <a:p>
            <a:pPr algn="just"/>
            <a:r>
              <a:rPr lang="hu-HU" dirty="0" smtClean="0"/>
              <a:t>hőség </a:t>
            </a:r>
            <a:r>
              <a:rPr lang="hu-HU" dirty="0"/>
              <a:t>és a szárazság okozta </a:t>
            </a:r>
            <a:r>
              <a:rPr lang="hu-HU" dirty="0" smtClean="0"/>
              <a:t>nehézségek országszerte</a:t>
            </a:r>
          </a:p>
          <a:p>
            <a:pPr algn="just"/>
            <a:r>
              <a:rPr lang="hu-HU" dirty="0" smtClean="0"/>
              <a:t>a szélsőséges időjárási események összekapcsolódtak:</a:t>
            </a:r>
          </a:p>
          <a:p>
            <a:pPr marL="0" indent="0" algn="just">
              <a:buNone/>
            </a:pPr>
            <a:r>
              <a:rPr lang="hu-HU" dirty="0" smtClean="0"/>
              <a:t>- hőhullámok</a:t>
            </a:r>
          </a:p>
          <a:p>
            <a:pPr algn="just">
              <a:buFontTx/>
              <a:buChar char="-"/>
            </a:pPr>
            <a:r>
              <a:rPr lang="hu-HU" dirty="0"/>
              <a:t>megdőlő melegrekordok </a:t>
            </a:r>
            <a:r>
              <a:rPr lang="hu-HU" dirty="0" smtClean="0"/>
              <a:t>(fokozott </a:t>
            </a:r>
            <a:r>
              <a:rPr lang="hu-HU" dirty="0"/>
              <a:t>terhelést jelent az emberekre és a természetre)</a:t>
            </a:r>
            <a:endParaRPr lang="hu-HU" dirty="0" smtClean="0"/>
          </a:p>
          <a:p>
            <a:pPr algn="just">
              <a:buFontTx/>
              <a:buChar char="-"/>
            </a:pPr>
            <a:r>
              <a:rPr lang="hu-HU" dirty="0" smtClean="0"/>
              <a:t>súlyos </a:t>
            </a:r>
            <a:r>
              <a:rPr lang="hu-HU" dirty="0"/>
              <a:t>aszály és szárazság, amelyekhez </a:t>
            </a:r>
            <a:r>
              <a:rPr lang="hu-HU" dirty="0" smtClean="0"/>
              <a:t>kötődő vízkorlátozás </a:t>
            </a:r>
          </a:p>
          <a:p>
            <a:pPr algn="just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mezőgazdasági termények pusztulása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55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Negatív hatásuk a társadalmi-gazdasági rendszerünkre nagy terhet ró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r>
              <a:rPr lang="hu-HU" sz="1800" dirty="0" smtClean="0"/>
              <a:t>A </a:t>
            </a:r>
            <a:r>
              <a:rPr lang="hu-HU" sz="1800" dirty="0"/>
              <a:t>forróság és az aszály tovagyűrűző hatásai (Forrás: </a:t>
            </a:r>
            <a:r>
              <a:rPr lang="hu-HU" sz="1800" dirty="0">
                <a:hlinkClick r:id="rId2"/>
              </a:rPr>
              <a:t>IPCC AR6 WGII</a:t>
            </a:r>
            <a:r>
              <a:rPr lang="hu-HU" sz="1800" dirty="0"/>
              <a:t>, fordítás</a:t>
            </a:r>
            <a:r>
              <a:rPr lang="hu-HU" sz="1800" u="sng" dirty="0"/>
              <a:t>: </a:t>
            </a:r>
            <a:r>
              <a:rPr lang="hu-HU" sz="1700" b="1" u="sng" dirty="0">
                <a:hlinkClick r:id="rId3"/>
              </a:rPr>
              <a:t>Lehoczky Annamária</a:t>
            </a:r>
            <a:r>
              <a:rPr lang="hu-HU" sz="1700" b="1" u="sng" dirty="0"/>
              <a:t> </a:t>
            </a:r>
            <a:r>
              <a:rPr lang="hu-HU" sz="1700" u="sng" dirty="0">
                <a:hlinkClick r:id="rId4"/>
              </a:rPr>
              <a:t>2022-08-09</a:t>
            </a:r>
            <a:r>
              <a:rPr lang="hu-HU" sz="1700" u="sng" dirty="0" smtClean="0"/>
              <a:t>)</a:t>
            </a:r>
            <a:endParaRPr lang="hu-HU" sz="1700" u="sng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604" y="1690688"/>
            <a:ext cx="6859833" cy="38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18703"/>
      </p:ext>
    </p:extLst>
  </p:cSld>
  <p:clrMapOvr>
    <a:masterClrMapping/>
  </p:clrMapOvr>
</p:sld>
</file>

<file path=ppt/theme/theme1.xml><?xml version="1.0" encoding="utf-8"?>
<a:theme xmlns:a="http://schemas.openxmlformats.org/drawingml/2006/main" name="Mélység">
  <a:themeElements>
    <a:clrScheme name="Mélység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Mélység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élység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TM04033923[[fn=Mélység]]</Template>
  <TotalTime>1051</TotalTime>
  <Words>628</Words>
  <Application>Microsoft Office PowerPoint</Application>
  <PresentationFormat>Szélesvásznú</PresentationFormat>
  <Paragraphs>168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Corbel</vt:lpstr>
      <vt:lpstr>Mélység</vt:lpstr>
      <vt:lpstr>Másfél fok</vt:lpstr>
      <vt:lpstr>A globális éghajlati válság korunk egyik legnagyobb kihívása és veszélye </vt:lpstr>
      <vt:lpstr>Miért fontos ez a másfél fok?</vt:lpstr>
      <vt:lpstr>Környezeti változások hosszú távú következményei</vt:lpstr>
      <vt:lpstr>PowerPoint-bemutató</vt:lpstr>
      <vt:lpstr>PowerPoint-bemutató</vt:lpstr>
      <vt:lpstr>HATÁSOK EGYÜTTES ELŐFORDULÁSA- összetett extrém események </vt:lpstr>
      <vt:lpstr>Mi sem ússzuk meg –hatásai Magyarországon</vt:lpstr>
      <vt:lpstr>Negatív hatásuk a társadalmi-gazdasági rendszerünkre nagy terhet ró</vt:lpstr>
      <vt:lpstr>Változatlan kibocsátások mellett melegrekordok sorát hozzák majd a nyarak Magyarországon</vt:lpstr>
      <vt:lpstr>PowerPoint-bemutató</vt:lpstr>
      <vt:lpstr>Miért kell változtatnunk?</vt:lpstr>
      <vt:lpstr>Az egyén és a közösség aktív cselekvéssel tehet  a globális éghajlati válság ellen </vt:lpstr>
      <vt:lpstr>Mit tehetünk mi? - Klímapolitika</vt:lpstr>
      <vt:lpstr>PowerPoint-bemutató</vt:lpstr>
      <vt:lpstr>Mit tehetek én? - Hogyan csökkentheted a szénlábnyomod?</vt:lpstr>
      <vt:lpstr>Forrás: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Másfél fok</dc:title>
  <dc:creator>Lohn Viktor</dc:creator>
  <cp:lastModifiedBy>Rita</cp:lastModifiedBy>
  <cp:revision>97</cp:revision>
  <dcterms:created xsi:type="dcterms:W3CDTF">2022-11-20T19:31:35Z</dcterms:created>
  <dcterms:modified xsi:type="dcterms:W3CDTF">2022-12-15T11:26:23Z</dcterms:modified>
</cp:coreProperties>
</file>