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-18"/>
      <p:regular r:id="rId11"/>
      <p:bold r:id="rId12"/>
      <p:italic r:id="rId13"/>
      <p:boldItalic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de956296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de956296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deae964d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deae964d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deae964d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deae964d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deae964d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deae964d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01af344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01af344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deae964d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deae964d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6d58a49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6d58a49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/>
              <a:t>INVAZÍV FAJOK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Negyedik forduló - Készítette: Baricza Gellért, Kocsis Veronika, Pap Lili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1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20" b="1"/>
              <a:t>Invazív faj jelentése</a:t>
            </a:r>
            <a:endParaRPr sz="2520" b="1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Olyan idegenhonos fajok, melyek egy új területre, földrészre kerülve gyorsan terjednek, nagy területeket meghódítva, kiszorítva az őshonos fajokat és közösségeket, ezáltal gazdasági, természetvédelmi vagy ember-egészségügyi károkat okoznak.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Gyakran szándékosan telepítenek be idegen fajokat egy-egy területre, mivel azoktól gazdasági hasznot remélnek.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biológiai invázió megelőzése, az inváziós fajok elleni védekezés az egész világon, Európában is kiemelt fontosságú.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4B5D67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575" y="2654525"/>
            <a:ext cx="5346850" cy="20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Invazív állatfajok Magyarországon</a:t>
            </a:r>
            <a:endParaRPr b="1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35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Magyarországon például ilyen faj a: </a:t>
            </a:r>
            <a:endParaRPr sz="135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4325" algn="l" rtl="0"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Char char="○"/>
            </a:pPr>
            <a:r>
              <a:rPr lang="hu" sz="1350" b="1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szúnyogirtó fogasponty:</a:t>
            </a:r>
            <a:r>
              <a:rPr lang="hu" sz="1350">
                <a:solidFill>
                  <a:srgbClr val="55555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" sz="135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kedvenc tápláléka a különféle szúnyogok vízben élő, fejlődő lárvája</a:t>
            </a:r>
            <a:endParaRPr sz="1350">
              <a:solidFill>
                <a:srgbClr val="55555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Char char="○"/>
            </a:pPr>
            <a:r>
              <a:rPr lang="hu" sz="135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seregély:</a:t>
            </a:r>
            <a:r>
              <a:rPr lang="hu" sz="135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" sz="135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rendszeres fészkelő, rovarokat és bogyókat eszik.</a:t>
            </a:r>
            <a:endParaRPr sz="135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Char char="○"/>
            </a:pPr>
            <a:r>
              <a:rPr lang="hu" sz="135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ezüstkárász:</a:t>
            </a:r>
            <a:r>
              <a:rPr lang="hu" sz="135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" sz="1350">
                <a:solidFill>
                  <a:srgbClr val="55555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azzal a szándékkal telepítették be az országba, hogy jól növekedő, a hasvízkórral szemben ellenálló halfajjal gazdagodjunk</a:t>
            </a:r>
            <a:endParaRPr sz="1350">
              <a:solidFill>
                <a:srgbClr val="55555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350"/>
              <a:buFont typeface="Arial"/>
              <a:buChar char="○"/>
            </a:pPr>
            <a:r>
              <a:rPr lang="hu" sz="1350" b="1">
                <a:solidFill>
                  <a:srgbClr val="55555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erdei gyapjaslepke:</a:t>
            </a:r>
            <a:r>
              <a:rPr lang="hu" sz="1350">
                <a:solidFill>
                  <a:srgbClr val="55555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az erdei fákon kívül, dísz- és gyümölcsfák leveleit is szívesen fogyasztja, nem nagyon válogatós</a:t>
            </a:r>
            <a:endParaRPr sz="1350">
              <a:solidFill>
                <a:srgbClr val="55555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>
              <a:solidFill>
                <a:srgbClr val="55555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71" y="3275696"/>
            <a:ext cx="1712300" cy="1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24525" y="4390250"/>
            <a:ext cx="20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Szúnyogirtó fogasponty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125" y="3275690"/>
            <a:ext cx="1712300" cy="114723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758375" y="4422925"/>
            <a:ext cx="91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Seregély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292" y="3275700"/>
            <a:ext cx="1881708" cy="1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728700" y="4390250"/>
            <a:ext cx="11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Ezüstkárász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3875" y="3255025"/>
            <a:ext cx="1775975" cy="11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6493863" y="4422925"/>
            <a:ext cx="18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Erdei gyapjaslepke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Invazív növényfajok Magyarországon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Magyarországon például ilyen faj a:</a:t>
            </a:r>
            <a:endParaRPr sz="120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Char char="○"/>
            </a:pPr>
            <a:r>
              <a:rPr lang="hu" sz="120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csicsóka: </a:t>
            </a:r>
            <a:r>
              <a:rPr lang="hu" sz="12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 fészkesvirágzatúak családjába tartozó gumós évelő, gyógynövény</a:t>
            </a:r>
            <a:endParaRPr sz="120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Char char="○"/>
            </a:pPr>
            <a:r>
              <a:rPr lang="hu" sz="120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fehér akác: </a:t>
            </a:r>
            <a:r>
              <a:rPr lang="hu" sz="12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pillangósvirágúak családjának bükkönyformák alcsaládjába tartozó fa</a:t>
            </a:r>
            <a:endParaRPr sz="120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Char char="○"/>
            </a:pPr>
            <a:r>
              <a:rPr lang="hu" sz="120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parlagfű: </a:t>
            </a:r>
            <a:r>
              <a:rPr lang="hu" sz="12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egyik legismertebb gyomnövényünk, mezőgazdasági és humánegészségügyi kártétele rendkívül jelentős</a:t>
            </a:r>
            <a:endParaRPr sz="120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200"/>
              <a:buFont typeface="Arial"/>
              <a:buChar char="○"/>
            </a:pPr>
            <a:r>
              <a:rPr lang="hu" sz="1200" b="1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nád: </a:t>
            </a:r>
            <a:r>
              <a:rPr lang="hu" sz="12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 egész világon megtalálható, éppen úgy, mint a gyékények az állóvizek nádasainak egyik jellegzetes faja</a:t>
            </a:r>
            <a:endParaRPr sz="120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b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875" y="3016666"/>
            <a:ext cx="1188025" cy="158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5725" y="2984674"/>
            <a:ext cx="1188025" cy="16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5">
            <a:alphaModFix/>
          </a:blip>
          <a:srcRect l="17300" t="-1670" r="-17299" b="1670"/>
          <a:stretch/>
        </p:blipFill>
        <p:spPr>
          <a:xfrm>
            <a:off x="4478275" y="2963209"/>
            <a:ext cx="1268125" cy="169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925" y="2984663"/>
            <a:ext cx="1334500" cy="16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115350" y="4602225"/>
            <a:ext cx="9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Csicsóka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820625" y="4602225"/>
            <a:ext cx="118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Fehér akác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600300" y="4602225"/>
            <a:ext cx="83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Parlagfű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593875" y="4568875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"/>
                <a:ea typeface="Proxima Nova"/>
                <a:cs typeface="Proxima Nova"/>
                <a:sym typeface="Proxima Nova"/>
              </a:rPr>
              <a:t>Nád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156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Invazív állatfajok a Balatonon</a:t>
            </a:r>
            <a:endParaRPr b="1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72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 sz="13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Balaton 68 halfajából már 29 idegenhonos</a:t>
            </a:r>
            <a:endParaRPr sz="13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 sz="13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ezek jelentős része sügérféle, de a legjobban például a naphal terjedt el</a:t>
            </a:r>
            <a:endParaRPr sz="13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50"/>
              <a:buFont typeface="Arial"/>
              <a:buChar char="●"/>
            </a:pPr>
            <a:r>
              <a:rPr lang="hu" sz="13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Balaton elszigetelt rendszernek tekinthető térségünkben, azonban a vízgyűjtő területén több mint 200 halastó található, melyek az invazív fajok terjedésének legfontosabb kiindulópontjai</a:t>
            </a:r>
            <a:endParaRPr sz="13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50"/>
              <a:buFont typeface="Arial"/>
              <a:buChar char="●"/>
            </a:pPr>
            <a:r>
              <a:rPr lang="hu" sz="135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leggyakoribb fajták: az ezüstkárász, a kínai razbóra, a naphal és a kagylók</a:t>
            </a:r>
            <a:endParaRPr sz="135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 idegenhonos fajok behurcolásában nagy szerepe van az akvarisztikának, a dísznövény- és a kisállat-kereskedelemnek, a halászatnak, a horgászatnak és a mezőgazdaságnak → az invazív fajok visszaszorításáért sokat lehet tenni felelős gondolkodással és megfelelő tájékozódással.</a:t>
            </a:r>
            <a:endParaRPr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00" y="2995575"/>
            <a:ext cx="2796975" cy="1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275" y="2848813"/>
            <a:ext cx="2483753" cy="18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325" y="2995574"/>
            <a:ext cx="2796974" cy="173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21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Invazív növényfajok a Balatonon</a:t>
            </a:r>
            <a:endParaRPr b="1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784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9272C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rgbClr val="2927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súlyos mértékben és gyorsan alakul át a Balaton egyre szárazabbá váló part menti zónája</a:t>
            </a:r>
            <a:endParaRPr sz="1300">
              <a:solidFill>
                <a:srgbClr val="2927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9272C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rgbClr val="2927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 folyamat nagyrészt egy növényi alcsalád, az aranyvessző térhódításának következménye</a:t>
            </a:r>
            <a:endParaRPr sz="1300">
              <a:solidFill>
                <a:srgbClr val="2927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9272C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rgbClr val="2927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szívós, tág tűrésű, növényként jobban viseli a kiirtására tett kísérleteket, mint a természetes, őshonos fajok, így a védett területeken okozza a legnagyobb károkat</a:t>
            </a:r>
            <a:endParaRPr sz="1300">
              <a:solidFill>
                <a:srgbClr val="2927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9272C"/>
              </a:buClr>
              <a:buSzPts val="1300"/>
              <a:buFont typeface="Arial"/>
              <a:buChar char="●"/>
            </a:pPr>
            <a:r>
              <a:rPr lang="hu" sz="1300">
                <a:solidFill>
                  <a:srgbClr val="2927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elsősorban a szárazodó nádasokat, a szárazság sújtotta vizes élőhelyeket veszélyeztetik a Balaton partján</a:t>
            </a:r>
            <a:endParaRPr sz="1300">
              <a:solidFill>
                <a:srgbClr val="2927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9272C"/>
              </a:buClr>
              <a:buSzPts val="1300"/>
              <a:buFont typeface="Arial"/>
              <a:buChar char="●"/>
            </a:pPr>
            <a:r>
              <a:rPr lang="hu" sz="135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lila virágú tündérrórázsa, amely észak-amerikai hibrid, nagyon jól szaporodik vegetatívan → a hazai és egyéb védendő fajok, így a nílusi fehér tündérrózsa és az indiai vörös tündérrózsa állományai elől foglalja el a helyet</a:t>
            </a:r>
            <a:endParaRPr sz="1300">
              <a:solidFill>
                <a:srgbClr val="2927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25" y="2897900"/>
            <a:ext cx="2641474" cy="17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975" y="2865637"/>
            <a:ext cx="2738251" cy="1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4100" y="2854450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750" b="1">
                <a:solidFill>
                  <a:srgbClr val="2A2A2A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Idegenhonos, inváziós fajok elleni küzdelem</a:t>
            </a:r>
            <a:endParaRPr sz="2750" b="1">
              <a:solidFill>
                <a:srgbClr val="2A2A2A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972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hu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 Európai Unió rendelettel szabályozza az idegenhonos inváziós fajok elleni közös és egységes fellépést.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hu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hazai jogszabályok az európai uniós rendeletet megelőzően és jelenleg is tartalmaznak előírásokat az idegenhonos inváziós fajokkal kapcsolatban. 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hu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 egyes ágazati jogszabályokban szerepelnek fajlisták, amelyekhez kapcsolódóan bizonyos tevékenységek tiltottak, vagy adott fajok további terjedését megakadályozandó, kötelező védekezési módszereket állapítanak meg.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hu" sz="13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hazai jogharmonizáció keretében, törvényi szinten az egyes szakterületi jogszabályokba (természetvédelem, mezőgazdaság, erdészet, vadgazdálkodás, halgazdálkodás, élelmiszer-lánc felügyelet) beépültek az uniós inváziós rendelet alkalmazására vonatkozó, inváziós hatáskört biztosító felhatalmazások.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50">
              <a:solidFill>
                <a:srgbClr val="2A2A2A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950" y="1590863"/>
            <a:ext cx="20955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50" y="54850"/>
            <a:ext cx="7564425" cy="50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794913" y="644675"/>
            <a:ext cx="734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 b="1"/>
              <a:t>Köszönöm a figyelmet!</a:t>
            </a:r>
            <a:endParaRPr sz="3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Diavetítés a képernyőre (16:9 oldalarány)</PresentationFormat>
  <Paragraphs>44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Proxima Nova</vt:lpstr>
      <vt:lpstr>Arial</vt:lpstr>
      <vt:lpstr>Verdana</vt:lpstr>
      <vt:lpstr>Montserrat</vt:lpstr>
      <vt:lpstr>Spearmint</vt:lpstr>
      <vt:lpstr>INVAZÍV FAJOK</vt:lpstr>
      <vt:lpstr>Invazív faj jelentése</vt:lpstr>
      <vt:lpstr>Invazív állatfajok Magyarországon</vt:lpstr>
      <vt:lpstr>Invazív növényfajok Magyarországon </vt:lpstr>
      <vt:lpstr>Invazív állatfajok a Balatonon</vt:lpstr>
      <vt:lpstr>Invazív növényfajok a Balatonon</vt:lpstr>
      <vt:lpstr>Idegenhonos, inváziós fajok elleni küzdelem 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INVAZÍV FAJOK</dc:title>
  <dc:creator>Ferenci Rita Georgina</dc:creator>
  <cp:lastModifiedBy>Ferenci Rita Georgina</cp:lastModifiedBy>
  <cp:revision>1</cp:revision>
  <dcterms:modified xsi:type="dcterms:W3CDTF">2022-02-24T09:34:14Z</dcterms:modified>
</cp:coreProperties>
</file>