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90" r:id="rId5"/>
    <p:sldId id="292" r:id="rId6"/>
    <p:sldId id="291" r:id="rId7"/>
    <p:sldId id="303" r:id="rId8"/>
    <p:sldId id="304" r:id="rId9"/>
    <p:sldId id="296" r:id="rId10"/>
    <p:sldId id="305" r:id="rId11"/>
    <p:sldId id="306" r:id="rId12"/>
    <p:sldId id="307" r:id="rId13"/>
    <p:sldId id="308" r:id="rId14"/>
    <p:sldId id="309" r:id="rId15"/>
    <p:sldId id="310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pos="600" userDrawn="1">
          <p15:clr>
            <a:srgbClr val="A4A3A4"/>
          </p15:clr>
        </p15:guide>
        <p15:guide id="4" pos="45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5029"/>
    <a:srgbClr val="F1EAE0"/>
    <a:srgbClr val="1C4C3C"/>
    <a:srgbClr val="8FA971"/>
    <a:srgbClr val="9F792F"/>
    <a:srgbClr val="E3CEB2"/>
    <a:srgbClr val="648260"/>
    <a:srgbClr val="A49B37"/>
    <a:srgbClr val="006A8A"/>
    <a:srgbClr val="BD7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879" autoAdjust="0"/>
  </p:normalViewPr>
  <p:slideViewPr>
    <p:cSldViewPr snapToGrid="0" snapToObjects="1" showGuides="1">
      <p:cViewPr varScale="1">
        <p:scale>
          <a:sx n="113" d="100"/>
          <a:sy n="113" d="100"/>
        </p:scale>
        <p:origin x="936" y="84"/>
      </p:cViewPr>
      <p:guideLst>
        <p:guide orient="horz" pos="1272"/>
        <p:guide pos="7056"/>
        <p:guide pos="600"/>
        <p:guide pos="45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8" d="100"/>
          <a:sy n="58" d="100"/>
        </p:scale>
        <p:origin x="3240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397ADA-28FC-D95C-9949-C2600B76E8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638BB-B5C2-68A8-E3FA-52921DD002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7502F-DB6E-469A-9C44-FB8EDEF15CAD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222EB-9CD6-7377-B538-2102EE87F3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FD59-EA45-6CD0-571D-72EF11B86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6A3EC-C558-4879-9E77-732F9A1F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2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17FE1-3397-4E25-A0AD-CD1F478AA28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3C4B0-A82C-497E-A667-41FFA619A4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74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09FC96-A524-9411-F587-93938397D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82765" y="0"/>
            <a:ext cx="5409235" cy="6857999"/>
          </a:xfrm>
          <a:noFill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E2DDD5-B179-8D33-E206-E8EC18C6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185416"/>
            <a:ext cx="6693408" cy="2084832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1" i="0" cap="all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19809-9823-E5C1-322B-DCDB7769D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5812" y="4504854"/>
            <a:ext cx="6391656" cy="475938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B4CE57F-5479-CED7-E9B0-CE4C7D42F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5256" y="1517904"/>
            <a:ext cx="6254496" cy="42976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87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347472"/>
            <a:ext cx="3557016" cy="1453896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368CE2E-3249-FEAA-35F7-F23895DA05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824" y="1773936"/>
            <a:ext cx="4041648" cy="1062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0" y="2377440"/>
            <a:ext cx="6867144" cy="38587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21AED7-4B5F-555E-55E1-3126E0E0B437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6E15A75-4600-D47B-7F47-3093E7B5F62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F97AED1-4A22-3F95-CE27-D0D48AA867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861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3163824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896112"/>
            <a:ext cx="6611112" cy="1453896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3913632"/>
            <a:ext cx="10305288" cy="1746504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67EB87-8CC8-597B-6EC9-8EBA60838A02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40036-C3C5-6C07-99C1-04B4835670A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6AC08-6EB6-7F52-7F52-E874CCF1139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93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896112"/>
            <a:ext cx="6611112" cy="1453896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58368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680" y="2587752"/>
            <a:ext cx="10075672" cy="314553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5D9E6C-F9B9-D8DB-178E-4553780AA928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83E49A-BDF1-7E34-30FE-A4A45160F7A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0355B-1B69-AD49-6AB0-3D194609B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347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896112"/>
            <a:ext cx="6611112" cy="1453896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048" y="1060704"/>
            <a:ext cx="4069080" cy="1901952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1pPr>
            <a:lvl2pPr marL="283464">
              <a:defRPr sz="1600">
                <a:solidFill>
                  <a:schemeClr val="bg1"/>
                </a:solidFill>
              </a:defRPr>
            </a:lvl2pPr>
            <a:lvl3pPr marL="566928">
              <a:defRPr sz="1400">
                <a:solidFill>
                  <a:schemeClr val="bg1"/>
                </a:solidFill>
              </a:defRPr>
            </a:lvl3pPr>
            <a:lvl4pPr marL="859536">
              <a:defRPr sz="1200">
                <a:solidFill>
                  <a:schemeClr val="bg1"/>
                </a:solidFill>
              </a:defRPr>
            </a:lvl4pPr>
            <a:lvl5pPr marL="1152144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8162DF-463B-6273-87B0-C2199D9D10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7016"/>
            <a:ext cx="12192000" cy="3300984"/>
          </a:xfrm>
          <a:custGeom>
            <a:avLst/>
            <a:gdLst>
              <a:gd name="connsiteX0" fmla="*/ 11446035 w 12192000"/>
              <a:gd name="connsiteY0" fmla="*/ 2688904 h 3300984"/>
              <a:gd name="connsiteX1" fmla="*/ 11446035 w 12192000"/>
              <a:gd name="connsiteY1" fmla="*/ 2734623 h 3300984"/>
              <a:gd name="connsiteX2" fmla="*/ 11933120 w 12192000"/>
              <a:gd name="connsiteY2" fmla="*/ 2734623 h 3300984"/>
              <a:gd name="connsiteX3" fmla="*/ 11933120 w 12192000"/>
              <a:gd name="connsiteY3" fmla="*/ 2688904 h 3300984"/>
              <a:gd name="connsiteX4" fmla="*/ 0 w 12192000"/>
              <a:gd name="connsiteY4" fmla="*/ 0 h 3300984"/>
              <a:gd name="connsiteX5" fmla="*/ 12192000 w 12192000"/>
              <a:gd name="connsiteY5" fmla="*/ 0 h 3300984"/>
              <a:gd name="connsiteX6" fmla="*/ 12192000 w 12192000"/>
              <a:gd name="connsiteY6" fmla="*/ 3300984 h 3300984"/>
              <a:gd name="connsiteX7" fmla="*/ 0 w 12192000"/>
              <a:gd name="connsiteY7" fmla="*/ 3300984 h 3300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00984">
                <a:moveTo>
                  <a:pt x="11446035" y="2688904"/>
                </a:moveTo>
                <a:lnTo>
                  <a:pt x="11446035" y="2734623"/>
                </a:lnTo>
                <a:lnTo>
                  <a:pt x="11933120" y="2734623"/>
                </a:lnTo>
                <a:lnTo>
                  <a:pt x="11933120" y="268890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300984"/>
                </a:lnTo>
                <a:lnTo>
                  <a:pt x="0" y="330098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422ED3-8684-C41B-4675-BBDC2C8E5B5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E6B05-7A34-DD4C-91AD-29F26B6F9C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84A137-9DB1-1EF0-305E-7DB76003BEEF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236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204B-5F84-6245-AE72-7A8C5B7310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B472-C06F-6BEF-0C0E-65EA59CA7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DE38-8A0A-0F93-DE98-1E326581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E7A33-CA4E-DAED-6589-1B5DC61AC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course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ACFDC-DFA7-1C09-92B3-D574BA94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67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ABB4-22CD-17FF-907C-C72C3F1B5B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3A82B-AB98-7510-5B1F-000D214C74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course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B29A9-FB61-93CF-3836-717038D2E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39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EE89-1608-EDAC-C029-E4E550F00E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course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D47AD-6129-B223-8047-C719153A4C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31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89DB-50DC-20A4-2341-EC5E6AF6F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26305-7761-21B5-BED4-42833BBEB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96E8B-F843-EF0E-F259-D3BA3F2173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237E1-6846-B0F5-86C9-7BC757AACB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course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D90CB2-96B7-2FE3-2F3A-4A4C704BB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1517904"/>
            <a:ext cx="4416552" cy="1572768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5DF0DBE-FBE3-E653-13B1-8A27023E2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9653-6F42-EC48-B443-D3FF0CD0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7824" y="3429000"/>
            <a:ext cx="4242816" cy="235000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D0971A-C596-F81B-B6DF-4B71CD0427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0616" y="0"/>
            <a:ext cx="6501384" cy="6858000"/>
          </a:xfrm>
          <a:custGeom>
            <a:avLst/>
            <a:gdLst>
              <a:gd name="connsiteX0" fmla="*/ 5755419 w 6501384"/>
              <a:gd name="connsiteY0" fmla="*/ 6245920 h 6858000"/>
              <a:gd name="connsiteX1" fmla="*/ 5755419 w 6501384"/>
              <a:gd name="connsiteY1" fmla="*/ 6291639 h 6858000"/>
              <a:gd name="connsiteX2" fmla="*/ 6242504 w 6501384"/>
              <a:gd name="connsiteY2" fmla="*/ 6291639 h 6858000"/>
              <a:gd name="connsiteX3" fmla="*/ 6242504 w 6501384"/>
              <a:gd name="connsiteY3" fmla="*/ 6245920 h 6858000"/>
              <a:gd name="connsiteX4" fmla="*/ 0 w 6501384"/>
              <a:gd name="connsiteY4" fmla="*/ 0 h 6858000"/>
              <a:gd name="connsiteX5" fmla="*/ 6501384 w 6501384"/>
              <a:gd name="connsiteY5" fmla="*/ 0 h 6858000"/>
              <a:gd name="connsiteX6" fmla="*/ 6501384 w 6501384"/>
              <a:gd name="connsiteY6" fmla="*/ 6858000 h 6858000"/>
              <a:gd name="connsiteX7" fmla="*/ 0 w 650138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01384" h="6858000">
                <a:moveTo>
                  <a:pt x="5755419" y="6245920"/>
                </a:moveTo>
                <a:lnTo>
                  <a:pt x="5755419" y="6291639"/>
                </a:lnTo>
                <a:lnTo>
                  <a:pt x="6242504" y="6291639"/>
                </a:lnTo>
                <a:lnTo>
                  <a:pt x="6242504" y="6245920"/>
                </a:lnTo>
                <a:close/>
                <a:moveTo>
                  <a:pt x="0" y="0"/>
                </a:moveTo>
                <a:lnTo>
                  <a:pt x="6501384" y="0"/>
                </a:lnTo>
                <a:lnTo>
                  <a:pt x="650138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B50D50-73C7-3F50-52F5-210AF03CEA5F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339096C-E86B-C5A9-1F2F-E4FD0552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80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3730752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896112"/>
            <a:ext cx="6611112" cy="1453896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7E7FED9-E80E-C940-F98B-AB755EE20D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22091" y="4325692"/>
            <a:ext cx="1289304" cy="813816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59331-56CA-A5B3-ECFB-757CC5B9E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6816" y="4809744"/>
            <a:ext cx="1188720" cy="292608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D1D906-0BC4-FEE6-C101-A96C691065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56816" y="5248656"/>
            <a:ext cx="1627632" cy="104241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30AA8E2-6DF5-EF83-796A-52DC1B42BA7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77739" y="4325692"/>
            <a:ext cx="1289304" cy="813816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E6D84C-E8F7-4012-F33F-2BC73176D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94176" y="4809744"/>
            <a:ext cx="1188720" cy="292608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C6931C-E330-4493-0643-D599756590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94176" y="5248656"/>
            <a:ext cx="1627632" cy="104241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BD2F4CC-8E51-87CF-F79A-F27C3CEB564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67044" y="4325692"/>
            <a:ext cx="1289304" cy="813816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BDAE69-C4D7-13B7-8424-76C2742E8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86400" y="4809744"/>
            <a:ext cx="1188720" cy="292608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784D331-4EA8-7763-413A-D86421E774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86400" y="5248656"/>
            <a:ext cx="1627632" cy="104241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F7A8DA1D-6CC4-473F-2C8F-4BF59295EA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79891" y="4325692"/>
            <a:ext cx="1289304" cy="813816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D2BB440-F01A-2C17-2EB1-29400B080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14616" y="4809744"/>
            <a:ext cx="1188720" cy="292608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8E70445-8223-C947-41BD-B5232418DC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14616" y="5248656"/>
            <a:ext cx="1627632" cy="104241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0CEB3F3-5DF9-EBDA-0049-32F1E30883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26395" y="4325692"/>
            <a:ext cx="1289304" cy="813816"/>
          </a:xfr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7CA7A68-9715-41A2-960B-4A4FCA50B6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61120" y="4809744"/>
            <a:ext cx="1188720" cy="292608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0DEDB88-9B42-2A98-CCD8-509BAE5364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951976" y="5248656"/>
            <a:ext cx="1627632" cy="104241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4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E647C7-955C-FC73-3737-298D139F20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" y="1728216"/>
            <a:ext cx="5074920" cy="379476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defRPr sz="199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9653-6F42-EC48-B443-D3FF0CD0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4663440"/>
            <a:ext cx="4581144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17795E-6A15-8CD3-45F4-FE61964FDC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6496" y="1185487"/>
            <a:ext cx="3557016" cy="1453896"/>
          </a:xfrm>
        </p:spPr>
        <p:txBody>
          <a:bodyPr anchor="b">
            <a:noAutofit/>
          </a:bodyPr>
          <a:lstStyle>
            <a:lvl1pPr marL="0" indent="0" algn="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2925168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4567E9-2483-C330-76B4-52F75C950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4032" y="1517904"/>
            <a:ext cx="4416552" cy="1572768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A5DB37-3750-510E-8CAA-D76AFD5CC5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108192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0CFB59-AAC5-2429-8ABD-5C7810D2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A9653-6F42-EC48-B443-D3FF0CD0D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4032" y="3429000"/>
            <a:ext cx="4242816" cy="2350008"/>
          </a:xfrm>
        </p:spPr>
        <p:txBody>
          <a:bodyPr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1B8C20-6DAD-D765-BC74-189D6F5065A1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BF308-C3AC-92A2-F532-FF8180F4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27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23150"/>
            <a:ext cx="12192000" cy="2898648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347472"/>
            <a:ext cx="6611112" cy="1453896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7955206-B899-8803-FDE5-D32B87390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824" y="1773936"/>
            <a:ext cx="4041648" cy="1062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364A7DC8-84BB-05AA-594A-2BDB0719556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7824" y="3328416"/>
            <a:ext cx="9957816" cy="402336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59331-56CA-A5B3-ECFB-757CC5B9E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824" y="4096512"/>
            <a:ext cx="1673352" cy="292608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E6D84C-E8F7-4012-F33F-2BC73176D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60904" y="4096512"/>
            <a:ext cx="1673352" cy="292608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BDAE69-C4D7-13B7-8424-76C2742E8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2272" y="4096512"/>
            <a:ext cx="1673352" cy="292608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D2BB440-F01A-2C17-2EB1-29400B080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27064" y="4096512"/>
            <a:ext cx="1673352" cy="292608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7CA7A68-9715-41A2-960B-4A4FCA50B6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01000" y="4096512"/>
            <a:ext cx="1673352" cy="292608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D1D906-0BC4-FEE6-C101-A96C691065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4535424"/>
            <a:ext cx="1673352" cy="1042416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C6931C-E330-4493-0643-D599756590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660904" y="4535424"/>
            <a:ext cx="1673352" cy="1042416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784D331-4EA8-7763-413A-D86421E774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62272" y="4535424"/>
            <a:ext cx="1673352" cy="1042416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C8E70445-8223-C947-41BD-B5232418DC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7064" y="4535424"/>
            <a:ext cx="1673352" cy="1042416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0DEDB88-9B42-2A98-CCD8-509BAE5364B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1000" y="4535424"/>
            <a:ext cx="1673352" cy="1042416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3AD13A-778C-0B94-E890-F60B86ABB5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course title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34822A-F2F6-6134-01C8-6CB9A884CDD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71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2E9B473-9612-90C4-92F3-3DAB99570A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347472"/>
            <a:ext cx="3557016" cy="1453896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45086ED-6566-AB9A-70A6-D9D2DB077F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824" y="1773936"/>
            <a:ext cx="4041648" cy="1062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19AD1-1029-1DE8-E36D-41EF92EDB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2587752"/>
            <a:ext cx="10213848" cy="3145536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24F3A78-F067-8639-9E61-32AE80986E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6007608"/>
            <a:ext cx="12192000" cy="850392"/>
          </a:xfrm>
          <a:custGeom>
            <a:avLst/>
            <a:gdLst>
              <a:gd name="connsiteX0" fmla="*/ 11446035 w 12192000"/>
              <a:gd name="connsiteY0" fmla="*/ 238312 h 850392"/>
              <a:gd name="connsiteX1" fmla="*/ 11446035 w 12192000"/>
              <a:gd name="connsiteY1" fmla="*/ 284031 h 850392"/>
              <a:gd name="connsiteX2" fmla="*/ 11933120 w 12192000"/>
              <a:gd name="connsiteY2" fmla="*/ 284031 h 850392"/>
              <a:gd name="connsiteX3" fmla="*/ 11933120 w 12192000"/>
              <a:gd name="connsiteY3" fmla="*/ 238312 h 850392"/>
              <a:gd name="connsiteX4" fmla="*/ 0 w 12192000"/>
              <a:gd name="connsiteY4" fmla="*/ 0 h 850392"/>
              <a:gd name="connsiteX5" fmla="*/ 12192000 w 12192000"/>
              <a:gd name="connsiteY5" fmla="*/ 0 h 850392"/>
              <a:gd name="connsiteX6" fmla="*/ 12192000 w 12192000"/>
              <a:gd name="connsiteY6" fmla="*/ 850392 h 850392"/>
              <a:gd name="connsiteX7" fmla="*/ 0 w 12192000"/>
              <a:gd name="connsiteY7" fmla="*/ 850392 h 85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850392">
                <a:moveTo>
                  <a:pt x="11446035" y="238312"/>
                </a:moveTo>
                <a:lnTo>
                  <a:pt x="11446035" y="284031"/>
                </a:lnTo>
                <a:lnTo>
                  <a:pt x="11933120" y="284031"/>
                </a:lnTo>
                <a:lnTo>
                  <a:pt x="11933120" y="2383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50392"/>
                </a:lnTo>
                <a:lnTo>
                  <a:pt x="0" y="85039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FD9871F-9716-E693-46E0-C82668C233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73736" y="6276547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course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B6AA57-B313-9EB7-BDE7-E6B64F9104E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B8C45-3813-10BB-8CEE-B97E114209B1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92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1BAF3EC-96ED-627A-D8DF-71B5521F8C5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67856" y="0"/>
            <a:ext cx="5724144" cy="4224528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294162-C98D-D8F6-47BD-4CE34B63F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347472"/>
            <a:ext cx="6611112" cy="1453896"/>
          </a:xfrm>
        </p:spPr>
        <p:txBody>
          <a:bodyPr anchor="b"/>
          <a:lstStyle>
            <a:lvl1pPr>
              <a:defRPr sz="54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37955206-B899-8803-FDE5-D32B87390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824" y="1773936"/>
            <a:ext cx="4041648" cy="1062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759331-56CA-A5B3-ECFB-757CC5B9E3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7824" y="2761488"/>
            <a:ext cx="2615184" cy="292608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2E6D84C-E8F7-4012-F33F-2BC73176D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18888" y="2761488"/>
            <a:ext cx="2615184" cy="292608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ABDAE69-C4D7-13B7-8424-76C2742E85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23376" y="2761488"/>
            <a:ext cx="2615184" cy="292608"/>
          </a:xfrm>
          <a:noFill/>
        </p:spPr>
        <p:txBody>
          <a:bodyPr/>
          <a:lstStyle>
            <a:lvl1pPr marL="0" indent="0"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D1D906-0BC4-FEE6-C101-A96C691065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7824" y="3264061"/>
            <a:ext cx="2615184" cy="2313779"/>
          </a:xfrm>
          <a:noFill/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C6931C-E330-4493-0643-D5997565908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818888" y="3264061"/>
            <a:ext cx="2615184" cy="2313779"/>
          </a:xfrm>
          <a:noFill/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784D331-4EA8-7763-413A-D86421E774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23376" y="3264061"/>
            <a:ext cx="2615184" cy="2313779"/>
          </a:xfrm>
          <a:noFill/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D3EE34-4CB3-EFD4-CB18-2CBD6765A6B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course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DDE7B4-8792-03F9-C90E-BDC9932ABDA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A7FA-4022-3FA2-0E0E-0972860B87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087368"/>
            <a:ext cx="12192000" cy="2770632"/>
          </a:xfrm>
          <a:custGeom>
            <a:avLst/>
            <a:gdLst>
              <a:gd name="connsiteX0" fmla="*/ 11446035 w 12192000"/>
              <a:gd name="connsiteY0" fmla="*/ 2158552 h 2770632"/>
              <a:gd name="connsiteX1" fmla="*/ 11446035 w 12192000"/>
              <a:gd name="connsiteY1" fmla="*/ 2204271 h 2770632"/>
              <a:gd name="connsiteX2" fmla="*/ 11933120 w 12192000"/>
              <a:gd name="connsiteY2" fmla="*/ 2204271 h 2770632"/>
              <a:gd name="connsiteX3" fmla="*/ 11933120 w 12192000"/>
              <a:gd name="connsiteY3" fmla="*/ 2158552 h 2770632"/>
              <a:gd name="connsiteX4" fmla="*/ 0 w 12192000"/>
              <a:gd name="connsiteY4" fmla="*/ 0 h 2770632"/>
              <a:gd name="connsiteX5" fmla="*/ 12192000 w 12192000"/>
              <a:gd name="connsiteY5" fmla="*/ 0 h 2770632"/>
              <a:gd name="connsiteX6" fmla="*/ 12192000 w 12192000"/>
              <a:gd name="connsiteY6" fmla="*/ 2770632 h 2770632"/>
              <a:gd name="connsiteX7" fmla="*/ 0 w 12192000"/>
              <a:gd name="connsiteY7" fmla="*/ 2770632 h 277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770632">
                <a:moveTo>
                  <a:pt x="11446035" y="2158552"/>
                </a:moveTo>
                <a:lnTo>
                  <a:pt x="11446035" y="2204271"/>
                </a:lnTo>
                <a:lnTo>
                  <a:pt x="11933120" y="2204271"/>
                </a:lnTo>
                <a:lnTo>
                  <a:pt x="11933120" y="215855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770632"/>
                </a:lnTo>
                <a:lnTo>
                  <a:pt x="0" y="2770632"/>
                </a:ln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10577E-706F-A37B-4229-35D618DD2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7824" y="347472"/>
            <a:ext cx="3557016" cy="1453896"/>
          </a:xfr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34838A-8B00-6F97-4B88-92382B1262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7824" y="1773936"/>
            <a:ext cx="4041648" cy="106203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32329-445D-026F-2751-7C7CC24FF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7608" y="1005840"/>
            <a:ext cx="4160520" cy="292608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5BFF6-ADF4-B12B-F366-E1E7F245C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7608" y="1552792"/>
            <a:ext cx="4160520" cy="1576160"/>
          </a:xfrm>
        </p:spPr>
        <p:txBody>
          <a:bodyPr/>
          <a:lstStyle>
            <a:lvl1pPr marL="283464" indent="-283464">
              <a:defRPr sz="1400">
                <a:solidFill>
                  <a:schemeClr val="bg1"/>
                </a:solidFill>
              </a:defRPr>
            </a:lvl1pPr>
            <a:lvl2pPr indent="-283464">
              <a:defRPr sz="1200">
                <a:solidFill>
                  <a:schemeClr val="bg1"/>
                </a:solidFill>
              </a:defRPr>
            </a:lvl2pPr>
            <a:lvl3pPr indent="-283464">
              <a:defRPr sz="1100">
                <a:solidFill>
                  <a:schemeClr val="bg1"/>
                </a:solidFill>
              </a:defRPr>
            </a:lvl3pPr>
            <a:lvl4pPr indent="-283464">
              <a:defRPr sz="1100">
                <a:solidFill>
                  <a:schemeClr val="bg1"/>
                </a:solidFill>
              </a:defRPr>
            </a:lvl4pPr>
            <a:lvl5pPr indent="-283464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775745-3C47-7E04-1FD8-EC04C993FF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07608" y="3438144"/>
            <a:ext cx="4160520" cy="292608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07129-582E-5D7F-246C-5ABE714D4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07608" y="3985096"/>
            <a:ext cx="4160520" cy="1576160"/>
          </a:xfrm>
        </p:spPr>
        <p:txBody>
          <a:bodyPr/>
          <a:lstStyle>
            <a:lvl1pPr indent="-283464">
              <a:defRPr sz="1400">
                <a:solidFill>
                  <a:schemeClr val="bg1"/>
                </a:solidFill>
              </a:defRPr>
            </a:lvl1pPr>
            <a:lvl2pPr indent="-283464">
              <a:defRPr sz="1200">
                <a:solidFill>
                  <a:schemeClr val="bg1"/>
                </a:solidFill>
              </a:defRPr>
            </a:lvl2pPr>
            <a:lvl3pPr indent="-283464">
              <a:defRPr sz="1100">
                <a:solidFill>
                  <a:schemeClr val="bg1"/>
                </a:solidFill>
              </a:defRPr>
            </a:lvl3pPr>
            <a:lvl4pPr indent="-283464">
              <a:defRPr sz="1100">
                <a:solidFill>
                  <a:schemeClr val="bg1"/>
                </a:solidFill>
              </a:defRPr>
            </a:lvl4pPr>
            <a:lvl5pPr indent="-283464"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78AC046-3CF2-802F-750B-B70D9B89A3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78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9B26AA9-8344-BF2E-82C8-AF9EDF269B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98DCFC-BBE6-A0EE-9253-E7AC8A49A023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3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CB6D48-D20C-54AA-94F1-D8E93328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663A-C2C8-12B2-AE7C-318452D5F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76FC8-F25A-C087-965F-C86D7A663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3736" y="6254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>
                    <a:alpha val="78000"/>
                  </a:schemeClr>
                </a:solidFill>
              </a:defRPr>
            </a:lvl1pPr>
          </a:lstStyle>
          <a:p>
            <a:r>
              <a:rPr lang="en-US" dirty="0"/>
              <a:t>course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BFC1D-3B9C-EFD1-A014-1F648ADDB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7704" y="6181344"/>
            <a:ext cx="670560" cy="6766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2900" b="1">
                <a:solidFill>
                  <a:schemeClr val="tx2">
                    <a:alpha val="78000"/>
                  </a:schemeClr>
                </a:solidFill>
              </a:defRPr>
            </a:lvl1pPr>
          </a:lstStyle>
          <a:p>
            <a:fld id="{8058A7CE-F400-7B46-9E16-10D36E8C32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76A5B-B081-E990-1FB5-4AE9CF7924C4}"/>
              </a:ext>
            </a:extLst>
          </p:cNvPr>
          <p:cNvSpPr/>
          <p:nvPr userDrawn="1"/>
        </p:nvSpPr>
        <p:spPr>
          <a:xfrm flipV="1">
            <a:off x="11446035" y="6245920"/>
            <a:ext cx="487085" cy="45719"/>
          </a:xfrm>
          <a:prstGeom prst="rect">
            <a:avLst/>
          </a:prstGeom>
          <a:solidFill>
            <a:srgbClr val="1C4C3C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51" r:id="rId4"/>
    <p:sldLayoutId id="2147483661" r:id="rId5"/>
    <p:sldLayoutId id="2147483667" r:id="rId6"/>
    <p:sldLayoutId id="2147483666" r:id="rId7"/>
    <p:sldLayoutId id="2147483668" r:id="rId8"/>
    <p:sldLayoutId id="2147483653" r:id="rId9"/>
    <p:sldLayoutId id="2147483650" r:id="rId10"/>
    <p:sldLayoutId id="2147483662" r:id="rId11"/>
    <p:sldLayoutId id="2147483663" r:id="rId12"/>
    <p:sldLayoutId id="2147483664" r:id="rId13"/>
    <p:sldLayoutId id="2147483652" r:id="rId14"/>
    <p:sldLayoutId id="2147483654" r:id="rId15"/>
    <p:sldLayoutId id="2147483655" r:id="rId16"/>
    <p:sldLayoutId id="2147483656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566928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859536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52144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44752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B9B543-FA8F-0C19-26C0-99FDD1D5DF6A}"/>
              </a:ext>
            </a:extLst>
          </p:cNvPr>
          <p:cNvSpPr txBox="1">
            <a:spLocks/>
          </p:cNvSpPr>
          <p:nvPr/>
        </p:nvSpPr>
        <p:spPr>
          <a:xfrm>
            <a:off x="500118" y="4992083"/>
            <a:ext cx="9275477" cy="182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b="1" i="0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u-HU" dirty="0"/>
              <a:t>Tihanyi Belső-tó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5981DF2A-F419-1B1D-2338-3953E19246B4}"/>
              </a:ext>
            </a:extLst>
          </p:cNvPr>
          <p:cNvSpPr txBox="1">
            <a:spLocks/>
          </p:cNvSpPr>
          <p:nvPr/>
        </p:nvSpPr>
        <p:spPr>
          <a:xfrm>
            <a:off x="-2779895" y="4992083"/>
            <a:ext cx="7080026" cy="1049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Kozminfó csapat 9/B osztály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A98FBFE0-8460-CB1B-C254-1C237737C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2" b="6154"/>
          <a:stretch/>
        </p:blipFill>
        <p:spPr bwMode="auto">
          <a:xfrm>
            <a:off x="0" y="0"/>
            <a:ext cx="12192000" cy="41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190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A2349C-823F-0211-8DF9-B5562CEA38B2}"/>
              </a:ext>
            </a:extLst>
          </p:cNvPr>
          <p:cNvSpPr/>
          <p:nvPr/>
        </p:nvSpPr>
        <p:spPr>
          <a:xfrm>
            <a:off x="6096000" y="0"/>
            <a:ext cx="6102096" cy="6858000"/>
          </a:xfrm>
          <a:prstGeom prst="rect">
            <a:avLst/>
          </a:prstGeom>
          <a:solidFill>
            <a:srgbClr val="785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68515-59B0-4803-7EDA-629E9791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392" y="420624"/>
            <a:ext cx="5452872" cy="1572768"/>
          </a:xfrm>
        </p:spPr>
        <p:txBody>
          <a:bodyPr/>
          <a:lstStyle/>
          <a:p>
            <a:r>
              <a:rPr lang="hu-HU" sz="4400" dirty="0"/>
              <a:t>A tó vízminőségének változása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7E1F6-BE52-FF1F-5D5C-B2AE291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07381-8EA2-8580-C27F-4D56C51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course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8050B-F591-6B64-ADBF-848E617F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0488" y="2011680"/>
            <a:ext cx="5827776" cy="48737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A tóba őt tápláló vízek nem folynak be, esetleg csak a fölöslegesek próbálnak elcsörgedezni.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Vizét a felszín alatti rétegvízekbõl, talajvízekbõl és a lehulló csapadékból nyeri.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A tó környéki </a:t>
            </a:r>
            <a:r>
              <a:rPr lang="hu-HU" sz="1800" dirty="0" smtClean="0"/>
              <a:t>nádas </a:t>
            </a:r>
            <a:r>
              <a:rPr lang="hu-HU" sz="1800" dirty="0"/>
              <a:t>mennyiségének alakulása,a mezőgazdasági fejlődés, vegyszerek alkalmazása, az </a:t>
            </a:r>
            <a:r>
              <a:rPr lang="hu-HU" sz="1800" dirty="0" smtClean="0"/>
              <a:t>urbanizáció  </a:t>
            </a:r>
            <a:r>
              <a:rPr lang="hu-HU" sz="1800" dirty="0"/>
              <a:t>jelentős hatással </a:t>
            </a:r>
            <a:r>
              <a:rPr lang="hu-HU" sz="1800" dirty="0" smtClean="0"/>
              <a:t>van </a:t>
            </a:r>
            <a:r>
              <a:rPr lang="hu-HU" sz="1800" dirty="0"/>
              <a:t>a belső tó vízminőségének alakulására.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A tó vizének szélén fehér habos elváltozás </a:t>
            </a:r>
            <a:r>
              <a:rPr lang="hu-HU" sz="1800" dirty="0" err="1" smtClean="0"/>
              <a:t>jelölii</a:t>
            </a:r>
            <a:r>
              <a:rPr lang="hu-HU" sz="1800" dirty="0" smtClean="0"/>
              <a:t> </a:t>
            </a:r>
            <a:r>
              <a:rPr lang="hu-HU" sz="1800" dirty="0"/>
              <a:t>a tóban megemelkedett Foszfor és Nátrium értéket, mely a tó élővilágának pusztulását is maga után vonhatja.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00" dirty="0"/>
              <a:t>Planktonikus eutrofizáció ( alga megjelenése) is egyre nagyobb mértékű a tó vizében.  </a:t>
            </a:r>
          </a:p>
          <a:p>
            <a:endParaRPr lang="hu-HU" sz="17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E540565-DD5F-DE61-6368-1CFD1729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"/>
            <a:ext cx="6134010" cy="376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A74616C4-AEAF-8A9B-7CF8-4F902E42F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9809"/>
            <a:ext cx="6134010" cy="3362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57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013B60E-BDBE-DF13-909B-E7E2A3995DC9}"/>
              </a:ext>
            </a:extLst>
          </p:cNvPr>
          <p:cNvSpPr/>
          <p:nvPr/>
        </p:nvSpPr>
        <p:spPr>
          <a:xfrm>
            <a:off x="0" y="0"/>
            <a:ext cx="12192000" cy="6007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9A9F5-BB05-D21C-7988-A26F41AD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" y="18288"/>
            <a:ext cx="10076689" cy="1121036"/>
          </a:xfrm>
        </p:spPr>
        <p:txBody>
          <a:bodyPr/>
          <a:lstStyle/>
          <a:p>
            <a:r>
              <a:rPr lang="hu-HU" dirty="0" err="1" smtClean="0">
                <a:solidFill>
                  <a:schemeClr val="tx2"/>
                </a:solidFill>
              </a:rPr>
              <a:t>Infografika</a:t>
            </a:r>
            <a:r>
              <a:rPr lang="hu-HU" dirty="0" smtClean="0">
                <a:solidFill>
                  <a:schemeClr val="tx2"/>
                </a:solidFill>
              </a:rPr>
              <a:t>: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57EAF-15CD-D1EB-AEA7-A2A339FEA1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0</a:t>
            </a:r>
            <a:fld id="{8058A7CE-F400-7B46-9E16-10D36E8C32F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473900-A213-4A58-C3FB-14DEA9FFF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866" y="0"/>
            <a:ext cx="6825134" cy="684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013B60E-BDBE-DF13-909B-E7E2A3995DC9}"/>
              </a:ext>
            </a:extLst>
          </p:cNvPr>
          <p:cNvSpPr/>
          <p:nvPr/>
        </p:nvSpPr>
        <p:spPr>
          <a:xfrm>
            <a:off x="0" y="0"/>
            <a:ext cx="12192000" cy="6007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9A9F5-BB05-D21C-7988-A26F41AD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48" y="201168"/>
            <a:ext cx="10999949" cy="1038740"/>
          </a:xfrm>
        </p:spPr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Felhasznált források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Picture Placeholder 21" descr="White rectangle on top of green leaves">
            <a:extLst>
              <a:ext uri="{FF2B5EF4-FFF2-40B4-BE49-F238E27FC236}">
                <a16:creationId xmlns:a16="http://schemas.microsoft.com/office/drawing/2014/main" id="{51578C4F-0D3F-820D-E214-BAEFAC66AC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r="109"/>
          <a:stretch/>
        </p:blipFill>
        <p:spPr/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B2AC73B-0A41-34DB-AD84-FDB482AD3539}"/>
              </a:ext>
            </a:extLst>
          </p:cNvPr>
          <p:cNvSpPr txBox="1">
            <a:spLocks/>
          </p:cNvSpPr>
          <p:nvPr/>
        </p:nvSpPr>
        <p:spPr>
          <a:xfrm>
            <a:off x="155448" y="1572768"/>
            <a:ext cx="11850624" cy="4873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800" dirty="0">
                <a:solidFill>
                  <a:schemeClr val="tx2"/>
                </a:solidFill>
              </a:rPr>
              <a:t>https://www.termeszetjaro.hu › poi › to › tihanyi-belso-to</a:t>
            </a:r>
          </a:p>
          <a:p>
            <a:endParaRPr lang="hu-HU" sz="1700" dirty="0"/>
          </a:p>
        </p:txBody>
      </p:sp>
    </p:spTree>
    <p:extLst>
      <p:ext uri="{BB962C8B-B14F-4D97-AF65-F5344CB8AC3E}">
        <p14:creationId xmlns:p14="http://schemas.microsoft.com/office/powerpoint/2010/main" val="7566103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5E9B78-51EF-C411-CF08-757A08EF233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3B9B543-FA8F-0C19-26C0-99FDD1D5DF6A}"/>
              </a:ext>
            </a:extLst>
          </p:cNvPr>
          <p:cNvSpPr txBox="1">
            <a:spLocks/>
          </p:cNvSpPr>
          <p:nvPr/>
        </p:nvSpPr>
        <p:spPr>
          <a:xfrm>
            <a:off x="282804" y="2663662"/>
            <a:ext cx="12192000" cy="1828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800" b="1" i="0" kern="1200" cap="all" baseline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Köszönjük a figyelmet!</a:t>
            </a:r>
          </a:p>
        </p:txBody>
      </p:sp>
    </p:spTree>
    <p:extLst>
      <p:ext uri="{BB962C8B-B14F-4D97-AF65-F5344CB8AC3E}">
        <p14:creationId xmlns:p14="http://schemas.microsoft.com/office/powerpoint/2010/main" val="371724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C328FD2-C467-9ED1-1223-8F5D74856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1" y="528089"/>
            <a:ext cx="5110223" cy="1572768"/>
          </a:xfrm>
        </p:spPr>
        <p:txBody>
          <a:bodyPr/>
          <a:lstStyle/>
          <a:p>
            <a:r>
              <a:rPr lang="hu-HU" dirty="0"/>
              <a:t>Témaválasztás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C00E-4148-C57A-A22F-69773F3FF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960" y="2210585"/>
            <a:ext cx="5023354" cy="367815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2022.November 15.-én a környezetvédelmi pályázat keretein belül osztály kiránduláson vettünk részt, ahol Tihany természet védelmi értékeit tekintettük meg.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/>
              <a:t>A párás, ködös idő ellenére is csodásan szép vidéket ismertünk meg, és a belső tó  élővilága, környezete, a tó sorsa  megihletett minket a téma választásban.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1AF8C-E5B0-295D-88A6-261C60AE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0</a:t>
            </a:r>
            <a:fld id="{8058A7CE-F400-7B46-9E16-10D36E8C32F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74F818-540C-ABA0-8B47-6E1BA0322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4A12A1F-D9B4-5591-D167-B64B4C0DB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7" t="18835" b="-8250"/>
          <a:stretch/>
        </p:blipFill>
        <p:spPr bwMode="auto">
          <a:xfrm>
            <a:off x="5668557" y="0"/>
            <a:ext cx="6523443" cy="755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525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05936B-7062-2E6A-9F1C-96841F91B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16816" y="352044"/>
            <a:ext cx="5637228" cy="1453896"/>
          </a:xfrm>
        </p:spPr>
        <p:txBody>
          <a:bodyPr/>
          <a:lstStyle/>
          <a:p>
            <a:r>
              <a:rPr lang="hu-HU" dirty="0" smtClean="0"/>
              <a:t>A BELSŐ TÓ</a:t>
            </a:r>
          </a:p>
          <a:p>
            <a:r>
              <a:rPr lang="hu-HU" dirty="0" smtClean="0"/>
              <a:t>Elhelyezkedése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A10493-799E-C3F3-E82B-D1431FA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960" y="2045616"/>
            <a:ext cx="5494696" cy="438346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A 30 hektár területű Belső-tó a Tihanyi-félsziget közepén terül el, a Balaton szintjénél 25 méterrel magasabban.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sz="1800" dirty="0">
              <a:latin typeface="+mn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A tó az egykor itt működött vulkánoknak köszönheti a létrejöttét: a félsziget belső, lefolyástalan tavai az egykori kráterek helyén alakultak ki.  </a:t>
            </a:r>
          </a:p>
          <a:p>
            <a:pPr algn="just"/>
            <a:endParaRPr lang="en-US" dirty="0"/>
          </a:p>
          <a:p>
            <a:pPr algn="l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3B38A2A-C5F8-693C-433E-9D86A5C2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36" y="578248"/>
            <a:ext cx="3733751" cy="481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CFBB9C-3199-6A3E-17D8-C881E1E8F1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836FD4E-DE8E-7D94-DB7E-209DC098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4" y="30791"/>
            <a:ext cx="5315712" cy="68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44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1BBFB2-7D79-6EBF-83D8-CABB97899FFC}"/>
              </a:ext>
            </a:extLst>
          </p:cNvPr>
          <p:cNvSpPr/>
          <p:nvPr/>
        </p:nvSpPr>
        <p:spPr>
          <a:xfrm>
            <a:off x="0" y="-30791"/>
            <a:ext cx="6096000" cy="6888791"/>
          </a:xfrm>
          <a:prstGeom prst="rect">
            <a:avLst/>
          </a:prstGeom>
          <a:solidFill>
            <a:srgbClr val="1C4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05936B-7062-2E6A-9F1C-96841F91B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86" y="-374904"/>
            <a:ext cx="5637228" cy="1453896"/>
          </a:xfrm>
        </p:spPr>
        <p:txBody>
          <a:bodyPr/>
          <a:lstStyle/>
          <a:p>
            <a:pPr algn="l"/>
            <a:r>
              <a:rPr lang="hu-HU" dirty="0"/>
              <a:t>Jellemzője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A10493-799E-C3F3-E82B-D1431FA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960" y="1078992"/>
            <a:ext cx="5851832" cy="565099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 smtClean="0">
                <a:latin typeface="+mn-lt"/>
              </a:rPr>
              <a:t>A Balaton-felvidékére </a:t>
            </a:r>
            <a:r>
              <a:rPr lang="hu-HU" sz="1800" dirty="0">
                <a:latin typeface="+mn-lt"/>
              </a:rPr>
              <a:t>jellemzõ vulkáni eredetre itt is sok minden emlékeztet.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A Tihanyi-félsziget magasabb pontjai valósággal körülölelik a tavat.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Ez a medenceszerû, alacsony fekvésû terület a vulkáni utótevékenységnek köszönheti létét, s nem sokkal a nagy testvér, a Balaton után alakult ki.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A félsziget talajtanilag teljesen zárt rendszert alkot.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Tápláló vízek nem folynak be, esetleg csak a fölöslegesek próbálnak elcsörgedezni.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A felszín alatti rétegvízekbõl, talajvízekbõl és a lehulló csapadékból nyeri vízkészletét a tó.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Mélysége átlagban 1,5 m. Természetesen találhatunk kisebb gödröket és sekélyebb részeket is, de kicsik az eltérések. Az aljzat felváltva iszapos és márgás. A nádas elõtt, a község felõli szakasz keményebb, a déli oldal iszaposab</a:t>
            </a:r>
          </a:p>
          <a:p>
            <a:pPr algn="just"/>
            <a:endParaRPr lang="en-US" sz="1600" dirty="0"/>
          </a:p>
          <a:p>
            <a:pPr algn="l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3B38A2A-C5F8-693C-433E-9D86A5C2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36" y="578248"/>
            <a:ext cx="3733751" cy="481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CFBB9C-3199-6A3E-17D8-C881E1E8F1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7836FD4E-DE8E-7D94-DB7E-209DC098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44" y="30791"/>
            <a:ext cx="5315712" cy="6854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3324DF7-9082-904D-22DA-960D2C813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/>
          <a:stretch/>
        </p:blipFill>
        <p:spPr bwMode="auto">
          <a:xfrm>
            <a:off x="6096000" y="-30792"/>
            <a:ext cx="6096000" cy="69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6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61BBFB2-7D79-6EBF-83D8-CABB97899FFC}"/>
              </a:ext>
            </a:extLst>
          </p:cNvPr>
          <p:cNvSpPr/>
          <p:nvPr/>
        </p:nvSpPr>
        <p:spPr>
          <a:xfrm>
            <a:off x="0" y="-30791"/>
            <a:ext cx="6096000" cy="6888791"/>
          </a:xfrm>
          <a:prstGeom prst="rect">
            <a:avLst/>
          </a:prstGeom>
          <a:solidFill>
            <a:srgbClr val="7850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805936B-7062-2E6A-9F1C-96841F91B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9386" y="420624"/>
            <a:ext cx="5637228" cy="1453896"/>
          </a:xfrm>
        </p:spPr>
        <p:txBody>
          <a:bodyPr/>
          <a:lstStyle/>
          <a:p>
            <a:pPr algn="l"/>
            <a:r>
              <a:rPr lang="hu-HU" dirty="0"/>
              <a:t>Jellemzője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5A10493-799E-C3F3-E82B-D1431FA36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960" y="1874520"/>
            <a:ext cx="5851832" cy="338328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A Belső-tó az 1960-as évek óta gazdag halfaunájáról és remek horgászási lehetőségeiről nevezetes. Nagy számban él benne a ponty és a süllõ. Viszonylag sok az amur és a harcsa, és nagyra is nõnek. Szintén jellemzõ a balín. Szép számmal foghatunk más keszegfélét is, de elvétve angolna is akadhat.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hu-HU" sz="1800" dirty="0"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hu-HU" sz="1800" dirty="0">
                <a:latin typeface="+mn-lt"/>
              </a:rPr>
              <a:t>A tó körül láthatók ,Tihany község szétszórt házai és az apátság jellegzetes tornyai, míg körülöttünk a félsziget néhány száz méteres "hegyei". </a:t>
            </a:r>
          </a:p>
          <a:p>
            <a:pPr algn="just"/>
            <a:endParaRPr lang="en-US" sz="1600" dirty="0"/>
          </a:p>
          <a:p>
            <a:pPr algn="l"/>
            <a:endParaRPr lang="en-US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3B38A2A-C5F8-693C-433E-9D86A5C26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36" y="578248"/>
            <a:ext cx="3733751" cy="481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CFBB9C-3199-6A3E-17D8-C881E1E8F1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AB4ECD4-B5FE-CCBB-EB7A-234FA4A52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37448"/>
            <a:ext cx="6104254" cy="388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86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013B60E-BDBE-DF13-909B-E7E2A3995DC9}"/>
              </a:ext>
            </a:extLst>
          </p:cNvPr>
          <p:cNvSpPr/>
          <p:nvPr/>
        </p:nvSpPr>
        <p:spPr>
          <a:xfrm>
            <a:off x="0" y="0"/>
            <a:ext cx="12192000" cy="6007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A99A9F5-BB05-D21C-7988-A26F41AD3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566928"/>
            <a:ext cx="10999949" cy="5016380"/>
          </a:xfrm>
        </p:spPr>
        <p:txBody>
          <a:bodyPr/>
          <a:lstStyle/>
          <a:p>
            <a:r>
              <a:rPr lang="hu-HU" dirty="0">
                <a:solidFill>
                  <a:schemeClr val="tx2"/>
                </a:solidFill>
              </a:rPr>
              <a:t>A tó történelme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Picture Placeholder 21" descr="White rectangle on top of green leaves">
            <a:extLst>
              <a:ext uri="{FF2B5EF4-FFF2-40B4-BE49-F238E27FC236}">
                <a16:creationId xmlns:a16="http://schemas.microsoft.com/office/drawing/2014/main" id="{51578C4F-0D3F-820D-E214-BAEFAC66AC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" r="109"/>
          <a:stretch/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D57EAF-15CD-D1EB-AEA7-A2A339FEA1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/>
              <a:t>0</a:t>
            </a:r>
            <a:fld id="{8058A7CE-F400-7B46-9E16-10D36E8C32F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4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68515-59B0-4803-7EDA-629E9791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968" y="100584"/>
            <a:ext cx="4416552" cy="1572768"/>
          </a:xfrm>
        </p:spPr>
        <p:txBody>
          <a:bodyPr/>
          <a:lstStyle/>
          <a:p>
            <a:r>
              <a:rPr lang="hu-HU" dirty="0"/>
              <a:t>A tó történelme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7E1F6-BE52-FF1F-5D5C-B2AE291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07381-8EA2-8580-C27F-4D56C51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course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8050B-F591-6B64-ADBF-848E617F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0488" y="1673352"/>
            <a:ext cx="5827776" cy="487375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A korabeli fényképek és leírások szerint a húszas évek végén és a harmincas években a tó egészen másképp festett, mint napjainkban. A harmincas évek elején a 30 hektárnyi Belső-tavat vadakban dús nádasként jellemezték és “Kis Balatonnak” is nevezték.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Ebben az időben a tó fenekét mindenütt vízinövényzet borította.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A tó felületének legnagyobb részét nádas foglalta el, de voltak kisebb-nagyobb nyíltvizes területek is, amelyekben viszont dúsan tenyészett a hínár.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A Tihany-félsziget 1932-ben készült vegetációtérképe szerint a tómeder minden részén tenyészett a nád. A korabeli közleményekből még azt is tudjuk, hogy a nád a tóban másfél, egy-két helyen kétméteres vízmélységig fordult elő, éppúgy, mint a Balatonban.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700" dirty="0"/>
              <a:t>Forrás:https://goodstuff.hu/</a:t>
            </a:r>
          </a:p>
          <a:p>
            <a:endParaRPr lang="hu-HU" sz="17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5B0B8E-ED5E-C36D-65B3-FFF89035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81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43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6F3F14-D289-3CE1-3712-7461F5C5C50D}"/>
              </a:ext>
            </a:extLst>
          </p:cNvPr>
          <p:cNvSpPr/>
          <p:nvPr/>
        </p:nvSpPr>
        <p:spPr>
          <a:xfrm>
            <a:off x="6096000" y="0"/>
            <a:ext cx="610209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68515-59B0-4803-7EDA-629E9791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968" y="100584"/>
            <a:ext cx="4416552" cy="1572768"/>
          </a:xfrm>
        </p:spPr>
        <p:txBody>
          <a:bodyPr/>
          <a:lstStyle/>
          <a:p>
            <a:r>
              <a:rPr lang="hu-HU" dirty="0"/>
              <a:t>A tó történelme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7E1F6-BE52-FF1F-5D5C-B2AE291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07381-8EA2-8580-C27F-4D56C51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course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8050B-F591-6B64-ADBF-848E617F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0488" y="1673352"/>
            <a:ext cx="5827776" cy="48737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A tó életében drámai változás történt a negyvenes években. Erre az időszakra tehető a tómedret borító összefüggő nádas állomány kipusztulása, a tó mai képének, megjelenésének kialakulása. A folyamat sajnos nem dokumentált, okai sem ismertek, de viszonylag gyorsan zajlott le 1940 és 1950 között.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b="1" dirty="0"/>
              <a:t>Kép Forrás:</a:t>
            </a:r>
            <a:r>
              <a:rPr lang="hu-HU" sz="1800" dirty="0"/>
              <a:t>https://galeriasavaria.hu/kereses/?keyword=tihany</a:t>
            </a:r>
          </a:p>
          <a:p>
            <a:endParaRPr lang="hu-HU" sz="170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586ACEA-A6C8-F1C2-24A0-F0EBB1DA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8" y="0"/>
            <a:ext cx="61258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88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564BA1-EAAE-873A-8EB0-7B5523EF65AB}"/>
              </a:ext>
            </a:extLst>
          </p:cNvPr>
          <p:cNvSpPr/>
          <p:nvPr/>
        </p:nvSpPr>
        <p:spPr>
          <a:xfrm>
            <a:off x="6096000" y="0"/>
            <a:ext cx="6102096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E68515-59B0-4803-7EDA-629E9791D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1968" y="100584"/>
            <a:ext cx="4416552" cy="1572768"/>
          </a:xfrm>
        </p:spPr>
        <p:txBody>
          <a:bodyPr/>
          <a:lstStyle/>
          <a:p>
            <a:r>
              <a:rPr lang="hu-HU" dirty="0"/>
              <a:t>A tó történelme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37E1F6-BE52-FF1F-5D5C-B2AE291CF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07381-8EA2-8580-C27F-4D56C51B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course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8050B-F591-6B64-ADBF-848E617FA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0488" y="1673352"/>
            <a:ext cx="5827776" cy="487375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A hetvenes években ez a nádas sáv is megfogyatkozott az amúr betelepítése miatt, napjainkra azonban szerencsére regenerálódott.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1800" dirty="0"/>
              <a:t>A tó ettől az időtől kezdve a lebegő mikroszkópikus algákban gazdag, erősen eutróf tavak jellegzetességeit mutatja. Vizének átlátszósága kicsi, sohasem haladja meg a fél métert.</a:t>
            </a:r>
          </a:p>
          <a:p>
            <a:endParaRPr lang="hu-HU" sz="17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A5B0B8E-ED5E-C36D-65B3-FFF890355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081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838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rgbClr val="000000"/>
      </a:dk1>
      <a:lt1>
        <a:srgbClr val="FFFFFF"/>
      </a:lt1>
      <a:dk2>
        <a:srgbClr val="1C4C3C"/>
      </a:dk2>
      <a:lt2>
        <a:srgbClr val="E7E6E6"/>
      </a:lt2>
      <a:accent1>
        <a:srgbClr val="8FA971"/>
      </a:accent1>
      <a:accent2>
        <a:srgbClr val="345496"/>
      </a:accent2>
      <a:accent3>
        <a:srgbClr val="BD7B28"/>
      </a:accent3>
      <a:accent4>
        <a:srgbClr val="00698A"/>
      </a:accent4>
      <a:accent5>
        <a:srgbClr val="648260"/>
      </a:accent5>
      <a:accent6>
        <a:srgbClr val="F1EAE0"/>
      </a:accent6>
      <a:hlink>
        <a:srgbClr val="1B4C3C"/>
      </a:hlink>
      <a:folHlink>
        <a:srgbClr val="BD7B27"/>
      </a:folHlink>
    </a:clrScheme>
    <a:fontScheme name="Custom 14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-Course-Presentation__Win32_SW_v15" id="{2C9DFD55-A638-4F93-8FB2-21CFF204D143}" vid="{DA5D547E-0C12-4C38-92D7-DC23D24655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065AE5F-E0C7-443C-9CED-36FB3B770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66DFBA-374C-41C2-B90E-F32A24B2E9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B385D8-F902-4922-8FBA-406E7ED219F2}">
  <ds:schemaRefs>
    <ds:schemaRef ds:uri="http://schemas.openxmlformats.org/package/2006/metadata/core-properties"/>
    <ds:schemaRef ds:uri="http://schemas.microsoft.com/office/2006/documentManagement/types"/>
    <ds:schemaRef ds:uri="71af3243-3dd4-4a8d-8c0d-dd76da1f02a5"/>
    <ds:schemaRef ds:uri="16c05727-aa75-4e4a-9b5f-8a80a1165891"/>
    <ds:schemaRef ds:uri="http://purl.org/dc/elements/1.1/"/>
    <ds:schemaRef ds:uri="http://purl.org/dc/dcmitype/"/>
    <ds:schemaRef ds:uri="http://schemas.microsoft.com/office/infopath/2007/PartnerControls"/>
    <ds:schemaRef ds:uri="230e9df3-be65-4c73-a93b-d1236ebd677e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Nature course presentation</Template>
  <TotalTime>49</TotalTime>
  <Words>671</Words>
  <Application>Microsoft Office PowerPoint</Application>
  <PresentationFormat>Szélesvásznú</PresentationFormat>
  <Paragraphs>55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Avenir Next LT Pro</vt:lpstr>
      <vt:lpstr>Calibri</vt:lpstr>
      <vt:lpstr>Sabon Next LT</vt:lpstr>
      <vt:lpstr>Office Theme</vt:lpstr>
      <vt:lpstr>PowerPoint-bemutató</vt:lpstr>
      <vt:lpstr>Témaválasztás</vt:lpstr>
      <vt:lpstr>PowerPoint-bemutató</vt:lpstr>
      <vt:lpstr>PowerPoint-bemutató</vt:lpstr>
      <vt:lpstr>PowerPoint-bemutató</vt:lpstr>
      <vt:lpstr>A tó történelme</vt:lpstr>
      <vt:lpstr>A tó történelme</vt:lpstr>
      <vt:lpstr>A tó történelme</vt:lpstr>
      <vt:lpstr>A tó történelme</vt:lpstr>
      <vt:lpstr>A tó vízminőségének változása</vt:lpstr>
      <vt:lpstr>Infografika: </vt:lpstr>
      <vt:lpstr>Felhasznált források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Király Klaudia</dc:creator>
  <cp:lastModifiedBy>Windows-felhasználó</cp:lastModifiedBy>
  <cp:revision>3</cp:revision>
  <dcterms:created xsi:type="dcterms:W3CDTF">2022-11-29T18:40:50Z</dcterms:created>
  <dcterms:modified xsi:type="dcterms:W3CDTF">2022-12-08T07:38:17Z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