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65" r:id="rId3"/>
    <p:sldId id="260" r:id="rId4"/>
    <p:sldId id="261" r:id="rId5"/>
    <p:sldId id="262" r:id="rId6"/>
    <p:sldId id="263" r:id="rId7"/>
    <p:sldId id="264" r:id="rId8"/>
    <p:sldId id="267" r:id="rId9"/>
    <p:sldId id="268" r:id="rId10"/>
    <p:sldId id="269" r:id="rId11"/>
    <p:sldId id="266" r:id="rId12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07" autoAdjust="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318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6AC82D-8699-4E08-8F7C-02E647CC8CD4}" type="datetime1">
              <a:rPr lang="hu-HU" smtClean="0"/>
              <a:t>2022. 03. 24.</a:t>
            </a:fld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BEA6BE5-E463-4B73-B4AF-FE0E06C687B5}" type="datetime1">
              <a:rPr lang="hu-HU" smtClean="0"/>
              <a:t>2022. 03. 24.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dirty="0"/>
              <a:t>Mintaszöveg szerkesztése</a:t>
            </a:r>
          </a:p>
          <a:p>
            <a:pPr lvl="1" rtl="0"/>
            <a:r>
              <a:rPr lang="hu-HU" dirty="0"/>
              <a:t>Második szint</a:t>
            </a:r>
          </a:p>
          <a:p>
            <a:pPr lvl="2" rtl="0"/>
            <a:r>
              <a:rPr lang="hu-HU" dirty="0"/>
              <a:t>Harmadik szint</a:t>
            </a:r>
          </a:p>
          <a:p>
            <a:pPr lvl="3" rtl="0"/>
            <a:r>
              <a:rPr lang="hu-HU" dirty="0"/>
              <a:t>Negyedik szint</a:t>
            </a:r>
          </a:p>
          <a:p>
            <a:pPr lvl="4" rtl="0"/>
            <a:r>
              <a:rPr lang="hu-HU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Kép helyőrzőj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u-HU" dirty="0"/>
              <a:t>Szúrja be, vagy húzza a képet ide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/>
              <a:t>Kattintson ide az alcím mintájának szerkesztéséhez</a:t>
            </a:r>
            <a:endParaRPr lang="hu-HU" dirty="0"/>
          </a:p>
        </p:txBody>
      </p:sp>
      <p:cxnSp>
        <p:nvCxnSpPr>
          <p:cNvPr id="5" name="Egyenes összekötő 4" descr="Címdia elválasztója&#10;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Kép helyőrzője 5">
            <a:extLst>
              <a:ext uri="{FF2B5EF4-FFF2-40B4-BE49-F238E27FC236}">
                <a16:creationId xmlns:a16="http://schemas.microsoft.com/office/drawing/2014/main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hu-HU" dirty="0"/>
              <a:t>Embléma</a:t>
            </a:r>
          </a:p>
        </p:txBody>
      </p:sp>
    </p:spTree>
    <p:extLst>
      <p:ext uri="{BB962C8B-B14F-4D97-AF65-F5344CB8AC3E}">
        <p14:creationId xmlns:p14="http://schemas.microsoft.com/office/powerpoint/2010/main" val="89044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x kép listajel job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lipszis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3" name="Ellipszis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4" name="Ellipszis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42" name="Téglalap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0" name="Kép helyőrzője 19">
            <a:extLst>
              <a:ext uri="{FF2B5EF4-FFF2-40B4-BE49-F238E27FC236}">
                <a16:creationId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Szúrja be, vagy húzza a képet ide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457" y="432000"/>
            <a:ext cx="4703542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hu-HU" dirty="0"/>
              <a:t>Listajel leírása</a:t>
            </a:r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hu-HU" dirty="0"/>
              <a:t>Listajel leírása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Listajel 1</a:t>
            </a:r>
          </a:p>
        </p:txBody>
      </p:sp>
      <p:sp>
        <p:nvSpPr>
          <p:cNvPr id="10" name="Szöveg helye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Listajel 2</a:t>
            </a:r>
          </a:p>
        </p:txBody>
      </p:sp>
      <p:sp>
        <p:nvSpPr>
          <p:cNvPr id="12" name="Szöveg helye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Listajel 3</a:t>
            </a:r>
          </a:p>
        </p:txBody>
      </p:sp>
      <p:sp>
        <p:nvSpPr>
          <p:cNvPr id="21" name="Szöveg helye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hu-HU" dirty="0"/>
              <a:t>Listajel leírása</a:t>
            </a:r>
          </a:p>
        </p:txBody>
      </p:sp>
      <p:sp>
        <p:nvSpPr>
          <p:cNvPr id="51" name="Nyolcszög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52" name="Ellipszis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53" name="Ellipszis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54" name="Ellipszis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55" name="Dia számának helye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22" name="Csoport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Szabadkézi sokszög: Alakzat 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dirty="0"/>
            </a:p>
          </p:txBody>
        </p:sp>
        <p:sp>
          <p:nvSpPr>
            <p:cNvPr id="27" name="Szabadkézi sokszög: Alakzat 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dirty="0"/>
            </a:p>
          </p:txBody>
        </p:sp>
        <p:sp>
          <p:nvSpPr>
            <p:cNvPr id="28" name="Szabadkézi sokszög: Alakzat 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dirty="0"/>
            </a:p>
          </p:txBody>
        </p:sp>
        <p:sp>
          <p:nvSpPr>
            <p:cNvPr id="29" name="Szabadkézi sokszög: Alakzat 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dirty="0"/>
            </a:p>
          </p:txBody>
        </p:sp>
        <p:sp>
          <p:nvSpPr>
            <p:cNvPr id="30" name="Szabadkézi sokszög: Alakzat 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dirty="0"/>
            </a:p>
          </p:txBody>
        </p:sp>
        <p:sp>
          <p:nvSpPr>
            <p:cNvPr id="31" name="Szabadkézi sokszög: Alakzat 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dirty="0"/>
            </a:p>
          </p:txBody>
        </p:sp>
        <p:sp>
          <p:nvSpPr>
            <p:cNvPr id="32" name="Szabadkézi sokszög: Alakzat 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dirty="0"/>
            </a:p>
          </p:txBody>
        </p:sp>
      </p:grpSp>
      <p:sp>
        <p:nvSpPr>
          <p:cNvPr id="38" name="Kép helyőrzője 3">
            <a:extLst>
              <a:ext uri="{FF2B5EF4-FFF2-40B4-BE49-F238E27FC236}">
                <a16:creationId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405874" y="4835817"/>
            <a:ext cx="691688" cy="691688"/>
          </a:xfrm>
        </p:spPr>
        <p:txBody>
          <a:bodyPr rtlCol="0"/>
          <a:lstStyle>
            <a:lvl1pPr marL="0" indent="0">
              <a:buNone/>
              <a:defRPr sz="1100"/>
            </a:lvl1pPr>
          </a:lstStyle>
          <a:p>
            <a:pPr rtl="0"/>
            <a:r>
              <a:rPr lang="hu-HU" dirty="0"/>
              <a:t>Kép hoz</a:t>
            </a:r>
            <a:r>
              <a:rPr lang="en-US" dirty="0"/>
              <a:t>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39" name="Kép helyőrzője 3">
            <a:extLst>
              <a:ext uri="{FF2B5EF4-FFF2-40B4-BE49-F238E27FC236}">
                <a16:creationId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405874" y="3271181"/>
            <a:ext cx="691688" cy="691688"/>
          </a:xfrm>
        </p:spPr>
        <p:txBody>
          <a:bodyPr rtlCol="0"/>
          <a:lstStyle>
            <a:lvl1pPr marL="0" indent="0">
              <a:buNone/>
              <a:defRPr sz="1100"/>
            </a:lvl1pPr>
          </a:lstStyle>
          <a:p>
            <a:pPr rtl="0"/>
            <a:r>
              <a:rPr lang="hu-HU" dirty="0"/>
              <a:t>Kép hoz</a:t>
            </a:r>
            <a:r>
              <a:rPr lang="en-US" dirty="0"/>
              <a:t>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40" name="Kép helyőrzője 3">
            <a:extLst>
              <a:ext uri="{FF2B5EF4-FFF2-40B4-BE49-F238E27FC236}">
                <a16:creationId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405874" y="1706545"/>
            <a:ext cx="691688" cy="691688"/>
          </a:xfrm>
        </p:spPr>
        <p:txBody>
          <a:bodyPr rtlCol="0"/>
          <a:lstStyle>
            <a:lvl1pPr marL="0" indent="0">
              <a:buNone/>
              <a:defRPr sz="1100"/>
            </a:lvl1pPr>
          </a:lstStyle>
          <a:p>
            <a:pPr rtl="0"/>
            <a:r>
              <a:rPr lang="hu-HU" dirty="0"/>
              <a:t>Kép hoz</a:t>
            </a:r>
            <a:r>
              <a:rPr lang="en-US" dirty="0"/>
              <a:t>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</p:spTree>
    <p:extLst>
      <p:ext uri="{BB962C8B-B14F-4D97-AF65-F5344CB8AC3E}">
        <p14:creationId xmlns:p14="http://schemas.microsoft.com/office/powerpoint/2010/main" val="191179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ális termé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zabadkézi sokszög: Alakzat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5" name="Szabadkézi sokszög: Alakzat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6" name="Szabadkézi sokszög: Alakzat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7" name="Szabadkézi sokszög: Alakzat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8" name="Szabadkézi sokszög: Alakzat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9" name="Szabadkézi sokszög: Alakzat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0" name="Szabadkézi sokszög: Alakzat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1" name="Szabadkézi sokszög: Alakzat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2" name="Szabadkézi sokszög: Alakzat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3" name="Szabadkézi sokszög: Alakzat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4" name="Szabadkézi sokszög: Alakzat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5" name="Szabadkézi sokszög: Alakzat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6" name="Szabadkézi sokszög: Alakzat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7" name="Szabadkézi sokszög: Alakzat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grpSp>
        <p:nvGrpSpPr>
          <p:cNvPr id="43" name="Csoport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Lekerekített téglalap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hu-HU" dirty="0"/>
            </a:p>
          </p:txBody>
        </p:sp>
        <p:sp>
          <p:nvSpPr>
            <p:cNvPr id="45" name="Lekerekített téglalap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dirty="0"/>
            </a:p>
          </p:txBody>
        </p:sp>
        <p:sp>
          <p:nvSpPr>
            <p:cNvPr id="46" name="Téglalap: Lekerekített sarkok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dirty="0"/>
            </a:p>
          </p:txBody>
        </p:sp>
        <p:sp>
          <p:nvSpPr>
            <p:cNvPr id="47" name="Lekerekített téglalap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dirty="0"/>
            </a:p>
          </p:txBody>
        </p:sp>
        <p:sp>
          <p:nvSpPr>
            <p:cNvPr id="48" name="Lekerekített téglalap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hu-HU" dirty="0"/>
            </a:p>
          </p:txBody>
        </p:sp>
        <p:sp>
          <p:nvSpPr>
            <p:cNvPr id="49" name="Ellipszis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hu-HU" dirty="0"/>
            </a:p>
          </p:txBody>
        </p:sp>
        <p:sp>
          <p:nvSpPr>
            <p:cNvPr id="50" name="Ellipszis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hu-HU" dirty="0"/>
            </a:p>
          </p:txBody>
        </p:sp>
        <p:sp>
          <p:nvSpPr>
            <p:cNvPr id="51" name="Ellipszis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hu-HU" dirty="0"/>
            </a:p>
          </p:txBody>
        </p:sp>
      </p:grp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u-HU" dirty="0"/>
              <a:t>Kiemelt szöveg kerülhet ide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5" name="Kép helyőrzője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Szúrja be, vagy húzza a képet ide</a:t>
            </a:r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szlopkép listaj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lipszis 17">
            <a:extLst>
              <a:ext uri="{FF2B5EF4-FFF2-40B4-BE49-F238E27FC236}">
                <a16:creationId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u-HU" dirty="0"/>
              <a:t>Listajel leírása</a:t>
            </a:r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u-HU" dirty="0"/>
              <a:t>Listajel leírása</a:t>
            </a:r>
          </a:p>
        </p:txBody>
      </p:sp>
      <p:sp>
        <p:nvSpPr>
          <p:cNvPr id="15" name="Szöveg helye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u-HU" dirty="0"/>
              <a:t>Listajel leírása</a:t>
            </a:r>
          </a:p>
        </p:txBody>
      </p:sp>
      <p:sp>
        <p:nvSpPr>
          <p:cNvPr id="10" name="Szöveg helye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Listajel 2</a:t>
            </a:r>
          </a:p>
        </p:txBody>
      </p:sp>
      <p:sp>
        <p:nvSpPr>
          <p:cNvPr id="12" name="Szöveg helye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Listajel 3</a:t>
            </a:r>
          </a:p>
        </p:txBody>
      </p:sp>
      <p:sp>
        <p:nvSpPr>
          <p:cNvPr id="16" name="Szöveg helye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Listajel 4</a:t>
            </a:r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u-HU" dirty="0" err="1"/>
              <a:t>Alfejléc</a:t>
            </a:r>
            <a:endParaRPr lang="hu-HU" dirty="0"/>
          </a:p>
        </p:txBody>
      </p:sp>
      <p:sp>
        <p:nvSpPr>
          <p:cNvPr id="20" name="Kép helyőrzője 3">
            <a:extLst>
              <a:ext uri="{FF2B5EF4-FFF2-40B4-BE49-F238E27FC236}">
                <a16:creationId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724708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hu-HU" dirty="0"/>
              <a:t>Kép hoz</a:t>
            </a:r>
            <a:r>
              <a:rPr lang="en-US" dirty="0"/>
              <a:t>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21" name="Kép helyőrzője 3">
            <a:extLst>
              <a:ext uri="{FF2B5EF4-FFF2-40B4-BE49-F238E27FC236}">
                <a16:creationId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672402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hu-HU" dirty="0"/>
              <a:t>Kép hoz</a:t>
            </a:r>
            <a:r>
              <a:rPr lang="en-US" dirty="0"/>
              <a:t>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22" name="Kép helyőrzője 3">
            <a:extLst>
              <a:ext uri="{FF2B5EF4-FFF2-40B4-BE49-F238E27FC236}">
                <a16:creationId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621493" y="2358090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hu-HU" dirty="0"/>
              <a:t>Kép hoz</a:t>
            </a:r>
            <a:r>
              <a:rPr lang="en-US" dirty="0"/>
              <a:t>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</p:spTree>
    <p:extLst>
      <p:ext uri="{BB962C8B-B14F-4D97-AF65-F5344CB8AC3E}">
        <p14:creationId xmlns:p14="http://schemas.microsoft.com/office/powerpoint/2010/main" val="307200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y számok 2. lehetősé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zöveg helye 3">
            <a:extLst>
              <a:ext uri="{FF2B5EF4-FFF2-40B4-BE49-F238E27FC236}">
                <a16:creationId xmlns:a16="http://schemas.microsoft.com/office/drawing/2014/main" id="{E6E9DC6E-6F00-46BA-B990-095D92A358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79984"/>
            <a:ext cx="4348065" cy="434806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u-HU" dirty="0"/>
              <a:t>Szakaszfejléc</a:t>
            </a:r>
          </a:p>
        </p:txBody>
      </p:sp>
      <p:sp>
        <p:nvSpPr>
          <p:cNvPr id="27" name="Szöveg helye 9">
            <a:extLst>
              <a:ext uri="{FF2B5EF4-FFF2-40B4-BE49-F238E27FC236}">
                <a16:creationId xmlns:a16="http://schemas.microsoft.com/office/drawing/2014/main" id="{76D2E128-93A5-440C-A234-55AC27F90F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54721"/>
            <a:ext cx="3998591" cy="399859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hu-HU" dirty="0"/>
              <a:t>Szakaszfejléc</a:t>
            </a:r>
          </a:p>
        </p:txBody>
      </p:sp>
      <p:sp>
        <p:nvSpPr>
          <p:cNvPr id="28" name="Szöveg helye 9">
            <a:extLst>
              <a:ext uri="{FF2B5EF4-FFF2-40B4-BE49-F238E27FC236}">
                <a16:creationId xmlns:a16="http://schemas.microsoft.com/office/drawing/2014/main" id="{315814FC-F14E-4ECD-A97E-869936E55D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193897"/>
            <a:ext cx="3120238" cy="312023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hu-HU" dirty="0"/>
              <a:t>Szakaszfejléc</a:t>
            </a:r>
          </a:p>
        </p:txBody>
      </p:sp>
      <p:sp>
        <p:nvSpPr>
          <p:cNvPr id="48" name="Szabadkézi sokszög: Alakzat 47">
            <a:extLst>
              <a:ext uri="{FF2B5EF4-FFF2-40B4-BE49-F238E27FC236}">
                <a16:creationId xmlns:a16="http://schemas.microsoft.com/office/drawing/2014/main" id="{A8E117AC-4076-4663-96EA-12A984AAA63A}"/>
              </a:ext>
            </a:extLst>
          </p:cNvPr>
          <p:cNvSpPr/>
          <p:nvPr userDrawn="1"/>
        </p:nvSpPr>
        <p:spPr>
          <a:xfrm>
            <a:off x="4740115" y="2772299"/>
            <a:ext cx="494967" cy="1963434"/>
          </a:xfrm>
          <a:custGeom>
            <a:avLst/>
            <a:gdLst>
              <a:gd name="connsiteX0" fmla="*/ 258706 w 494967"/>
              <a:gd name="connsiteY0" fmla="*/ 0 h 1963434"/>
              <a:gd name="connsiteX1" fmla="*/ 324121 w 494967"/>
              <a:gd name="connsiteY1" fmla="*/ 135794 h 1963434"/>
              <a:gd name="connsiteX2" fmla="*/ 494967 w 494967"/>
              <a:gd name="connsiteY2" fmla="*/ 982025 h 1963434"/>
              <a:gd name="connsiteX3" fmla="*/ 324121 w 494967"/>
              <a:gd name="connsiteY3" fmla="*/ 1828257 h 1963434"/>
              <a:gd name="connsiteX4" fmla="*/ 259003 w 494967"/>
              <a:gd name="connsiteY4" fmla="*/ 1963434 h 1963434"/>
              <a:gd name="connsiteX5" fmla="*/ 241238 w 494967"/>
              <a:gd name="connsiteY5" fmla="*/ 1934192 h 1963434"/>
              <a:gd name="connsiteX6" fmla="*/ 0 w 494967"/>
              <a:gd name="connsiteY6" fmla="*/ 981472 h 1963434"/>
              <a:gd name="connsiteX7" fmla="*/ 241238 w 494967"/>
              <a:gd name="connsiteY7" fmla="*/ 28753 h 196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67" h="1963434">
                <a:moveTo>
                  <a:pt x="258706" y="0"/>
                </a:moveTo>
                <a:lnTo>
                  <a:pt x="324121" y="135794"/>
                </a:lnTo>
                <a:cubicBezTo>
                  <a:pt x="434133" y="395891"/>
                  <a:pt x="494967" y="681854"/>
                  <a:pt x="494967" y="982025"/>
                </a:cubicBezTo>
                <a:cubicBezTo>
                  <a:pt x="494967" y="1282196"/>
                  <a:pt x="434133" y="1568159"/>
                  <a:pt x="324121" y="1828257"/>
                </a:cubicBezTo>
                <a:lnTo>
                  <a:pt x="259003" y="1963434"/>
                </a:lnTo>
                <a:lnTo>
                  <a:pt x="241238" y="1934192"/>
                </a:lnTo>
                <a:cubicBezTo>
                  <a:pt x="87390" y="1650983"/>
                  <a:pt x="0" y="1326433"/>
                  <a:pt x="0" y="981472"/>
                </a:cubicBezTo>
                <a:cubicBezTo>
                  <a:pt x="0" y="636511"/>
                  <a:pt x="87390" y="311961"/>
                  <a:pt x="241238" y="28753"/>
                </a:cubicBez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47" name="Szabadkézi sokszög: Alakzat 46">
            <a:extLst>
              <a:ext uri="{FF2B5EF4-FFF2-40B4-BE49-F238E27FC236}">
                <a16:creationId xmlns:a16="http://schemas.microsoft.com/office/drawing/2014/main" id="{33BA9298-2BC7-49EF-BEB7-E71095424207}"/>
              </a:ext>
            </a:extLst>
          </p:cNvPr>
          <p:cNvSpPr/>
          <p:nvPr userDrawn="1"/>
        </p:nvSpPr>
        <p:spPr>
          <a:xfrm>
            <a:off x="8245937" y="2863999"/>
            <a:ext cx="491664" cy="1780035"/>
          </a:xfrm>
          <a:custGeom>
            <a:avLst/>
            <a:gdLst>
              <a:gd name="connsiteX0" fmla="*/ 279162 w 491664"/>
              <a:gd name="connsiteY0" fmla="*/ 0 h 1780035"/>
              <a:gd name="connsiteX1" fmla="*/ 334593 w 491664"/>
              <a:gd name="connsiteY1" fmla="*/ 115068 h 1780035"/>
              <a:gd name="connsiteX2" fmla="*/ 491664 w 491664"/>
              <a:gd name="connsiteY2" fmla="*/ 893069 h 1780035"/>
              <a:gd name="connsiteX3" fmla="*/ 334593 w 491664"/>
              <a:gd name="connsiteY3" fmla="*/ 1671070 h 1780035"/>
              <a:gd name="connsiteX4" fmla="*/ 282102 w 491664"/>
              <a:gd name="connsiteY4" fmla="*/ 1780035 h 1780035"/>
              <a:gd name="connsiteX5" fmla="*/ 265807 w 491664"/>
              <a:gd name="connsiteY5" fmla="*/ 1758245 h 1780035"/>
              <a:gd name="connsiteX6" fmla="*/ 0 w 491664"/>
              <a:gd name="connsiteY6" fmla="*/ 888052 h 1780035"/>
              <a:gd name="connsiteX7" fmla="*/ 265807 w 491664"/>
              <a:gd name="connsiteY7" fmla="*/ 17859 h 17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664" h="1780035">
                <a:moveTo>
                  <a:pt x="279162" y="0"/>
                </a:moveTo>
                <a:lnTo>
                  <a:pt x="334593" y="115068"/>
                </a:lnTo>
                <a:cubicBezTo>
                  <a:pt x="435735" y="354195"/>
                  <a:pt x="491664" y="617100"/>
                  <a:pt x="491664" y="893069"/>
                </a:cubicBezTo>
                <a:cubicBezTo>
                  <a:pt x="491664" y="1169038"/>
                  <a:pt x="435735" y="1431944"/>
                  <a:pt x="334593" y="1671070"/>
                </a:cubicBezTo>
                <a:lnTo>
                  <a:pt x="282102" y="1780035"/>
                </a:lnTo>
                <a:lnTo>
                  <a:pt x="265807" y="1758245"/>
                </a:lnTo>
                <a:cubicBezTo>
                  <a:pt x="97991" y="1509844"/>
                  <a:pt x="0" y="1210391"/>
                  <a:pt x="0" y="888052"/>
                </a:cubicBezTo>
                <a:cubicBezTo>
                  <a:pt x="0" y="565713"/>
                  <a:pt x="97991" y="266261"/>
                  <a:pt x="265807" y="17859"/>
                </a:cubicBezTo>
                <a:close/>
              </a:path>
            </a:pathLst>
          </a:custGeom>
          <a:pattFill prst="dkUp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6" name="Szabadkézi sokszög: Alakzat 15">
            <a:extLst>
              <a:ext uri="{FF2B5EF4-FFF2-40B4-BE49-F238E27FC236}">
                <a16:creationId xmlns:a16="http://schemas.microsoft.com/office/drawing/2014/main" id="{D850331C-9383-4367-8C09-8FBE227C98B4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7" name="Szabadkézi sokszög: Alakzat 16">
            <a:extLst>
              <a:ext uri="{FF2B5EF4-FFF2-40B4-BE49-F238E27FC236}">
                <a16:creationId xmlns:a16="http://schemas.microsoft.com/office/drawing/2014/main" id="{D5AADDFA-0151-46BA-B788-3C5B8FC5B5FD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0" name="Szabadkézi sokszög: Alakzat 19">
            <a:extLst>
              <a:ext uri="{FF2B5EF4-FFF2-40B4-BE49-F238E27FC236}">
                <a16:creationId xmlns:a16="http://schemas.microsoft.com/office/drawing/2014/main" id="{CC98EDD7-AC10-482C-9B0F-9EE170C1F8C4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2" name="Szabadkézi sokszög: Alakzat 21">
            <a:extLst>
              <a:ext uri="{FF2B5EF4-FFF2-40B4-BE49-F238E27FC236}">
                <a16:creationId xmlns:a16="http://schemas.microsoft.com/office/drawing/2014/main" id="{46C6BDBB-2B70-456D-86FB-0A63D587A509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3" name="Szabadkézi sokszög: Alakzat 22">
            <a:extLst>
              <a:ext uri="{FF2B5EF4-FFF2-40B4-BE49-F238E27FC236}">
                <a16:creationId xmlns:a16="http://schemas.microsoft.com/office/drawing/2014/main" id="{DD294FD8-6E9C-409A-81F3-C1E9BE998524}"/>
              </a:ext>
            </a:extLst>
          </p:cNvPr>
          <p:cNvSpPr/>
          <p:nvPr userDrawn="1"/>
        </p:nvSpPr>
        <p:spPr>
          <a:xfrm rot="13336516">
            <a:off x="137666" y="5349121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hu-HU" dirty="0"/>
          </a:p>
        </p:txBody>
      </p:sp>
      <p:sp>
        <p:nvSpPr>
          <p:cNvPr id="24" name="Szabadkézi sokszög: Alakzat 23">
            <a:extLst>
              <a:ext uri="{FF2B5EF4-FFF2-40B4-BE49-F238E27FC236}">
                <a16:creationId xmlns:a16="http://schemas.microsoft.com/office/drawing/2014/main" id="{E9CE551E-3C50-4DFC-B1F0-E75C36EB546C}"/>
              </a:ext>
            </a:extLst>
          </p:cNvPr>
          <p:cNvSpPr/>
          <p:nvPr userDrawn="1"/>
        </p:nvSpPr>
        <p:spPr>
          <a:xfrm rot="5738060">
            <a:off x="100722" y="596209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5" name="Szabadkézi sokszög: Alakzat 24">
            <a:extLst>
              <a:ext uri="{FF2B5EF4-FFF2-40B4-BE49-F238E27FC236}">
                <a16:creationId xmlns:a16="http://schemas.microsoft.com/office/drawing/2014/main" id="{1A30495D-C647-4038-8E7F-16125414CE5D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29" name="Szabadkézi sokszög: Alakzat 28">
            <a:extLst>
              <a:ext uri="{FF2B5EF4-FFF2-40B4-BE49-F238E27FC236}">
                <a16:creationId xmlns:a16="http://schemas.microsoft.com/office/drawing/2014/main" id="{487EAD8B-C2A9-4ED7-BA79-62CE2E5D80F9}"/>
              </a:ext>
            </a:extLst>
          </p:cNvPr>
          <p:cNvSpPr/>
          <p:nvPr userDrawn="1"/>
        </p:nvSpPr>
        <p:spPr>
          <a:xfrm rot="3693105">
            <a:off x="270909" y="5041123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1" name="Szöveg helye 18">
            <a:extLst>
              <a:ext uri="{FF2B5EF4-FFF2-40B4-BE49-F238E27FC236}">
                <a16:creationId xmlns:a16="http://schemas.microsoft.com/office/drawing/2014/main" id="{C614E990-EC62-437B-ADF0-038FF35A2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4343" y="2505766"/>
            <a:ext cx="3374987" cy="885825"/>
          </a:xfrm>
        </p:spPr>
        <p:txBody>
          <a:bodyPr rtlCol="0" anchor="ctr"/>
          <a:lstStyle>
            <a:lvl1pPr marL="0" indent="0" algn="ctr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hu-HU" dirty="0"/>
              <a:t>1</a:t>
            </a:r>
          </a:p>
        </p:txBody>
      </p:sp>
      <p:sp>
        <p:nvSpPr>
          <p:cNvPr id="32" name="Szöveg helye 20">
            <a:extLst>
              <a:ext uri="{FF2B5EF4-FFF2-40B4-BE49-F238E27FC236}">
                <a16:creationId xmlns:a16="http://schemas.microsoft.com/office/drawing/2014/main" id="{A6926E00-3D05-4600-B7E9-74F56D038A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968" y="2505766"/>
            <a:ext cx="3025513" cy="885825"/>
          </a:xfrm>
        </p:spPr>
        <p:txBody>
          <a:bodyPr rtlCol="0" anchor="ctr"/>
          <a:lstStyle>
            <a:lvl1pPr marL="0" indent="0" algn="ctr">
              <a:buNone/>
              <a:defRPr sz="8000" b="1" i="0">
                <a:latin typeface="+mj-lt"/>
              </a:defRPr>
            </a:lvl1pPr>
          </a:lstStyle>
          <a:p>
            <a:pPr lvl="0" rtl="0"/>
            <a:r>
              <a:rPr lang="hu-HU" dirty="0"/>
              <a:t>2</a:t>
            </a:r>
          </a:p>
        </p:txBody>
      </p:sp>
      <p:sp>
        <p:nvSpPr>
          <p:cNvPr id="33" name="Szöveg helye 32">
            <a:extLst>
              <a:ext uri="{FF2B5EF4-FFF2-40B4-BE49-F238E27FC236}">
                <a16:creationId xmlns:a16="http://schemas.microsoft.com/office/drawing/2014/main" id="{56EA1CAB-F73E-42AE-AC55-B00392B49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7600" y="2490630"/>
            <a:ext cx="2090738" cy="900962"/>
          </a:xfrm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8000" b="1" i="0" dirty="0">
                <a:latin typeface="+mj-lt"/>
              </a:defRPr>
            </a:lvl1pPr>
          </a:lstStyle>
          <a:p>
            <a:pPr marL="266700" lvl="0" indent="-266700" algn="ctr" rtl="0"/>
            <a:r>
              <a:rPr lang="hu-HU" dirty="0"/>
              <a:t>3</a:t>
            </a:r>
          </a:p>
        </p:txBody>
      </p:sp>
      <p:sp>
        <p:nvSpPr>
          <p:cNvPr id="35" name="Szöveg helye 34">
            <a:extLst>
              <a:ext uri="{FF2B5EF4-FFF2-40B4-BE49-F238E27FC236}">
                <a16:creationId xmlns:a16="http://schemas.microsoft.com/office/drawing/2014/main" id="{34357700-1BDF-40C0-BFE9-5F837ADED4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20138" y="4015478"/>
            <a:ext cx="2489200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u-HU" dirty="0"/>
              <a:t>Szakaszleírás</a:t>
            </a:r>
          </a:p>
        </p:txBody>
      </p:sp>
      <p:sp>
        <p:nvSpPr>
          <p:cNvPr id="37" name="Szöveg helye 36">
            <a:extLst>
              <a:ext uri="{FF2B5EF4-FFF2-40B4-BE49-F238E27FC236}">
                <a16:creationId xmlns:a16="http://schemas.microsoft.com/office/drawing/2014/main" id="{A3F3E97F-9A21-4431-909B-D1E580B19F1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81124" y="4015478"/>
            <a:ext cx="2489200" cy="1011238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hu-HU" dirty="0"/>
              <a:t>Szakaszleírás</a:t>
            </a:r>
          </a:p>
        </p:txBody>
      </p:sp>
      <p:sp>
        <p:nvSpPr>
          <p:cNvPr id="39" name="Szöveg helye 38">
            <a:extLst>
              <a:ext uri="{FF2B5EF4-FFF2-40B4-BE49-F238E27FC236}">
                <a16:creationId xmlns:a16="http://schemas.microsoft.com/office/drawing/2014/main" id="{2445CEA3-6928-4E8E-8E52-B7043F3580D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37600" y="4015478"/>
            <a:ext cx="2090738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hu-HU" dirty="0"/>
              <a:t>Szakaszleírás</a:t>
            </a:r>
          </a:p>
        </p:txBody>
      </p:sp>
    </p:spTree>
    <p:extLst>
      <p:ext uri="{BB962C8B-B14F-4D97-AF65-F5344CB8AC3E}">
        <p14:creationId xmlns:p14="http://schemas.microsoft.com/office/powerpoint/2010/main" val="215979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10" name="Élőláb helye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12" name="Szöveg helye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ach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: Alakzat 12">
            <a:extLst>
              <a:ext uri="{FF2B5EF4-FFF2-40B4-BE49-F238E27FC236}">
                <a16:creationId xmlns:a16="http://schemas.microsoft.com/office/drawing/2014/main" id="{070BDE6F-3ADC-465D-A1D5-2E3FEE5E3685}"/>
              </a:ext>
            </a:extLst>
          </p:cNvPr>
          <p:cNvSpPr/>
          <p:nvPr userDrawn="1"/>
        </p:nvSpPr>
        <p:spPr>
          <a:xfrm rot="4308689">
            <a:off x="9605830" y="-345925"/>
            <a:ext cx="2706415" cy="2832124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B3B7A27A-7EBF-4E8D-A115-E66CB9FAB63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19756"/>
            <a:ext cx="0" cy="4369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1BFFAC39-59BE-48F2-AD63-62BEFC00B1D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504678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 helye 5">
            <a:extLst>
              <a:ext uri="{FF2B5EF4-FFF2-40B4-BE49-F238E27FC236}">
                <a16:creationId xmlns:a16="http://schemas.microsoft.com/office/drawing/2014/main" id="{FA965502-3EB0-4B3F-B1BD-4A4FCF7FF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Negyedrész címe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C18A1C3D-3A6C-4F03-9E67-CC675C5FE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5757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Negyedrész címe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469CF172-1F46-411E-B0E1-B0220CFB3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18782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Negyedrész címe</a:t>
            </a:r>
          </a:p>
        </p:txBody>
      </p:sp>
      <p:sp>
        <p:nvSpPr>
          <p:cNvPr id="22" name="Szöveg helye 5">
            <a:extLst>
              <a:ext uri="{FF2B5EF4-FFF2-40B4-BE49-F238E27FC236}">
                <a16:creationId xmlns:a16="http://schemas.microsoft.com/office/drawing/2014/main" id="{BD9E85DB-9B95-40F2-9F0B-3D21BC9DC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18782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Negyedrész címe</a:t>
            </a:r>
          </a:p>
        </p:txBody>
      </p:sp>
    </p:spTree>
    <p:extLst>
      <p:ext uri="{BB962C8B-B14F-4D97-AF65-F5344CB8AC3E}">
        <p14:creationId xmlns:p14="http://schemas.microsoft.com/office/powerpoint/2010/main" val="104447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szlop bekeretez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11" name="Szöveg helye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u-HU" dirty="0" err="1"/>
              <a:t>Alfejléc</a:t>
            </a:r>
            <a:endParaRPr lang="hu-HU" dirty="0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hu-HU" dirty="0"/>
              <a:t>1. szakasz címe</a:t>
            </a:r>
          </a:p>
        </p:txBody>
      </p:sp>
      <p:sp>
        <p:nvSpPr>
          <p:cNvPr id="12" name="Szöveg helye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hu-HU" dirty="0"/>
              <a:t>2. szakasz címe</a:t>
            </a:r>
          </a:p>
        </p:txBody>
      </p: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hu-HU" dirty="0"/>
              <a:t>3. szakasz címe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temter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3" name="Szöveg helye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u-HU" dirty="0" err="1"/>
              <a:t>Alfejléc</a:t>
            </a:r>
            <a:endParaRPr lang="hu-HU" dirty="0"/>
          </a:p>
        </p:txBody>
      </p: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 helye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Év</a:t>
            </a:r>
          </a:p>
        </p:txBody>
      </p:sp>
      <p:sp>
        <p:nvSpPr>
          <p:cNvPr id="17" name="Szöveg helye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21" name="Szöveg helye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22" name="Szöveg helye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25" name="Szöveg helye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26" name="Szöveg helye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Év</a:t>
            </a:r>
          </a:p>
        </p:txBody>
      </p:sp>
      <p:sp>
        <p:nvSpPr>
          <p:cNvPr id="28" name="Szöveg helye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30" name="Szöveg helye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31" name="Szöveg helye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32" name="Szöveg helye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33" name="Szöveg helye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34" name="Szöveg helye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35" name="Szöveg helye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36" name="Szöveg helye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37" name="Szöveg helye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38" name="Szöveg helye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39" name="Szöveg helye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40" name="Szöveg helye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41" name="Szöveg helye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42" name="Szöveg helye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43" name="Szöveg helye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44" name="Szöveg helye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45" name="Szöveg helye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46" name="Szöveg helye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47" name="Szöveg helye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48" name="Szöveg helye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MM</a:t>
            </a:r>
          </a:p>
        </p:txBody>
      </p:sp>
      <p:sp>
        <p:nvSpPr>
          <p:cNvPr id="49" name="Szöveg helye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Elem címe</a:t>
            </a:r>
          </a:p>
        </p:txBody>
      </p:sp>
      <p:sp>
        <p:nvSpPr>
          <p:cNvPr id="50" name="Szöveg helye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hu-HU" dirty="0"/>
              <a:t>hónap, nap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pat 6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u-HU" dirty="0"/>
              <a:t>címe</a:t>
            </a:r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u-HU" dirty="0"/>
              <a:t>címe</a:t>
            </a:r>
          </a:p>
        </p:txBody>
      </p:sp>
      <p:sp>
        <p:nvSpPr>
          <p:cNvPr id="15" name="Szöveg helye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u-HU" dirty="0"/>
              <a:t>címe</a:t>
            </a:r>
          </a:p>
        </p:txBody>
      </p:sp>
      <p:sp>
        <p:nvSpPr>
          <p:cNvPr id="17" name="Szöveg helye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u-HU" dirty="0"/>
              <a:t>címe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Teljes név</a:t>
            </a:r>
          </a:p>
        </p:txBody>
      </p:sp>
      <p:sp>
        <p:nvSpPr>
          <p:cNvPr id="10" name="Szöveg helye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Teljes név</a:t>
            </a:r>
          </a:p>
        </p:txBody>
      </p:sp>
      <p:sp>
        <p:nvSpPr>
          <p:cNvPr id="12" name="Szöveg helye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Teljes név</a:t>
            </a:r>
          </a:p>
        </p:txBody>
      </p:sp>
      <p:sp>
        <p:nvSpPr>
          <p:cNvPr id="16" name="Szöveg helye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Teljes név</a:t>
            </a:r>
          </a:p>
        </p:txBody>
      </p:sp>
      <p:sp>
        <p:nvSpPr>
          <p:cNvPr id="19" name="Szöveg helye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Teljes név</a:t>
            </a:r>
          </a:p>
        </p:txBody>
      </p:sp>
      <p:sp>
        <p:nvSpPr>
          <p:cNvPr id="21" name="Szöveg helye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u-HU" dirty="0"/>
              <a:t>címe</a:t>
            </a:r>
          </a:p>
        </p:txBody>
      </p:sp>
      <p:sp>
        <p:nvSpPr>
          <p:cNvPr id="23" name="Kép helyőrzője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hu-HU" dirty="0"/>
              <a:t>Kép hoz</a:t>
            </a:r>
            <a:r>
              <a:rPr lang="en-US" dirty="0"/>
              <a:t>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24" name="Kép helyőrzője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hu-HU" dirty="0"/>
              <a:t>Kép </a:t>
            </a:r>
            <a:r>
              <a:rPr lang="en-US" dirty="0"/>
              <a:t>-</a:t>
            </a:r>
            <a:r>
              <a:rPr lang="hu-HU" dirty="0"/>
              <a:t> kattintson az ikonra</a:t>
            </a:r>
          </a:p>
        </p:txBody>
      </p:sp>
      <p:sp>
        <p:nvSpPr>
          <p:cNvPr id="25" name="Kép helyőrzője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hu-HU" dirty="0"/>
              <a:t>Kép hoz</a:t>
            </a:r>
            <a:r>
              <a:rPr lang="en-US" dirty="0"/>
              <a:t>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26" name="Kép helyőrzője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hu-HU" dirty="0"/>
              <a:t>Kép hoz</a:t>
            </a:r>
            <a:r>
              <a:rPr lang="en-US" dirty="0"/>
              <a:t>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27" name="Kép helyőrzője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hu-HU" dirty="0"/>
              <a:t>Kép hoz</a:t>
            </a:r>
            <a:r>
              <a:rPr lang="en-US" dirty="0"/>
              <a:t>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20" name="Kép helyőrzője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hu-HU" dirty="0"/>
              <a:t>Kép hoz</a:t>
            </a:r>
            <a:r>
              <a:rPr lang="en-US" dirty="0"/>
              <a:t>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hu-HU" dirty="0"/>
              <a:t>Teljes név</a:t>
            </a:r>
          </a:p>
        </p:txBody>
      </p:sp>
      <p:sp>
        <p:nvSpPr>
          <p:cNvPr id="11" name="Szöveg helye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hu-HU" dirty="0"/>
              <a:t>címe</a:t>
            </a:r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 és al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zabadkézi sokszög: Alakzat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7" name="Szabadkézi sokszög: Alakzat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4" name="Szabadkézi sokszög: Alakzat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9" name="Szabadkézi sokszög: Alakzat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8" name="Szabadkézi sokszög: Alakzat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0" name="Szabadkézi sokszög: Alakzat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4" name="Szabadkézi sokszög: Alakzat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3" name="Szabadkézi sokszög: Alakzat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3" name="Szöveg helye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u-HU" dirty="0" err="1"/>
              <a:t>Alfejléc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2" name="Kép helyőrzőj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u-HU" dirty="0"/>
              <a:t>Szúrja be, vagy húzza a képet ide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dirty="0"/>
              <a:t>Szerkesztéshez kattintson ide </a:t>
            </a:r>
            <a:br>
              <a:rPr lang="hu-HU" dirty="0"/>
            </a:br>
            <a:r>
              <a:rPr lang="hu-HU" dirty="0"/>
              <a:t>Mintacím stílusa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/>
              <a:t>Kattintson ide az alcím mintájának szerkesztéséhez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hu-HU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abadkézi sokszög: Alakzat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4" name="Szabadkézi sokszög: Alakzat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24" name="Szabadkézi sokszög: Alakzat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2" name="Szabadkézi sokszög: Alakzat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5" name="Szabadkézi sokszög: Alakzat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6" name="Szabadkézi sokszög: Alakzat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0" name="Szabadkézi sokszög: Alakzat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, ninc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y kép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3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dirty="0"/>
              <a:t>Szerkesztéshez kattintson ide </a:t>
            </a:r>
            <a:br>
              <a:rPr lang="hu-HU" dirty="0"/>
            </a:br>
            <a:r>
              <a:rPr lang="hu-HU" dirty="0"/>
              <a:t>Mintacím stílusa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/>
              <a:t>Kattintson ide az alcím mintájának szerkesztéséhez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hu-HU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Kép helyőrzőj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u-HU" dirty="0"/>
              <a:t>Szúrja be, vagy húzza a képet ide</a:t>
            </a:r>
          </a:p>
        </p:txBody>
      </p:sp>
      <p:sp>
        <p:nvSpPr>
          <p:cNvPr id="16" name="Tartalom helye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24" name="Szabadkézi sokszög: Alakzat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5" name="Szabadkézi sokszög: Alakzat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6" name="Szabadkézi sokszög: Alakzat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7" name="Szabadkézi sokszög: Alakzat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8" name="Szabadkézi sokszög: Alakzat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9" name="Szabadkézi sokszög: Alakzat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0" name="Szabadkézi sokszög: Alakzat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1" name="Szabadkézi sokszög: Alakzat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2" name="Szabadkézi sokszög: Alakzat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3" name="Szabadkézi sokszög: Alakzat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4" name="Szabadkézi sokszög: Alakzat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5" name="Szabadkézi sokszög: Alakzat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6" name="Szabadkézi sokszög: Alakzat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7" name="Szabadkézi sokszög: Alakzat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sz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11" name="Szöveg helye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osz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15" name="Szöveg helye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17" name="Szöveg helye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listaje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zis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9" name="Ellipszis 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0" name="Ellipszis 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1" name="Ellipszis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u-HU" dirty="0"/>
              <a:t>Listajel leírása</a:t>
            </a:r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u-HU" dirty="0"/>
              <a:t>Listajel leírása</a:t>
            </a:r>
          </a:p>
        </p:txBody>
      </p:sp>
      <p:sp>
        <p:nvSpPr>
          <p:cNvPr id="15" name="Szöveg helye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u-HU" dirty="0"/>
              <a:t>Listajel leírása</a:t>
            </a:r>
          </a:p>
        </p:txBody>
      </p:sp>
      <p:sp>
        <p:nvSpPr>
          <p:cNvPr id="17" name="Szöveg helye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u-HU" dirty="0"/>
              <a:t>Listajel leírása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Listajel 1</a:t>
            </a:r>
          </a:p>
        </p:txBody>
      </p:sp>
      <p:sp>
        <p:nvSpPr>
          <p:cNvPr id="10" name="Szöveg helye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Listajel 2</a:t>
            </a:r>
          </a:p>
        </p:txBody>
      </p:sp>
      <p:sp>
        <p:nvSpPr>
          <p:cNvPr id="12" name="Szöveg helye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Listajel 3</a:t>
            </a:r>
          </a:p>
        </p:txBody>
      </p:sp>
      <p:sp>
        <p:nvSpPr>
          <p:cNvPr id="16" name="Szöveg helye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Listajel 4</a:t>
            </a:r>
          </a:p>
        </p:txBody>
      </p:sp>
      <p:sp>
        <p:nvSpPr>
          <p:cNvPr id="19" name="Szöveg helye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Listajel 5</a:t>
            </a:r>
          </a:p>
        </p:txBody>
      </p:sp>
      <p:sp>
        <p:nvSpPr>
          <p:cNvPr id="21" name="Szöveg helye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u-HU" dirty="0"/>
              <a:t>Listajel leírása</a:t>
            </a:r>
          </a:p>
        </p:txBody>
      </p:sp>
      <p:sp>
        <p:nvSpPr>
          <p:cNvPr id="4" name="Kép helyőrzője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hu-HU" dirty="0"/>
              <a:t>Kép hoz-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32" name="Kép helyőrzője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hu-HU" dirty="0"/>
              <a:t>Kép hoz-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33" name="Kép helyőrzője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hu-HU" dirty="0"/>
              <a:t>Kép hoz-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34" name="Kép helyőrzője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967620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hu-HU" dirty="0"/>
              <a:t>Kép hoz-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35" name="Kép helyőrzője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261341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hu-HU" dirty="0"/>
              <a:t>Kép hoz-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</p:spTree>
    <p:extLst>
      <p:ext uri="{BB962C8B-B14F-4D97-AF65-F5344CB8AC3E}">
        <p14:creationId xmlns:p14="http://schemas.microsoft.com/office/powerpoint/2010/main" val="30308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kép listajel bal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zis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2" name="Ellipszis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6" name="Ellipszis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7" name="Kép helyőrzője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hu-HU" dirty="0"/>
              <a:t>Kép hoz</a:t>
            </a:r>
            <a:r>
              <a:rPr lang="en-US" dirty="0"/>
              <a:t>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28" name="Kép helyőrzője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hu-HU" dirty="0"/>
              <a:t>Kép hoz</a:t>
            </a:r>
            <a:r>
              <a:rPr lang="en-US" dirty="0"/>
              <a:t>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29" name="Kép helyőrzője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hu-HU" dirty="0"/>
              <a:t>Kép hoz-</a:t>
            </a:r>
            <a:r>
              <a:rPr lang="hu-HU" dirty="0" err="1"/>
              <a:t>záadásához</a:t>
            </a:r>
            <a:r>
              <a:rPr lang="hu-HU" dirty="0"/>
              <a:t> kattintson az ikonra</a:t>
            </a:r>
          </a:p>
        </p:txBody>
      </p:sp>
      <p:sp>
        <p:nvSpPr>
          <p:cNvPr id="42" name="Téglalap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41" name="Kép helyőrzője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Szúrja be, vagy húzza a képet ide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u-HU" dirty="0"/>
              <a:t>Listajel leírása</a:t>
            </a:r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u-HU" dirty="0"/>
              <a:t>Listajel leírása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Listajel 1</a:t>
            </a:r>
          </a:p>
        </p:txBody>
      </p:sp>
      <p:sp>
        <p:nvSpPr>
          <p:cNvPr id="10" name="Szöveg helye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Listajel 2</a:t>
            </a:r>
          </a:p>
        </p:txBody>
      </p:sp>
      <p:sp>
        <p:nvSpPr>
          <p:cNvPr id="12" name="Szöveg helye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hu-HU" dirty="0"/>
              <a:t>Listajel 3</a:t>
            </a:r>
          </a:p>
        </p:txBody>
      </p:sp>
      <p:sp>
        <p:nvSpPr>
          <p:cNvPr id="21" name="Szöveg helye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u-HU" dirty="0"/>
              <a:t>Listajel leírása</a:t>
            </a:r>
          </a:p>
        </p:txBody>
      </p:sp>
      <p:sp>
        <p:nvSpPr>
          <p:cNvPr id="51" name="Nyolcszög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52" name="Ellipszis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53" name="Ellipszis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54" name="Ellipszis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55" name="Dia számának helye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2966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yolcszög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helye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69" y="6278857"/>
            <a:ext cx="2520000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hu-HU" sz="1200" dirty="0">
                <a:solidFill>
                  <a:schemeClr val="tx2"/>
                </a:solidFill>
                <a:latin typeface="+mj-lt"/>
              </a:rPr>
              <a:t>Ide kerül az emblémája vagy a neve</a:t>
            </a: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53" r:id="rId14"/>
    <p:sldLayoutId id="2147483672" r:id="rId15"/>
    <p:sldLayoutId id="2147483673" r:id="rId16"/>
    <p:sldLayoutId id="2147483674" r:id="rId17"/>
    <p:sldLayoutId id="2147483677" r:id="rId18"/>
    <p:sldLayoutId id="2147483654" r:id="rId19"/>
    <p:sldLayoutId id="2147483660" r:id="rId20"/>
    <p:sldLayoutId id="2147483661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xforest.hu/ultess-fat-faultetes-program/" TargetMode="External"/><Relationship Id="rId2" Type="http://schemas.openxmlformats.org/officeDocument/2006/relationships/hyperlink" Target="http://www.invaziosfajok.hu/hu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gyeriszabolcskerteszete.hu/poloska_elleni_vedekezes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hu.wikipedia.org/wiki/Inv%C3%A1zi%C3%B3s_faj#Advent%C3%ADv_fajo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Kép helyőrzője 43" descr="Egy virág közelképe&#10;&#10;A leírás teljesen megbízható">
            <a:extLst>
              <a:ext uri="{FF2B5EF4-FFF2-40B4-BE49-F238E27FC236}">
                <a16:creationId xmlns:a16="http://schemas.microsoft.com/office/drawing/2014/main" id="{1583F255-AF13-4756-96C9-236AB3183B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" r="12"/>
          <a:stretch>
            <a:fillRect/>
          </a:stretch>
        </p:blipFill>
        <p:spPr/>
      </p:pic>
      <p:sp>
        <p:nvSpPr>
          <p:cNvPr id="6" name="Cím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607" y="2237328"/>
            <a:ext cx="7018848" cy="1449788"/>
          </a:xfrm>
        </p:spPr>
        <p:txBody>
          <a:bodyPr rtlCol="0"/>
          <a:lstStyle/>
          <a:p>
            <a:pPr rtl="0"/>
            <a:r>
              <a:rPr lang="hu-HU" dirty="0"/>
              <a:t>Invázió</a:t>
            </a:r>
          </a:p>
        </p:txBody>
      </p:sp>
      <p:cxnSp>
        <p:nvCxnSpPr>
          <p:cNvPr id="15" name="Egyenes összekötő 14" descr="Elválasztó">
            <a:extLst>
              <a:ext uri="{FF2B5EF4-FFF2-40B4-BE49-F238E27FC236}">
                <a16:creationId xmlns:a16="http://schemas.microsoft.com/office/drawing/2014/main" id="{E99227BA-E7FE-418C-A9C9-21C49E9DF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07072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lcím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u-HU" dirty="0"/>
              <a:t>Siófoki </a:t>
            </a:r>
            <a:r>
              <a:rPr lang="hu-HU" dirty="0" err="1"/>
              <a:t>SzC</a:t>
            </a:r>
            <a:r>
              <a:rPr lang="hu-HU" dirty="0"/>
              <a:t> Baross Gábor Technikum és Szakképző Iskola 11/C</a:t>
            </a:r>
          </a:p>
        </p:txBody>
      </p:sp>
      <p:grpSp>
        <p:nvGrpSpPr>
          <p:cNvPr id="34" name="Csoport 33" title="geometriai alakzat">
            <a:extLst>
              <a:ext uri="{FF2B5EF4-FFF2-40B4-BE49-F238E27FC236}">
                <a16:creationId xmlns:a16="http://schemas.microsoft.com/office/drawing/2014/main" id="{F83DDF3D-91CE-40FB-BC3D-FFB1B5D89E47}"/>
              </a:ext>
            </a:extLst>
          </p:cNvPr>
          <p:cNvGrpSpPr/>
          <p:nvPr/>
        </p:nvGrpSpPr>
        <p:grpSpPr>
          <a:xfrm rot="14400000">
            <a:off x="2652367" y="2055974"/>
            <a:ext cx="1166491" cy="1379850"/>
            <a:chOff x="2451164" y="891257"/>
            <a:chExt cx="2066510" cy="2444489"/>
          </a:xfrm>
        </p:grpSpPr>
        <p:sp>
          <p:nvSpPr>
            <p:cNvPr id="47" name="Szabadkézi sokszög: Alakzat 46">
              <a:extLst>
                <a:ext uri="{FF2B5EF4-FFF2-40B4-BE49-F238E27FC236}">
                  <a16:creationId xmlns:a16="http://schemas.microsoft.com/office/drawing/2014/main" id="{B6D0B8EE-8E06-4051-87BF-62C153F3FBBB}"/>
                </a:ext>
              </a:extLst>
            </p:cNvPr>
            <p:cNvSpPr/>
            <p:nvPr/>
          </p:nvSpPr>
          <p:spPr>
            <a:xfrm rot="4308689">
              <a:off x="2494071" y="848350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dirty="0"/>
            </a:p>
          </p:txBody>
        </p:sp>
        <p:sp>
          <p:nvSpPr>
            <p:cNvPr id="12" name="Szabadkézi sokszög: Alakzat 11">
              <a:extLst>
                <a:ext uri="{FF2B5EF4-FFF2-40B4-BE49-F238E27FC236}">
                  <a16:creationId xmlns:a16="http://schemas.microsoft.com/office/drawing/2014/main" id="{298CE312-D679-4677-A70A-DD8680158C70}"/>
                </a:ext>
              </a:extLst>
            </p:cNvPr>
            <p:cNvSpPr/>
            <p:nvPr/>
          </p:nvSpPr>
          <p:spPr>
            <a:xfrm rot="17100000">
              <a:off x="2845997" y="2637537"/>
              <a:ext cx="749854" cy="646563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dirty="0"/>
            </a:p>
          </p:txBody>
        </p:sp>
      </p:grpSp>
      <p:sp>
        <p:nvSpPr>
          <p:cNvPr id="3" name="Kép helye 2">
            <a:extLst>
              <a:ext uri="{FF2B5EF4-FFF2-40B4-BE49-F238E27FC236}">
                <a16:creationId xmlns:a16="http://schemas.microsoft.com/office/drawing/2014/main" id="{925B970B-FA16-41A6-A7C8-D2DACE2E2F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026287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2955BD6F-DEF2-8EAC-E6A4-7B9276277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500319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hu-HU" sz="2600" b="1" i="0" dirty="0">
                <a:solidFill>
                  <a:schemeClr val="tx1"/>
                </a:solidFill>
                <a:effectLst/>
                <a:latin typeface="+mj-lt"/>
              </a:rPr>
              <a:t>Ismerd meg!</a:t>
            </a:r>
          </a:p>
          <a:p>
            <a:pPr marL="0" indent="0">
              <a:buNone/>
            </a:pPr>
            <a:r>
              <a:rPr lang="hu-HU" sz="2200" i="0" dirty="0">
                <a:solidFill>
                  <a:schemeClr val="tx1"/>
                </a:solidFill>
                <a:effectLst/>
                <a:latin typeface="+mj-lt"/>
              </a:rPr>
              <a:t>Az átlagember számára nehezen lehet megkülönböztetni a honos növényt az </a:t>
            </a:r>
            <a:r>
              <a:rPr lang="hu-HU" sz="2200" i="0" dirty="0" err="1">
                <a:solidFill>
                  <a:schemeClr val="tx1"/>
                </a:solidFill>
                <a:effectLst/>
                <a:latin typeface="+mj-lt"/>
              </a:rPr>
              <a:t>invazívtól</a:t>
            </a:r>
            <a:r>
              <a:rPr lang="hu-HU" sz="2200" i="0" dirty="0">
                <a:solidFill>
                  <a:schemeClr val="tx1"/>
                </a:solidFill>
                <a:effectLst/>
                <a:latin typeface="+mj-lt"/>
              </a:rPr>
              <a:t>. A magyarországi </a:t>
            </a:r>
            <a:r>
              <a:rPr lang="hu-HU" sz="2200" i="0" dirty="0" err="1">
                <a:solidFill>
                  <a:schemeClr val="tx1"/>
                </a:solidFill>
                <a:effectLst/>
                <a:latin typeface="+mj-lt"/>
              </a:rPr>
              <a:t>invazív</a:t>
            </a:r>
            <a:r>
              <a:rPr lang="hu-HU" sz="2200" i="0" dirty="0">
                <a:solidFill>
                  <a:schemeClr val="tx1"/>
                </a:solidFill>
                <a:effectLst/>
                <a:latin typeface="+mj-lt"/>
              </a:rPr>
              <a:t> fajok listájáról</a:t>
            </a:r>
            <a:r>
              <a:rPr lang="hu-HU" sz="2200" dirty="0">
                <a:solidFill>
                  <a:schemeClr val="tx1"/>
                </a:solidFill>
                <a:latin typeface="+mj-lt"/>
              </a:rPr>
              <a:t> és részletes tudnivalókért rengeteg kiadványt lehet találni az interneten.</a:t>
            </a:r>
          </a:p>
          <a:p>
            <a:pPr marL="0" indent="0">
              <a:buNone/>
            </a:pPr>
            <a:r>
              <a:rPr lang="hu-HU" sz="2600" b="1" i="0" dirty="0">
                <a:solidFill>
                  <a:schemeClr val="tx1"/>
                </a:solidFill>
                <a:effectLst/>
                <a:latin typeface="+mj-lt"/>
              </a:rPr>
              <a:t>2. Légy aktív!</a:t>
            </a:r>
          </a:p>
          <a:p>
            <a:pPr marL="0" indent="0">
              <a:buNone/>
            </a:pPr>
            <a:r>
              <a:rPr lang="hu-HU" sz="2200" i="0" dirty="0">
                <a:solidFill>
                  <a:schemeClr val="tx1"/>
                </a:solidFill>
                <a:effectLst/>
                <a:latin typeface="+mj-lt"/>
              </a:rPr>
              <a:t>Kövesd az </a:t>
            </a:r>
            <a:r>
              <a:rPr lang="hu-HU" sz="2200" i="0" dirty="0">
                <a:solidFill>
                  <a:schemeClr val="tx1"/>
                </a:solidFill>
                <a:effectLst/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idegenhonos inváziós fajok tudásbázisát</a:t>
            </a:r>
            <a:r>
              <a:rPr lang="hu-HU" sz="2200" i="0" dirty="0">
                <a:solidFill>
                  <a:schemeClr val="tx1"/>
                </a:solidFill>
                <a:effectLst/>
                <a:latin typeface="+mj-lt"/>
              </a:rPr>
              <a:t>, hogy minél hatékonyabb módszerekkel vedd fel a harcot a kertedben, környezetedben található </a:t>
            </a:r>
            <a:r>
              <a:rPr lang="hu-HU" sz="2200" i="0" dirty="0" err="1">
                <a:solidFill>
                  <a:schemeClr val="tx1"/>
                </a:solidFill>
                <a:effectLst/>
                <a:latin typeface="+mj-lt"/>
              </a:rPr>
              <a:t>invazív</a:t>
            </a:r>
            <a:r>
              <a:rPr lang="hu-HU" sz="2200" i="0" dirty="0">
                <a:solidFill>
                  <a:schemeClr val="tx1"/>
                </a:solidFill>
                <a:effectLst/>
                <a:latin typeface="+mj-lt"/>
              </a:rPr>
              <a:t> növényekkel!</a:t>
            </a:r>
            <a:endParaRPr lang="hu-HU" sz="22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hu-HU" sz="2600" b="1" i="0" dirty="0">
                <a:solidFill>
                  <a:schemeClr val="tx1"/>
                </a:solidFill>
                <a:effectLst/>
                <a:latin typeface="+mj-lt"/>
              </a:rPr>
              <a:t>3. Ültess tudatosan!</a:t>
            </a:r>
          </a:p>
          <a:p>
            <a:pPr marL="0" indent="0">
              <a:buNone/>
            </a:pPr>
            <a:r>
              <a:rPr lang="hu-HU" sz="2200" i="0" dirty="0">
                <a:solidFill>
                  <a:schemeClr val="tx1"/>
                </a:solidFill>
                <a:effectLst/>
                <a:latin typeface="+mj-lt"/>
              </a:rPr>
              <a:t>A legtöbb </a:t>
            </a:r>
            <a:r>
              <a:rPr lang="hu-HU" sz="2200" i="0" dirty="0" err="1">
                <a:solidFill>
                  <a:schemeClr val="tx1"/>
                </a:solidFill>
                <a:effectLst/>
                <a:latin typeface="+mj-lt"/>
              </a:rPr>
              <a:t>invazív</a:t>
            </a:r>
            <a:r>
              <a:rPr lang="hu-HU" sz="2200" i="0" dirty="0">
                <a:solidFill>
                  <a:schemeClr val="tx1"/>
                </a:solidFill>
                <a:effectLst/>
                <a:latin typeface="+mj-lt"/>
              </a:rPr>
              <a:t> növény díszkertekből, üvegházakból vadult ki. Járj utána, kérdezz rá szakembernél, hogy milyen növényt ültess!</a:t>
            </a:r>
          </a:p>
          <a:p>
            <a:pPr marL="0" indent="0">
              <a:buNone/>
            </a:pPr>
            <a:r>
              <a:rPr lang="hu-HU" sz="2600" b="1" dirty="0">
                <a:solidFill>
                  <a:schemeClr val="tx1"/>
                </a:solidFill>
                <a:latin typeface="+mj-lt"/>
              </a:rPr>
              <a:t>4. </a:t>
            </a:r>
            <a:r>
              <a:rPr lang="hu-HU" sz="2600" b="1" i="0" dirty="0">
                <a:solidFill>
                  <a:schemeClr val="tx1"/>
                </a:solidFill>
                <a:effectLst/>
                <a:latin typeface="+mj-lt"/>
              </a:rPr>
              <a:t>Támogass faültető mozgalmakat!</a:t>
            </a:r>
          </a:p>
          <a:p>
            <a:pPr marL="0" indent="0">
              <a:buNone/>
            </a:pPr>
            <a:r>
              <a:rPr lang="hu-HU" sz="2200" i="0" dirty="0">
                <a:solidFill>
                  <a:schemeClr val="tx1"/>
                </a:solidFill>
                <a:effectLst/>
                <a:latin typeface="+mj-lt"/>
              </a:rPr>
              <a:t>Ha nincs kerted, de szíveden viseled a honos növénypopuláció sorsát, támogass </a:t>
            </a:r>
            <a:r>
              <a:rPr lang="hu-HU" sz="2200" i="0" dirty="0">
                <a:solidFill>
                  <a:schemeClr val="tx1"/>
                </a:solidFill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faültetéssel</a:t>
            </a:r>
            <a:r>
              <a:rPr lang="hu-HU" sz="2200" i="0" dirty="0">
                <a:solidFill>
                  <a:schemeClr val="tx1"/>
                </a:solidFill>
                <a:effectLst/>
                <a:latin typeface="+mj-lt"/>
              </a:rPr>
              <a:t> foglalkozó mozgalmakat!</a:t>
            </a:r>
          </a:p>
          <a:p>
            <a:pPr marL="0" indent="0">
              <a:buNone/>
            </a:pPr>
            <a:endParaRPr lang="hu-HU" sz="2100" b="1" i="0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B68653F8-B77D-8AA4-99B9-ECC01FC22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hu-HU" sz="4000" b="1" i="0" dirty="0">
                <a:solidFill>
                  <a:srgbClr val="111111"/>
                </a:solidFill>
                <a:effectLst/>
              </a:rPr>
              <a:t>És mit tehetnék én az </a:t>
            </a:r>
            <a:r>
              <a:rPr lang="hu-HU" sz="4000" b="1" i="0" dirty="0" err="1">
                <a:solidFill>
                  <a:srgbClr val="111111"/>
                </a:solidFill>
                <a:effectLst/>
              </a:rPr>
              <a:t>invazív</a:t>
            </a:r>
            <a:r>
              <a:rPr lang="hu-HU" sz="4000" b="1" i="0" dirty="0">
                <a:solidFill>
                  <a:srgbClr val="111111"/>
                </a:solidFill>
                <a:effectLst/>
              </a:rPr>
              <a:t> fajok ellen?</a:t>
            </a:r>
            <a:endParaRPr lang="en-US" sz="4000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BC58C044-EAA4-4E58-951A-BA440F82E1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hu-HU" smtClean="0"/>
              <a:pPr rtl="0">
                <a:spcAft>
                  <a:spcPts val="600"/>
                </a:spcAft>
              </a:pPr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6330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621E4079-6E0D-47E6-BDB4-53552E758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163782"/>
            <a:ext cx="2916878" cy="2826327"/>
          </a:xfrm>
        </p:spPr>
        <p:txBody>
          <a:bodyPr/>
          <a:lstStyle/>
          <a:p>
            <a:endParaRPr lang="hu-HU" sz="3000" b="1" dirty="0">
              <a:latin typeface="+mj-lt"/>
            </a:endParaRPr>
          </a:p>
          <a:p>
            <a:endParaRPr lang="hu-HU" sz="3000" b="1" dirty="0">
              <a:latin typeface="+mj-lt"/>
            </a:endParaRPr>
          </a:p>
          <a:p>
            <a:endParaRPr lang="hu-HU" sz="3000" b="1" dirty="0">
              <a:latin typeface="+mj-lt"/>
            </a:endParaRPr>
          </a:p>
          <a:p>
            <a:endParaRPr lang="hu-HU" sz="3000" b="1" dirty="0">
              <a:latin typeface="+mj-lt"/>
            </a:endParaRPr>
          </a:p>
          <a:p>
            <a:endParaRPr lang="hu-HU" sz="3000" b="1" dirty="0">
              <a:latin typeface="+mj-lt"/>
            </a:endParaRPr>
          </a:p>
          <a:p>
            <a:endParaRPr lang="hu-HU" sz="3000" b="1" dirty="0">
              <a:latin typeface="+mj-lt"/>
            </a:endParaRPr>
          </a:p>
          <a:p>
            <a:endParaRPr lang="hu-HU" sz="3000" b="1" dirty="0">
              <a:latin typeface="+mj-lt"/>
            </a:endParaRPr>
          </a:p>
          <a:p>
            <a:endParaRPr lang="hu-HU" sz="3000" b="1" dirty="0">
              <a:latin typeface="+mj-lt"/>
            </a:endParaRPr>
          </a:p>
          <a:p>
            <a:endParaRPr lang="hu-HU" sz="3000" b="1" dirty="0">
              <a:latin typeface="+mj-lt"/>
            </a:endParaRPr>
          </a:p>
          <a:p>
            <a:endParaRPr lang="hu-HU" sz="3000" b="1" dirty="0">
              <a:latin typeface="+mj-lt"/>
            </a:endParaRPr>
          </a:p>
          <a:p>
            <a:endParaRPr lang="hu-HU" sz="3000" b="1" dirty="0">
              <a:latin typeface="+mj-lt"/>
            </a:endParaRPr>
          </a:p>
          <a:p>
            <a:endParaRPr lang="hu-HU" sz="3000" b="1" dirty="0">
              <a:latin typeface="+mj-lt"/>
            </a:endParaRPr>
          </a:p>
          <a:p>
            <a:endParaRPr lang="hu-HU" sz="3000" b="1" dirty="0">
              <a:latin typeface="+mj-lt"/>
            </a:endParaRPr>
          </a:p>
          <a:p>
            <a:endParaRPr lang="hu-HU" sz="3000" b="1" dirty="0">
              <a:latin typeface="+mj-lt"/>
            </a:endParaRPr>
          </a:p>
          <a:p>
            <a:endParaRPr lang="hu-HU" sz="3000" b="1" dirty="0">
              <a:latin typeface="+mj-lt"/>
            </a:endParaRPr>
          </a:p>
          <a:p>
            <a:endParaRPr lang="hu-HU" sz="3000" b="1" dirty="0">
              <a:latin typeface="+mj-lt"/>
            </a:endParaRPr>
          </a:p>
          <a:p>
            <a:pPr algn="ctr"/>
            <a:r>
              <a:rPr lang="hu-HU" sz="4000" b="1" dirty="0">
                <a:latin typeface="+mj-lt"/>
              </a:rPr>
              <a:t>Köszönjük szépen a figyelmet! 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C2ABC48-C7C8-4734-8DE9-D924FC38D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hu-HU" smtClean="0"/>
              <a:pPr rtl="0">
                <a:spcAft>
                  <a:spcPts val="600"/>
                </a:spcAft>
              </a:pPr>
              <a:t>11</a:t>
            </a:fld>
            <a:endParaRPr lang="hu-HU"/>
          </a:p>
        </p:txBody>
      </p:sp>
      <p:pic>
        <p:nvPicPr>
          <p:cNvPr id="7" name="Kép helye 6" descr="A képen növény, több látható&#10;&#10;Automatikusan generált leírás">
            <a:extLst>
              <a:ext uri="{FF2B5EF4-FFF2-40B4-BE49-F238E27FC236}">
                <a16:creationId xmlns:a16="http://schemas.microsoft.com/office/drawing/2014/main" id="{47CA8635-B10B-48BF-A42F-33EBED07DFC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506" r="506"/>
          <a:stretch>
            <a:fillRect/>
          </a:stretch>
        </p:blipFill>
        <p:spPr>
          <a:xfrm>
            <a:off x="4092575" y="1376363"/>
            <a:ext cx="6334125" cy="4379912"/>
          </a:xfr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9B6F392E-CFD7-0C88-17FD-2B2FDF5AF3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3990109"/>
            <a:ext cx="2951163" cy="2322709"/>
          </a:xfrm>
        </p:spPr>
        <p:txBody>
          <a:bodyPr/>
          <a:lstStyle/>
          <a:p>
            <a:pPr marL="0" indent="0" algn="r">
              <a:buNone/>
            </a:pPr>
            <a:r>
              <a:rPr lang="hu-HU" dirty="0"/>
              <a:t>Felhasznált irodalom:</a:t>
            </a:r>
          </a:p>
          <a:p>
            <a:pPr algn="r"/>
            <a:r>
              <a:rPr lang="en-US" sz="1100" dirty="0">
                <a:hlinkClick r:id="rId3"/>
              </a:rPr>
              <a:t>https://www.megyeriszabolcskerteszete.hu/poloska_elleni_vedekezes</a:t>
            </a:r>
            <a:endParaRPr lang="hu-HU" sz="1100" dirty="0"/>
          </a:p>
          <a:p>
            <a:pPr algn="r"/>
            <a:r>
              <a:rPr lang="en-US" sz="1100" dirty="0">
                <a:hlinkClick r:id="rId4"/>
              </a:rPr>
              <a:t>https://hu.wikipedia.org/wiki/Inv%C3%A1zi%C3%B3s_faj#Advent%C3%ADv_fajok</a:t>
            </a:r>
            <a:endParaRPr lang="hu-HU" sz="1100" dirty="0"/>
          </a:p>
          <a:p>
            <a:pPr algn="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5341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CD500852-2B88-C6BD-7261-D722CFF4C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209674"/>
            <a:ext cx="11340000" cy="4622325"/>
          </a:xfrm>
        </p:spPr>
        <p:txBody>
          <a:bodyPr/>
          <a:lstStyle/>
          <a:p>
            <a:r>
              <a:rPr lang="hu-HU" sz="2800" b="1" u="sng" dirty="0">
                <a:latin typeface="+mj-lt"/>
              </a:rPr>
              <a:t>Invázió</a:t>
            </a:r>
          </a:p>
          <a:p>
            <a:pPr lvl="2"/>
            <a:r>
              <a:rPr lang="hu-HU" sz="2600" dirty="0">
                <a:latin typeface="+mj-lt"/>
              </a:rPr>
              <a:t>Tömeges elszaporodás</a:t>
            </a:r>
          </a:p>
          <a:p>
            <a:r>
              <a:rPr lang="hu-HU" sz="2800" b="1" u="sng" dirty="0">
                <a:latin typeface="+mj-lt"/>
              </a:rPr>
              <a:t>Őshonos faj</a:t>
            </a:r>
          </a:p>
          <a:p>
            <a:pPr lvl="2"/>
            <a:r>
              <a:rPr lang="hu-HU" sz="2600" dirty="0">
                <a:latin typeface="+mj-lt"/>
              </a:rPr>
              <a:t>Már az ember természetátalakító tevékenysége előtt is a vizsgált területen élt</a:t>
            </a:r>
          </a:p>
          <a:p>
            <a:r>
              <a:rPr lang="hu-HU" sz="2800" b="1" u="sng" dirty="0">
                <a:latin typeface="+mj-lt"/>
              </a:rPr>
              <a:t>Idegen faj</a:t>
            </a:r>
          </a:p>
          <a:p>
            <a:pPr lvl="2"/>
            <a:r>
              <a:rPr lang="hu-HU" sz="2600" dirty="0">
                <a:latin typeface="+mj-lt"/>
              </a:rPr>
              <a:t>Természetesen elfoglalt tartományukon kívül jelennek meg</a:t>
            </a:r>
          </a:p>
          <a:p>
            <a:r>
              <a:rPr lang="hu-HU" sz="2800" b="1" u="sng" dirty="0">
                <a:latin typeface="+mj-lt"/>
              </a:rPr>
              <a:t>Adventív faj</a:t>
            </a:r>
          </a:p>
          <a:p>
            <a:pPr lvl="2"/>
            <a:r>
              <a:rPr lang="hu-HU" sz="2600" dirty="0">
                <a:latin typeface="+mj-lt"/>
              </a:rPr>
              <a:t>Az emberi tevékenység kapcsán elterjedt fajok</a:t>
            </a:r>
          </a:p>
          <a:p>
            <a:r>
              <a:rPr lang="hu-HU" sz="2800" b="1" u="sng" dirty="0" err="1">
                <a:latin typeface="+mj-lt"/>
              </a:rPr>
              <a:t>Invazív</a:t>
            </a:r>
            <a:r>
              <a:rPr lang="hu-HU" sz="2800" b="1" u="sng" dirty="0">
                <a:latin typeface="+mj-lt"/>
              </a:rPr>
              <a:t> faj</a:t>
            </a:r>
          </a:p>
          <a:p>
            <a:pPr lvl="2"/>
            <a:r>
              <a:rPr lang="hu-HU" sz="2600" dirty="0">
                <a:latin typeface="+mj-lt"/>
              </a:rPr>
              <a:t>Káros, adott területen meghonosodott és tömegesen elszaporodott fajok</a:t>
            </a:r>
          </a:p>
          <a:p>
            <a:pPr marL="542925" lvl="2" indent="0">
              <a:buNone/>
            </a:pPr>
            <a:endParaRPr lang="hu-H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DD894B-B252-2DF2-8D8F-9688CA7EB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anchor="ctr">
            <a:noAutofit/>
          </a:bodyPr>
          <a:lstStyle/>
          <a:p>
            <a:r>
              <a:rPr lang="hu-HU" sz="5000" b="1" dirty="0"/>
              <a:t>Fogalmi tisztázás!</a:t>
            </a:r>
            <a:endParaRPr lang="en-US" sz="5000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0DFEA8B-53D5-4CDC-BF13-7C487B2647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hu-HU" smtClean="0"/>
              <a:pPr rtl="0">
                <a:spcAft>
                  <a:spcPts val="600"/>
                </a:spcAft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2769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215D4C1C-6F62-236F-A271-3ABDF78C3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" y="101600"/>
            <a:ext cx="6012000" cy="3113685"/>
          </a:xfrm>
        </p:spPr>
        <p:txBody>
          <a:bodyPr anchor="b">
            <a:normAutofit/>
          </a:bodyPr>
          <a:lstStyle/>
          <a:p>
            <a:r>
              <a:rPr lang="hu-HU" b="1" dirty="0"/>
              <a:t>Az </a:t>
            </a:r>
            <a:r>
              <a:rPr lang="hu-HU" b="1" dirty="0" err="1"/>
              <a:t>invazív</a:t>
            </a:r>
            <a:r>
              <a:rPr lang="hu-HU" b="1" dirty="0"/>
              <a:t> fajokról általánosan:</a:t>
            </a:r>
            <a:br>
              <a:rPr lang="hu-HU" b="1" dirty="0"/>
            </a:br>
            <a:br>
              <a:rPr lang="hu-HU" b="1" dirty="0"/>
            </a:br>
            <a:endParaRPr lang="en-US" b="1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69A8D12-BD1E-4659-B160-5CB2EA2B25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96369" y="6155190"/>
            <a:ext cx="432000" cy="43200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hu-HU" smtClean="0"/>
              <a:pPr rtl="0">
                <a:spcAft>
                  <a:spcPts val="600"/>
                </a:spcAft>
              </a:pPr>
              <a:t>3</a:t>
            </a:fld>
            <a:endParaRPr lang="hu-HU"/>
          </a:p>
        </p:txBody>
      </p:sp>
      <p:pic>
        <p:nvPicPr>
          <p:cNvPr id="7" name="Kép 6" descr="A képen térkép látható&#10;&#10;Automatikusan generált leírás">
            <a:extLst>
              <a:ext uri="{FF2B5EF4-FFF2-40B4-BE49-F238E27FC236}">
                <a16:creationId xmlns:a16="http://schemas.microsoft.com/office/drawing/2014/main" id="{1795F05A-679D-47CF-8507-ABD9949F36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58" r="-1" b="10937"/>
          <a:stretch/>
        </p:blipFill>
        <p:spPr>
          <a:xfrm>
            <a:off x="86715" y="3215285"/>
            <a:ext cx="6009285" cy="3570886"/>
          </a:xfrm>
          <a:prstGeom prst="rect">
            <a:avLst/>
          </a:prstGeom>
          <a:noFill/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33CC5A4-5D7A-5B3A-555E-D0C4D097DF3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590549"/>
            <a:ext cx="5307700" cy="5996641"/>
          </a:xfrm>
        </p:spPr>
        <p:txBody>
          <a:bodyPr anchor="b">
            <a:normAutofit lnSpcReduction="10000"/>
          </a:bodyPr>
          <a:lstStyle/>
          <a:p>
            <a:r>
              <a:rPr lang="hu-HU" sz="2800" dirty="0">
                <a:latin typeface="+mj-lt"/>
              </a:rPr>
              <a:t>Az </a:t>
            </a:r>
            <a:r>
              <a:rPr lang="hu-HU" sz="2800" dirty="0" err="1">
                <a:latin typeface="+mj-lt"/>
              </a:rPr>
              <a:t>invazív</a:t>
            </a:r>
            <a:r>
              <a:rPr lang="hu-HU" sz="2800" dirty="0">
                <a:latin typeface="+mj-lt"/>
              </a:rPr>
              <a:t> fajok súlyos és egyre növekvő veszélyt jelentenek az Európában honos biológiai sokféleségre.</a:t>
            </a:r>
          </a:p>
          <a:p>
            <a:r>
              <a:rPr lang="hu-HU" sz="2800" dirty="0">
                <a:latin typeface="+mj-lt"/>
              </a:rPr>
              <a:t>A társadalmi és gazdasági következmények között említést érdemel például az emberi egészségre, a halászatra, a mezőgazdaságra és az élelmiszer-termelésre gyakorolt hatásuk.</a:t>
            </a:r>
          </a:p>
          <a:p>
            <a:r>
              <a:rPr lang="hu-HU" sz="2800" dirty="0">
                <a:latin typeface="+mj-lt"/>
              </a:rPr>
              <a:t>A bővülő kereskedelem és turizmus, valamint a határokon átívelő áruszállítás mind felgyorsította e fajok terjedését.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2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08B0D8F3-AD2A-4F2A-AD1E-40F13E7C9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" y="86713"/>
            <a:ext cx="6012000" cy="1980212"/>
          </a:xfrm>
        </p:spPr>
        <p:txBody>
          <a:bodyPr anchor="b">
            <a:normAutofit/>
          </a:bodyPr>
          <a:lstStyle/>
          <a:p>
            <a:r>
              <a:rPr lang="hu-HU" b="1" dirty="0"/>
              <a:t>Az </a:t>
            </a:r>
            <a:r>
              <a:rPr lang="hu-HU" b="1" dirty="0" err="1"/>
              <a:t>invazív</a:t>
            </a:r>
            <a:r>
              <a:rPr lang="hu-HU" b="1" dirty="0"/>
              <a:t> fajokról általánosan:</a:t>
            </a:r>
            <a:br>
              <a:rPr lang="hu-HU" b="1" dirty="0"/>
            </a:b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1678A56-E6BC-4A43-AED6-7EBCA8FB0E0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96369" y="6155190"/>
            <a:ext cx="432000" cy="43200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hu-HU" smtClean="0"/>
              <a:pPr rtl="0">
                <a:spcAft>
                  <a:spcPts val="600"/>
                </a:spcAft>
              </a:pPr>
              <a:t>4</a:t>
            </a:fld>
            <a:endParaRPr lang="hu-HU"/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CE2096A9-B106-490B-AE0D-66C53E045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065" y="2066925"/>
            <a:ext cx="4242785" cy="4696811"/>
          </a:xfrm>
          <a:prstGeom prst="rect">
            <a:avLst/>
          </a:prstGeom>
          <a:noFill/>
        </p:spPr>
      </p:pic>
      <p:sp>
        <p:nvSpPr>
          <p:cNvPr id="2" name="Tartalom helye 1">
            <a:extLst>
              <a:ext uri="{FF2B5EF4-FFF2-40B4-BE49-F238E27FC236}">
                <a16:creationId xmlns:a16="http://schemas.microsoft.com/office/drawing/2014/main" id="{2F73D686-1527-45CA-AED1-54738DC9445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anchor="b">
            <a:normAutofit lnSpcReduction="10000"/>
          </a:bodyPr>
          <a:lstStyle/>
          <a:p>
            <a:pPr marL="266700" marR="0" lvl="0" indent="-2667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Az EU nemrégiben javaslatokat terjesztett elő az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</a:rPr>
              <a:t>invazív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fajok elleni küzdelemre vonatkozó uniós stratégiáról.</a:t>
            </a:r>
          </a:p>
          <a:p>
            <a:pPr marL="266700" marR="0" lvl="0" indent="-2667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Az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</a:rPr>
              <a:t>invazív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fajok korai észlelése létfontosságú, hiszen a megjelenő fajokkal szemben sokkal könnyebb és költséghatékonyabb még meghonosodásuk előtt fellépni.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192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2A4153DD-2693-F27E-8FAF-BEA133B10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hu-HU" sz="5000" b="1" dirty="0"/>
              <a:t>Tények!</a:t>
            </a:r>
            <a:endParaRPr lang="en-US" sz="5000" b="1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0902D6D-02CA-0FB0-8526-984FF7787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/>
          <a:lstStyle/>
          <a:p>
            <a:pPr marL="0" indent="0" algn="ctr">
              <a:buNone/>
            </a:pPr>
            <a:r>
              <a:rPr lang="hu-HU" sz="2800" b="1" dirty="0">
                <a:latin typeface="+mj-lt"/>
              </a:rPr>
              <a:t>Az </a:t>
            </a:r>
            <a:r>
              <a:rPr lang="hu-HU" sz="2800" b="1" dirty="0" err="1">
                <a:latin typeface="+mj-lt"/>
              </a:rPr>
              <a:t>invazív</a:t>
            </a:r>
            <a:r>
              <a:rPr lang="hu-HU" sz="2800" b="1" dirty="0">
                <a:latin typeface="+mj-lt"/>
              </a:rPr>
              <a:t> fajok veszélyeztetik Európa biológiai sokféleségét!</a:t>
            </a:r>
          </a:p>
          <a:p>
            <a:r>
              <a:rPr lang="hu-HU" sz="2000" dirty="0">
                <a:latin typeface="+mj-lt"/>
              </a:rPr>
              <a:t>A populációkat egymástól hegyláncok, folyók és tengerek választották el egymástól,</a:t>
            </a:r>
          </a:p>
          <a:p>
            <a:r>
              <a:rPr lang="hu-HU" sz="2000" dirty="0">
                <a:latin typeface="+mj-lt"/>
              </a:rPr>
              <a:t>Mára a kereskedelem és az utazás felszámolta ezeket a „válaszfalakat”,</a:t>
            </a:r>
          </a:p>
          <a:p>
            <a:r>
              <a:rPr lang="hu-HU" sz="2000" dirty="0">
                <a:latin typeface="+mj-lt"/>
              </a:rPr>
              <a:t>Az őshonos fajok a helyi kártevőkkel vagy betegséggel szemben ellenállóak, de az újonnan érkező organizmusokkal szemben csekély vagy semmilyen védekezésük nincs, így könnyen kipusztulhatnak.</a:t>
            </a:r>
          </a:p>
          <a:p>
            <a:r>
              <a:rPr lang="hu-HU" sz="2000" dirty="0">
                <a:latin typeface="+mj-lt"/>
              </a:rPr>
              <a:t>Egyes idegen fajokat direkt telepítettek be. pl. gyorsan </a:t>
            </a:r>
            <a:r>
              <a:rPr lang="hu-HU" sz="2000" dirty="0" err="1">
                <a:latin typeface="+mj-lt"/>
              </a:rPr>
              <a:t>növő</a:t>
            </a:r>
            <a:r>
              <a:rPr lang="hu-HU" sz="2000" dirty="0">
                <a:latin typeface="+mj-lt"/>
              </a:rPr>
              <a:t> fák, dísznövények, háziállatok.</a:t>
            </a:r>
          </a:p>
          <a:p>
            <a:endParaRPr lang="en-US" sz="2000" b="1" dirty="0">
              <a:latin typeface="+mj-lt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BFE4448-9D73-4A84-B946-78FDBDF883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hu-HU" smtClean="0"/>
              <a:pPr rtl="0">
                <a:spcAft>
                  <a:spcPts val="600"/>
                </a:spcAft>
              </a:pPr>
              <a:t>5</a:t>
            </a:fld>
            <a:endParaRPr lang="hu-HU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525E9CC-2EEA-BB02-D7AD-AB0946BF75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152525"/>
            <a:ext cx="5472113" cy="5038725"/>
          </a:xfrm>
        </p:spPr>
        <p:txBody>
          <a:bodyPr/>
          <a:lstStyle/>
          <a:p>
            <a:pPr marL="0" indent="0" algn="ctr">
              <a:buNone/>
            </a:pPr>
            <a:r>
              <a:rPr lang="hu-HU" sz="2800" b="1" dirty="0">
                <a:latin typeface="+mj-lt"/>
              </a:rPr>
              <a:t>Az egészségünk a tét!</a:t>
            </a:r>
          </a:p>
          <a:p>
            <a:endParaRPr lang="hu-HU" sz="2000" dirty="0">
              <a:latin typeface="+mj-lt"/>
            </a:endParaRPr>
          </a:p>
          <a:p>
            <a:r>
              <a:rPr lang="hu-HU" sz="2000" dirty="0">
                <a:latin typeface="+mj-lt"/>
              </a:rPr>
              <a:t>Az </a:t>
            </a:r>
            <a:r>
              <a:rPr lang="hu-HU" sz="2000" dirty="0" err="1">
                <a:latin typeface="+mj-lt"/>
              </a:rPr>
              <a:t>invazív</a:t>
            </a:r>
            <a:r>
              <a:rPr lang="hu-HU" sz="2000" dirty="0">
                <a:latin typeface="+mj-lt"/>
              </a:rPr>
              <a:t> fajok az emberekre is veszélyt jelentenek. Az ázsiai tigrisszúnyog a használt gumiabroncs-kereskedelemmel került Európába. Ez a rovar legalább 22 féle vírus hordozója.</a:t>
            </a:r>
          </a:p>
          <a:p>
            <a:r>
              <a:rPr lang="hu-HU" sz="2000" dirty="0">
                <a:latin typeface="+mj-lt"/>
              </a:rPr>
              <a:t>Az olyan idegen növények, mint a kaukázusi medvetalp, allergiát, bőrirritációt és égési sérüléseket okoznak. </a:t>
            </a:r>
          </a:p>
          <a:p>
            <a:r>
              <a:rPr lang="hu-HU" sz="2000" dirty="0">
                <a:latin typeface="+mj-lt"/>
              </a:rPr>
              <a:t>Az </a:t>
            </a:r>
            <a:r>
              <a:rPr lang="hu-HU" sz="2000" dirty="0" err="1">
                <a:latin typeface="+mj-lt"/>
              </a:rPr>
              <a:t>invazív</a:t>
            </a:r>
            <a:r>
              <a:rPr lang="hu-HU" sz="2000" dirty="0">
                <a:latin typeface="+mj-lt"/>
              </a:rPr>
              <a:t> fajok emellett az influenza- vagy a HIV-vírusok terjedésével is kapcsolatba hozhatók.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9554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9650D9-FD0B-4C9C-957F-00973392C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5000" b="1" dirty="0"/>
              <a:t>Tények</a:t>
            </a:r>
            <a:r>
              <a:rPr lang="hu-HU" sz="5000" dirty="0"/>
              <a:t>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9BD1FFE-A6CC-45B9-8DDD-528EDB3E6E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sz="2800" b="1" dirty="0">
                <a:latin typeface="+mj-lt"/>
              </a:rPr>
              <a:t>Európában folyamatosan növekszik az </a:t>
            </a:r>
            <a:r>
              <a:rPr lang="hu-HU" sz="2800" b="1" dirty="0" err="1">
                <a:latin typeface="+mj-lt"/>
              </a:rPr>
              <a:t>invazív</a:t>
            </a:r>
            <a:r>
              <a:rPr lang="hu-HU" sz="2800" b="1" dirty="0">
                <a:latin typeface="+mj-lt"/>
              </a:rPr>
              <a:t> fajok száma!</a:t>
            </a:r>
          </a:p>
          <a:p>
            <a:endParaRPr lang="hu-HU" sz="2000" dirty="0">
              <a:latin typeface="+mj-lt"/>
            </a:endParaRPr>
          </a:p>
          <a:p>
            <a:r>
              <a:rPr lang="hu-HU" sz="2000" dirty="0">
                <a:latin typeface="+mj-lt"/>
              </a:rPr>
              <a:t>Az </a:t>
            </a:r>
            <a:r>
              <a:rPr lang="hu-HU" sz="2000" dirty="0" err="1">
                <a:latin typeface="+mj-lt"/>
              </a:rPr>
              <a:t>invazív</a:t>
            </a:r>
            <a:r>
              <a:rPr lang="hu-HU" sz="2000" dirty="0">
                <a:latin typeface="+mj-lt"/>
              </a:rPr>
              <a:t> fajok többsége Észak-Amerikából és Ázsiából érkezik. </a:t>
            </a:r>
          </a:p>
          <a:p>
            <a:r>
              <a:rPr lang="hu-HU" sz="2000" dirty="0">
                <a:latin typeface="+mj-lt"/>
              </a:rPr>
              <a:t>Jelentős részük ugyanakkor Európa egyik területéről származik és kerül át Európa egy másik területére.</a:t>
            </a:r>
          </a:p>
          <a:p>
            <a:r>
              <a:rPr lang="hu-HU" sz="2000" dirty="0">
                <a:latin typeface="+mj-lt"/>
              </a:rPr>
              <a:t>Európa egységes piaca és a határok megszűnése pedig csak kedvez ennek a folyamatnak.</a:t>
            </a:r>
            <a:endParaRPr lang="hu-HU" sz="2000" b="1" dirty="0">
              <a:latin typeface="+mj-lt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BA489F5-DB52-43FF-A014-6C0D20ABB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hu-HU" smtClean="0"/>
              <a:pPr rtl="0"/>
              <a:t>6</a:t>
            </a:fld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7399A6A-4981-4FC3-989A-3E2F5C9900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sz="2800" b="1" dirty="0">
                <a:latin typeface="+mj-lt"/>
              </a:rPr>
              <a:t>Az EU lépéseket tesz!</a:t>
            </a:r>
          </a:p>
          <a:p>
            <a:pPr marL="0" indent="0" algn="ctr">
              <a:buNone/>
            </a:pPr>
            <a:endParaRPr lang="hu-HU" sz="2800" b="1" dirty="0">
              <a:latin typeface="+mj-lt"/>
            </a:endParaRPr>
          </a:p>
          <a:p>
            <a:r>
              <a:rPr lang="hu-HU" sz="2000" dirty="0">
                <a:latin typeface="+mj-lt"/>
              </a:rPr>
              <a:t>A megelőzés a legolcsóbb és leghatékonyabb megközelítés, amely a határokon szigorúbb ellenőrzést, illetve regionális, nemzeti és nemzetközi szintű információcserét jelent.</a:t>
            </a:r>
          </a:p>
          <a:p>
            <a:r>
              <a:rPr lang="hu-HU" sz="2000" dirty="0">
                <a:latin typeface="+mj-lt"/>
              </a:rPr>
              <a:t>Ha az </a:t>
            </a:r>
            <a:r>
              <a:rPr lang="hu-HU" sz="2000" dirty="0" err="1">
                <a:latin typeface="+mj-lt"/>
              </a:rPr>
              <a:t>invazív</a:t>
            </a:r>
            <a:r>
              <a:rPr lang="hu-HU" sz="2000" dirty="0">
                <a:latin typeface="+mj-lt"/>
              </a:rPr>
              <a:t> fajok már megtelepedtek, a leghatékonyabb eljárás e fajok kiirtása.</a:t>
            </a:r>
          </a:p>
          <a:p>
            <a:r>
              <a:rPr lang="hu-HU" sz="2000" dirty="0">
                <a:latin typeface="+mj-lt"/>
              </a:rPr>
              <a:t>Ha a kiirtás nem kivitelezhető, akkor az </a:t>
            </a:r>
            <a:r>
              <a:rPr lang="hu-HU" sz="2000" dirty="0" err="1">
                <a:latin typeface="+mj-lt"/>
              </a:rPr>
              <a:t>invazív</a:t>
            </a:r>
            <a:r>
              <a:rPr lang="hu-HU" sz="2000" dirty="0">
                <a:latin typeface="+mj-lt"/>
              </a:rPr>
              <a:t> fajok </a:t>
            </a:r>
            <a:r>
              <a:rPr lang="hu-HU" sz="2000" dirty="0" err="1">
                <a:latin typeface="+mj-lt"/>
              </a:rPr>
              <a:t>továbbterjedésének</a:t>
            </a:r>
            <a:r>
              <a:rPr lang="hu-HU" sz="2000" dirty="0">
                <a:latin typeface="+mj-lt"/>
              </a:rPr>
              <a:t> megállításához elszigetelésre és hosszú távú védelmi intézkedésekre van szükség.</a:t>
            </a:r>
          </a:p>
        </p:txBody>
      </p:sp>
    </p:spTree>
    <p:extLst>
      <p:ext uri="{BB962C8B-B14F-4D97-AF65-F5344CB8AC3E}">
        <p14:creationId xmlns:p14="http://schemas.microsoft.com/office/powerpoint/2010/main" val="2889549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6F1601-72CC-433D-A9D0-E7092114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anchor="ctr">
            <a:noAutofit/>
          </a:bodyPr>
          <a:lstStyle/>
          <a:p>
            <a:r>
              <a:rPr lang="hu-HU" sz="5000" b="1" dirty="0"/>
              <a:t>Egyik legismertebb problémánk!</a:t>
            </a:r>
          </a:p>
        </p:txBody>
      </p:sp>
      <p:pic>
        <p:nvPicPr>
          <p:cNvPr id="7" name="Tartalom helye 6" descr="A képen térkép látható&#10;&#10;Automatikusan generált leírás">
            <a:extLst>
              <a:ext uri="{FF2B5EF4-FFF2-40B4-BE49-F238E27FC236}">
                <a16:creationId xmlns:a16="http://schemas.microsoft.com/office/drawing/2014/main" id="{32EEC3CD-4BF7-46FD-A97E-8B9195945B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385797"/>
            <a:ext cx="6127203" cy="4319678"/>
          </a:xfrm>
          <a:noFill/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7CE7959-B543-4AB0-9EB6-EFF349E538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hu-HU" smtClean="0"/>
              <a:pPr rtl="0">
                <a:spcAft>
                  <a:spcPts val="600"/>
                </a:spcAft>
              </a:pPr>
              <a:t>7</a:t>
            </a:fld>
            <a:endParaRPr lang="hu-HU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F6BEDFA-3201-3DE6-6CA5-34F3DF401F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152525"/>
            <a:ext cx="5472113" cy="5038725"/>
          </a:xfrm>
        </p:spPr>
        <p:txBody>
          <a:bodyPr/>
          <a:lstStyle/>
          <a:p>
            <a:r>
              <a:rPr lang="hu-HU" sz="2400" b="0" i="0" dirty="0">
                <a:solidFill>
                  <a:srgbClr val="2B2B2B"/>
                </a:solidFill>
                <a:effectLst/>
                <a:latin typeface="+mj-lt"/>
              </a:rPr>
              <a:t>Azért is veszélyes ez a kártevő, mert nem válogat a növények között.</a:t>
            </a:r>
          </a:p>
          <a:p>
            <a:r>
              <a:rPr lang="hu-HU" sz="2400" b="0" i="0" dirty="0">
                <a:solidFill>
                  <a:srgbClr val="2B2B2B"/>
                </a:solidFill>
                <a:effectLst/>
                <a:latin typeface="+mj-lt"/>
              </a:rPr>
              <a:t> Több 100 növény tartozik a tápnövény körébe.</a:t>
            </a:r>
          </a:p>
          <a:p>
            <a:r>
              <a:rPr lang="hu-HU" sz="2400" b="0" i="0" dirty="0">
                <a:solidFill>
                  <a:srgbClr val="2B2B2B"/>
                </a:solidFill>
                <a:effectLst/>
                <a:latin typeface="+mj-lt"/>
              </a:rPr>
              <a:t>Van természetes ellensége is, a szamurájdarázs, ami mára már Európában is jelen van.</a:t>
            </a:r>
          </a:p>
          <a:p>
            <a:r>
              <a:rPr lang="hu-HU" sz="2400" b="0" i="0" dirty="0">
                <a:solidFill>
                  <a:srgbClr val="2B2B2B"/>
                </a:solidFill>
                <a:effectLst/>
                <a:latin typeface="+mj-lt"/>
              </a:rPr>
              <a:t>Ezek az állatok parányiak és úgynevezett </a:t>
            </a:r>
            <a:r>
              <a:rPr lang="hu-HU" sz="2400" b="0" i="0" dirty="0" err="1">
                <a:solidFill>
                  <a:srgbClr val="2B2B2B"/>
                </a:solidFill>
                <a:effectLst/>
                <a:latin typeface="+mj-lt"/>
              </a:rPr>
              <a:t>tojásparazitoidok</a:t>
            </a:r>
            <a:r>
              <a:rPr lang="hu-HU" sz="2400" b="0" i="0" dirty="0">
                <a:solidFill>
                  <a:srgbClr val="2B2B2B"/>
                </a:solidFill>
                <a:effectLst/>
                <a:latin typeface="+mj-lt"/>
              </a:rPr>
              <a:t>. Ez annyit tesz, hogy a tojását a poloska tojásába teszi bele.</a:t>
            </a:r>
          </a:p>
          <a:p>
            <a:r>
              <a:rPr lang="pt-BR" sz="2400" b="0" i="0" dirty="0">
                <a:solidFill>
                  <a:srgbClr val="2B2B2B"/>
                </a:solidFill>
                <a:effectLst/>
                <a:latin typeface="+mj-lt"/>
              </a:rPr>
              <a:t>A darázs lárva pedig a poloska embrióját fogyasztja el</a:t>
            </a:r>
            <a:endParaRPr lang="hu-HU" sz="2400" b="0" i="0" dirty="0">
              <a:solidFill>
                <a:srgbClr val="2B2B2B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0791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3E2020-4A78-4E93-8E99-FB186F436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anchor="ctr">
            <a:noAutofit/>
          </a:bodyPr>
          <a:lstStyle/>
          <a:p>
            <a:r>
              <a:rPr lang="hu-HU" sz="4000" b="1" dirty="0" err="1"/>
              <a:t>Invazív</a:t>
            </a:r>
            <a:r>
              <a:rPr lang="hu-HU" sz="4000" b="1" dirty="0"/>
              <a:t> növényfajok: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FB348D2-2E4F-485B-B3F3-FE1681A55C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hu-HU" smtClean="0"/>
              <a:pPr rtl="0">
                <a:spcAft>
                  <a:spcPts val="600"/>
                </a:spcAft>
              </a:pPr>
              <a:t>8</a:t>
            </a:fld>
            <a:endParaRPr lang="hu-HU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425F3C0-160B-DAAF-01C9-96B1EF244A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3926334"/>
            <a:ext cx="1800000" cy="504000"/>
          </a:xfrm>
        </p:spPr>
        <p:txBody>
          <a:bodyPr/>
          <a:lstStyle/>
          <a:p>
            <a:r>
              <a:rPr lang="hu-HU" dirty="0"/>
              <a:t>Mirigyes bálványfa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B52C6A58-1730-0828-BADE-8B79233067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40113" y="3926335"/>
            <a:ext cx="1800000" cy="504000"/>
          </a:xfrm>
        </p:spPr>
        <p:txBody>
          <a:bodyPr/>
          <a:lstStyle/>
          <a:p>
            <a:r>
              <a:rPr lang="hu-HU" dirty="0"/>
              <a:t>Selyemkóró</a:t>
            </a:r>
            <a:endParaRPr lang="en-US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85B07315-DD16-6C8F-7D4C-C319477A14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48426" y="3926335"/>
            <a:ext cx="1800000" cy="504000"/>
          </a:xfrm>
        </p:spPr>
        <p:txBody>
          <a:bodyPr/>
          <a:lstStyle/>
          <a:p>
            <a:r>
              <a:rPr lang="hu-HU" dirty="0"/>
              <a:t>Parlagfű</a:t>
            </a:r>
            <a:endParaRPr lang="en-US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6F72486-0F08-7EB9-0EC7-B67A0556C6D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56739" y="3926335"/>
            <a:ext cx="1800000" cy="504000"/>
          </a:xfrm>
        </p:spPr>
        <p:txBody>
          <a:bodyPr/>
          <a:lstStyle/>
          <a:p>
            <a:r>
              <a:rPr lang="hu-HU" dirty="0"/>
              <a:t>Magas aranyvessző</a:t>
            </a:r>
            <a:endParaRPr lang="en-US" dirty="0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7222FD7B-6268-6EF8-7053-B442025A26C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65052" y="3926335"/>
            <a:ext cx="1800000" cy="504000"/>
          </a:xfrm>
        </p:spPr>
        <p:txBody>
          <a:bodyPr/>
          <a:lstStyle/>
          <a:p>
            <a:r>
              <a:rPr lang="hu-HU" dirty="0"/>
              <a:t>Amerikai alkörmös</a:t>
            </a:r>
            <a:endParaRPr lang="en-US" dirty="0"/>
          </a:p>
        </p:txBody>
      </p:sp>
      <p:pic>
        <p:nvPicPr>
          <p:cNvPr id="7" name="Tartalom helye 4" descr="A képen fa, kültéri, növény, zöld látható&#10;&#10;Automatikusan generált leírás">
            <a:extLst>
              <a:ext uri="{FF2B5EF4-FFF2-40B4-BE49-F238E27FC236}">
                <a16:creationId xmlns:a16="http://schemas.microsoft.com/office/drawing/2014/main" id="{55540893-E7AA-4B23-8E24-33A09868EF6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9" r="3009" b="-2"/>
          <a:stretch/>
        </p:blipFill>
        <p:spPr>
          <a:xfrm>
            <a:off x="191276" y="1489712"/>
            <a:ext cx="2148837" cy="2148837"/>
          </a:xfrm>
          <a:prstGeom prst="rect">
            <a:avLst/>
          </a:prstGeom>
          <a:noFill/>
        </p:spPr>
      </p:pic>
      <p:pic>
        <p:nvPicPr>
          <p:cNvPr id="9" name="Tartalom helye 4" descr="A képen növény, kültéri, virág, macskagyökér látható&#10;&#10;Automatikusan generált leírás">
            <a:extLst>
              <a:ext uri="{FF2B5EF4-FFF2-40B4-BE49-F238E27FC236}">
                <a16:creationId xmlns:a16="http://schemas.microsoft.com/office/drawing/2014/main" id="{312AF85F-04E1-4020-9C9A-DFED0A2D06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1" r="16755" b="9"/>
          <a:stretch/>
        </p:blipFill>
        <p:spPr>
          <a:xfrm>
            <a:off x="2262108" y="4430334"/>
            <a:ext cx="2148837" cy="2148837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8" name="Tartalom helye 4" descr="A képen kültéri, növény, fű, fa látható&#10;&#10;Automatikusan generált leírás">
            <a:extLst>
              <a:ext uri="{FF2B5EF4-FFF2-40B4-BE49-F238E27FC236}">
                <a16:creationId xmlns:a16="http://schemas.microsoft.com/office/drawing/2014/main" id="{081BDA74-AC53-40C1-A8CB-4B0F7A80C0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5" r="16081" b="9"/>
          <a:stretch/>
        </p:blipFill>
        <p:spPr>
          <a:xfrm>
            <a:off x="4140113" y="1329368"/>
            <a:ext cx="2309181" cy="2309181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Kép helye 10" descr="A képen növény, kaktusz, virág látható&#10;&#10;Automatikusan generált leírás">
            <a:extLst>
              <a:ext uri="{FF2B5EF4-FFF2-40B4-BE49-F238E27FC236}">
                <a16:creationId xmlns:a16="http://schemas.microsoft.com/office/drawing/2014/main" id="{CAB894A0-AECA-40F7-912E-4A568B915E09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5"/>
          <a:srcRect l="25000" r="25000"/>
          <a:stretch>
            <a:fillRect/>
          </a:stretch>
        </p:blipFill>
        <p:spPr>
          <a:xfrm>
            <a:off x="9862874" y="4387651"/>
            <a:ext cx="2148838" cy="2148837"/>
          </a:xfrm>
        </p:spPr>
      </p:pic>
      <p:sp>
        <p:nvSpPr>
          <p:cNvPr id="40" name="Text Placeholder 19">
            <a:extLst>
              <a:ext uri="{FF2B5EF4-FFF2-40B4-BE49-F238E27FC236}">
                <a16:creationId xmlns:a16="http://schemas.microsoft.com/office/drawing/2014/main" id="{153E3E97-3911-F6EB-1686-648F8772918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973363" y="3925888"/>
            <a:ext cx="1800000" cy="504825"/>
          </a:xfrm>
        </p:spPr>
        <p:txBody>
          <a:bodyPr/>
          <a:lstStyle/>
          <a:p>
            <a:r>
              <a:rPr lang="hu-HU" dirty="0"/>
              <a:t>Fügekaktusz</a:t>
            </a:r>
            <a:endParaRPr lang="en-US" dirty="0"/>
          </a:p>
        </p:txBody>
      </p:sp>
      <p:pic>
        <p:nvPicPr>
          <p:cNvPr id="25" name="Tartalom helye 4" descr="A képen aranyvessző, virág, növény, fa látható&#10;&#10;Automatikusan generált leírás">
            <a:extLst>
              <a:ext uri="{FF2B5EF4-FFF2-40B4-BE49-F238E27FC236}">
                <a16:creationId xmlns:a16="http://schemas.microsoft.com/office/drawing/2014/main" id="{4B5CC16B-458F-47C3-8360-0DDB7D23CD66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" r="5290"/>
          <a:stretch>
            <a:fillRect/>
          </a:stretch>
        </p:blipFill>
        <p:spPr>
          <a:xfrm>
            <a:off x="6071125" y="4516058"/>
            <a:ext cx="2035720" cy="2038349"/>
          </a:xfrm>
          <a:prstGeom prst="rect">
            <a:avLst/>
          </a:prstGeom>
        </p:spPr>
      </p:pic>
      <p:pic>
        <p:nvPicPr>
          <p:cNvPr id="27" name="Tartalom helye 4" descr="A képen növény, gyümölcs, zöld, levél látható&#10;&#10;Automatikusan generált leírás">
            <a:extLst>
              <a:ext uri="{FF2B5EF4-FFF2-40B4-BE49-F238E27FC236}">
                <a16:creationId xmlns:a16="http://schemas.microsoft.com/office/drawing/2014/main" id="{26AE4E5A-1430-42B4-A888-90C07883CA2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1" r="21911"/>
          <a:stretch>
            <a:fillRect/>
          </a:stretch>
        </p:blipFill>
        <p:spPr>
          <a:xfrm>
            <a:off x="8279542" y="1486938"/>
            <a:ext cx="2148836" cy="215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56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01315F-64C5-4C4C-87B2-3EDF80A0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 err="1"/>
              <a:t>Invazív</a:t>
            </a:r>
            <a:r>
              <a:rPr lang="hu-HU" sz="4000" b="1" dirty="0"/>
              <a:t> állatokfajok: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3C39C7D8-3C14-464D-9007-825E93F1E5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hu-HU" smtClean="0"/>
              <a:pPr rtl="0"/>
              <a:t>9</a:t>
            </a:fld>
            <a:endParaRPr lang="hu-HU" dirty="0"/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3F87B5C9-B754-4ED6-B7BF-70152B72CD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u-HU" dirty="0"/>
              <a:t>Cifrarák</a:t>
            </a:r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8B8B5056-51F7-4C99-9E26-136916E126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Krumplibogár</a:t>
            </a:r>
          </a:p>
        </p:txBody>
      </p:sp>
      <p:sp>
        <p:nvSpPr>
          <p:cNvPr id="10" name="Szöveg helye 9">
            <a:extLst>
              <a:ext uri="{FF2B5EF4-FFF2-40B4-BE49-F238E27FC236}">
                <a16:creationId xmlns:a16="http://schemas.microsoft.com/office/drawing/2014/main" id="{32232D9C-5D45-445D-A38C-D718332C92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u-HU" dirty="0"/>
              <a:t>Törpeharcsa</a:t>
            </a:r>
          </a:p>
        </p:txBody>
      </p:sp>
      <p:sp>
        <p:nvSpPr>
          <p:cNvPr id="11" name="Szöveg helye 10">
            <a:extLst>
              <a:ext uri="{FF2B5EF4-FFF2-40B4-BE49-F238E27FC236}">
                <a16:creationId xmlns:a16="http://schemas.microsoft.com/office/drawing/2014/main" id="{723B20EC-AEF8-4D13-887A-92759295D3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u-HU" dirty="0"/>
              <a:t>Spanyol csupaszcsiga</a:t>
            </a:r>
          </a:p>
        </p:txBody>
      </p:sp>
      <p:sp>
        <p:nvSpPr>
          <p:cNvPr id="12" name="Szöveg helye 11">
            <a:extLst>
              <a:ext uri="{FF2B5EF4-FFF2-40B4-BE49-F238E27FC236}">
                <a16:creationId xmlns:a16="http://schemas.microsoft.com/office/drawing/2014/main" id="{198D5DFC-0174-4056-9CF9-51F93199EF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u-HU" dirty="0"/>
              <a:t>Mosómedve</a:t>
            </a:r>
          </a:p>
        </p:txBody>
      </p:sp>
      <p:pic>
        <p:nvPicPr>
          <p:cNvPr id="35" name="Kép helye 34" descr="A képen emlősök, mosómedve, macska, fű látható&#10;&#10;Automatikusan generált leírás">
            <a:extLst>
              <a:ext uri="{FF2B5EF4-FFF2-40B4-BE49-F238E27FC236}">
                <a16:creationId xmlns:a16="http://schemas.microsoft.com/office/drawing/2014/main" id="{F20122F5-3754-4589-9A07-B3A683D4E960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/>
          <a:srcRect l="21776" r="21776"/>
          <a:stretch>
            <a:fillRect/>
          </a:stretch>
        </p:blipFill>
        <p:spPr>
          <a:xfrm>
            <a:off x="7961103" y="1502465"/>
            <a:ext cx="2012260" cy="2012260"/>
          </a:xfrm>
        </p:spPr>
      </p:pic>
      <p:pic>
        <p:nvPicPr>
          <p:cNvPr id="37" name="Kép helye 36" descr="A képen kültéri, madár, víz, lúd látható&#10;&#10;Automatikusan generált leírás">
            <a:extLst>
              <a:ext uri="{FF2B5EF4-FFF2-40B4-BE49-F238E27FC236}">
                <a16:creationId xmlns:a16="http://schemas.microsoft.com/office/drawing/2014/main" id="{09F6CB4A-F0AF-44DD-8609-AD00F7623888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/>
          <a:srcRect l="10000" r="10000"/>
          <a:stretch>
            <a:fillRect/>
          </a:stretch>
        </p:blipFill>
        <p:spPr>
          <a:xfrm>
            <a:off x="9973363" y="4258156"/>
            <a:ext cx="1962092" cy="1962092"/>
          </a:xfrm>
        </p:spPr>
      </p:pic>
      <p:sp>
        <p:nvSpPr>
          <p:cNvPr id="20" name="Szöveg helye 19">
            <a:extLst>
              <a:ext uri="{FF2B5EF4-FFF2-40B4-BE49-F238E27FC236}">
                <a16:creationId xmlns:a16="http://schemas.microsoft.com/office/drawing/2014/main" id="{78D2B7EF-3479-4D86-B522-7E112CF9C57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hu-HU" dirty="0"/>
              <a:t>Kanadai lúd</a:t>
            </a:r>
          </a:p>
        </p:txBody>
      </p:sp>
      <p:pic>
        <p:nvPicPr>
          <p:cNvPr id="22" name="Tartalom helye 4" descr="A képen ízeltlábúak, gerinctelen, szikla látható&#10;&#10;Automatikusan generált leírás">
            <a:extLst>
              <a:ext uri="{FF2B5EF4-FFF2-40B4-BE49-F238E27FC236}">
                <a16:creationId xmlns:a16="http://schemas.microsoft.com/office/drawing/2014/main" id="{ED86FE49-0161-4CAF-A8C7-5B1C78624860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2" r="19062"/>
          <a:stretch>
            <a:fillRect/>
          </a:stretch>
        </p:blipFill>
        <p:spPr>
          <a:xfrm>
            <a:off x="431799" y="1518223"/>
            <a:ext cx="1908313" cy="1910777"/>
          </a:xfrm>
          <a:prstGeom prst="rect">
            <a:avLst/>
          </a:prstGeom>
        </p:spPr>
      </p:pic>
      <p:pic>
        <p:nvPicPr>
          <p:cNvPr id="23" name="Tartalom helye 4">
            <a:extLst>
              <a:ext uri="{FF2B5EF4-FFF2-40B4-BE49-F238E27FC236}">
                <a16:creationId xmlns:a16="http://schemas.microsoft.com/office/drawing/2014/main" id="{B79D524D-EDC3-431F-A9B1-08B39545D83E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5" r="12515"/>
          <a:stretch>
            <a:fillRect/>
          </a:stretch>
        </p:blipFill>
        <p:spPr>
          <a:xfrm>
            <a:off x="2255518" y="4314574"/>
            <a:ext cx="1969190" cy="1971734"/>
          </a:xfrm>
          <a:prstGeom prst="rect">
            <a:avLst/>
          </a:prstGeom>
        </p:spPr>
      </p:pic>
      <p:pic>
        <p:nvPicPr>
          <p:cNvPr id="24" name="Tartalom helye 4" descr="A képen kültéri, hal, ág, tönk látható&#10;&#10;Automatikusan generált leírás">
            <a:extLst>
              <a:ext uri="{FF2B5EF4-FFF2-40B4-BE49-F238E27FC236}">
                <a16:creationId xmlns:a16="http://schemas.microsoft.com/office/drawing/2014/main" id="{CC3289D4-A1FD-4C5E-8E3A-8CAB3724DA34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 r="23222"/>
          <a:stretch>
            <a:fillRect/>
          </a:stretch>
        </p:blipFill>
        <p:spPr>
          <a:xfrm>
            <a:off x="4524375" y="1502465"/>
            <a:ext cx="1924050" cy="1926535"/>
          </a:xfrm>
          <a:prstGeom prst="rect">
            <a:avLst/>
          </a:prstGeom>
        </p:spPr>
      </p:pic>
      <p:pic>
        <p:nvPicPr>
          <p:cNvPr id="33" name="Kép helye 32" descr="A képen fű, kültéri, szalamandra, növény látható&#10;&#10;Automatikusan generált leírás">
            <a:extLst>
              <a:ext uri="{FF2B5EF4-FFF2-40B4-BE49-F238E27FC236}">
                <a16:creationId xmlns:a16="http://schemas.microsoft.com/office/drawing/2014/main" id="{3DE4C71D-B7C4-4491-A013-29561817E113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7"/>
          <a:srcRect l="12548" r="12548"/>
          <a:stretch>
            <a:fillRect/>
          </a:stretch>
        </p:blipFill>
        <p:spPr>
          <a:xfrm>
            <a:off x="6152859" y="4526626"/>
            <a:ext cx="1926535" cy="1926535"/>
          </a:xfrm>
        </p:spPr>
      </p:pic>
    </p:spTree>
    <p:extLst>
      <p:ext uri="{BB962C8B-B14F-4D97-AF65-F5344CB8AC3E}">
        <p14:creationId xmlns:p14="http://schemas.microsoft.com/office/powerpoint/2010/main" val="2040034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6045_TF16411174.potx" id="{B8336371-A539-4D6F-88B5-BC812FB0915F}" vid="{3158D57C-7341-49BC-9E31-BF402B7F3935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Befektetői prezentáció</Template>
  <TotalTime>181</TotalTime>
  <Words>690</Words>
  <Application>Microsoft Office PowerPoint</Application>
  <PresentationFormat>Szélesvásznú</PresentationFormat>
  <Paragraphs>101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Rockwell</vt:lpstr>
      <vt:lpstr>Times New Roman</vt:lpstr>
      <vt:lpstr>Office-téma</vt:lpstr>
      <vt:lpstr>Invázió</vt:lpstr>
      <vt:lpstr>Fogalmi tisztázás!</vt:lpstr>
      <vt:lpstr>Az invazív fajokról általánosan:  </vt:lpstr>
      <vt:lpstr>Az invazív fajokról általánosan: </vt:lpstr>
      <vt:lpstr>Tények!</vt:lpstr>
      <vt:lpstr>Tények!</vt:lpstr>
      <vt:lpstr>Egyik legismertebb problémánk!</vt:lpstr>
      <vt:lpstr>Invazív növényfajok:</vt:lpstr>
      <vt:lpstr>Invazív állatokfajok:</vt:lpstr>
      <vt:lpstr>És mit tehetnék én az invazív fajok ellen?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Invázió</dc:title>
  <dc:creator>Kovács Georgina</dc:creator>
  <cp:lastModifiedBy>Kovács Georgina</cp:lastModifiedBy>
  <cp:revision>2</cp:revision>
  <dcterms:created xsi:type="dcterms:W3CDTF">2022-03-24T07:11:23Z</dcterms:created>
  <dcterms:modified xsi:type="dcterms:W3CDTF">2022-03-24T10:13:11Z</dcterms:modified>
</cp:coreProperties>
</file>