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4BF180-6E00-4D04-89DB-271B5D144D95}" type="datetime1">
              <a:rPr lang="hu-HU" smtClean="0"/>
              <a:t>2022. 03. 23.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100538-ADF4-4680-82EF-0C16A1FF0AB4}" type="datetime1">
              <a:rPr lang="hu-HU" smtClean="0"/>
              <a:t>2022. 03. 23.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556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Kattintson ide a mintacím </a:t>
            </a:r>
            <a:br>
              <a:rPr lang="hu-HU" dirty="0"/>
            </a:br>
            <a:r>
              <a:rPr lang="hu-HU" dirty="0"/>
              <a:t>stílusának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 bekeretez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1. szakasz címe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2. szakasz címe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3. szakasz címe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temte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 hely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17" name="Szöveg hely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1" name="Szöveg hely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2" name="Szöveg hely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5" name="Szöveg hely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6" name="Szöveg hely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28" name="Szöveg hely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0" name="Szöveg hely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1" name="Szöveg hely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2" name="Szöveg hely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3" name="Szöveg hely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4" name="Szöveg hely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5" name="Szöveg hely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6" name="Szöveg hely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7" name="Szöveg hely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8" name="Szöveg hely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9" name="Szöveg hely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0" name="Szöveg hely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1" name="Szöveg hely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2" name="Szöveg hely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3" name="Szöveg hely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4" name="Szöveg hely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5" name="Szöveg hely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6" name="Szöveg hely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7" name="Szöveg hely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8" name="Szöveg hely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9" name="Szöveg hely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Elem címe</a:t>
            </a:r>
          </a:p>
        </p:txBody>
      </p:sp>
      <p:sp>
        <p:nvSpPr>
          <p:cNvPr id="50" name="Szöveg hely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hónap, nap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3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24" name="Kép helyőrzőj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5" name="Kép helyőrzőj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6" name="Kép helyőrzőj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6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23" name="Kép helyőrzőj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4" name="Kép helyőrzőj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5" name="Kép helyőrzőj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6" name="Kép helyőrzőj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7" name="Kép helyőrzőj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0" name="Kép helyőrzőj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hu-HU" dirty="0"/>
              <a:t>Cím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, ninc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jük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Köszönjük!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Partner száma</a:t>
            </a:r>
          </a:p>
        </p:txBody>
      </p:sp>
      <p:sp>
        <p:nvSpPr>
          <p:cNvPr id="9" name="Szöveg hely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E-mail vagy közösség média fogópontja</a:t>
            </a:r>
          </a:p>
        </p:txBody>
      </p:sp>
      <p:sp>
        <p:nvSpPr>
          <p:cNvPr id="8" name="Kép helyőrzőj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Embléma</a:t>
            </a:r>
          </a:p>
        </p:txBody>
      </p:sp>
      <p:sp>
        <p:nvSpPr>
          <p:cNvPr id="10" name="Szöveg hely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Webhely címe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kép és szöv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is term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grpSp>
        <p:nvGrpSpPr>
          <p:cNvPr id="43" name="Csoport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Lekerekített téglalap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5" name="Lekerekített téglalap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6" name="Téglalap: Lekerekített sarkok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7" name="Lekerekített téglalap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8" name="Lekerekített téglalap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 dirty="0"/>
              <a:t>Kiemelt szöveg kerülhet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Kép helyőrzőj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számok 1. lehetősé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hu-HU" dirty="0"/>
              <a:t>1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hu-H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yolcszög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69" y="6278857"/>
            <a:ext cx="2520000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hu-HU" sz="1200" dirty="0">
                <a:solidFill>
                  <a:schemeClr val="tx2"/>
                </a:solidFill>
                <a:latin typeface="+mj-lt"/>
              </a:rPr>
              <a:t>Ide kerül az emblémája vagy a neve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1OHaVRhiw&amp;ab_channel=FilmdzsungelSt%C3%BAdi%C3%B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ve.hu/Downloads/Szakkepzesi_dokumentumok/Bemeneti_kompetenciak_meresi_ertekelesi_eszkozrendszerenek_kialakitasa/14_1223_023_101115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udastar.mk.uni-pannon.hu/ff/06-mezogazdasag/mezogazdasag.xhtml" TargetMode="External"/><Relationship Id="rId4" Type="http://schemas.openxmlformats.org/officeDocument/2006/relationships/hyperlink" Target="https://agroforum.hu/szakcikkek/novenyvedelem-szakcikkek/hatekony-vedelem-a-talajlako-kartevok-ell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helyőrzője 19" descr="Közelkép egy fáról&#10;&#10;A leírás teljesen megbízható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9" y="1768422"/>
            <a:ext cx="6840000" cy="2387600"/>
          </a:xfrm>
        </p:spPr>
        <p:txBody>
          <a:bodyPr rtlCol="0"/>
          <a:lstStyle/>
          <a:p>
            <a:pPr rtl="0"/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Talaj, talajélet</a:t>
            </a:r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9" y="4156022"/>
            <a:ext cx="7962266" cy="936000"/>
          </a:xfrm>
        </p:spPr>
        <p:txBody>
          <a:bodyPr rtlCol="0"/>
          <a:lstStyle/>
          <a:p>
            <a:pPr rtl="0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Siófoki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Baross Gábor Technikum és Szakképző Iskola </a:t>
            </a:r>
          </a:p>
          <a:p>
            <a:pPr rtl="0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10/A - Gyökerek csapat</a:t>
            </a:r>
          </a:p>
        </p:txBody>
      </p:sp>
      <p:sp>
        <p:nvSpPr>
          <p:cNvPr id="47" name="Szabadkézi sokszög: Alakzat 46" title="geometriai alakzat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E718B2E8-3640-24F2-ACAA-BD6B062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37" y="389436"/>
            <a:ext cx="11693325" cy="432000"/>
          </a:xfrm>
        </p:spPr>
        <p:txBody>
          <a:bodyPr anchor="ctr">
            <a:noAutofit/>
          </a:bodyPr>
          <a:lstStyle/>
          <a:p>
            <a:r>
              <a:rPr lang="hu-H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Melyek a fő fenyegetések ma a talaj biodiverzitására?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84D057C-A0D5-4D12-CE97-DCBB8BAF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>
            <a:normAutofit/>
          </a:bodyPr>
          <a:lstStyle/>
          <a:p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intenzív gazdálkodásban használt növényvédő szerek, gyomirtó szerek és más vegyi anyagok</a:t>
            </a:r>
          </a:p>
          <a:p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További fenyegetést jelentenek a fizikai változások, például a talaj tömörödése és leburkolása, amikor mesterséges felületekkel, például betonnal vagy aszfalttal borítják be a talajt.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éghajlatváltozás hatásai, például a csapadék jelentős ingadozásai (aszályok vagy árvizek), szintén befolyásolhatják a talaj biodiverzitását.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45FC70C-7B86-50F5-5D0D-6F791FB88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Kép 6" descr="A képen kültéri, talaj, fű, égbolt látható&#10;&#10;Automatikusan generált leírás">
            <a:extLst>
              <a:ext uri="{FF2B5EF4-FFF2-40B4-BE49-F238E27FC236}">
                <a16:creationId xmlns:a16="http://schemas.microsoft.com/office/drawing/2014/main" id="{BF1BF13A-499F-43AD-A985-568638BE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1075799"/>
            <a:ext cx="6162675" cy="54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A40CB48-CE01-B621-5188-7BE099A9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71288"/>
            <a:ext cx="2951603" cy="810150"/>
          </a:xfrm>
        </p:spPr>
        <p:txBody>
          <a:bodyPr/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Mérgezett Föld című film: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810BEA85-8778-4F97-9268-D56A29E7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pPr algn="ctr"/>
            <a:r>
              <a:rPr lang="hu-H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Ajánljuk figyelmetekbe!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A6E9961B-6C87-4981-A884-87A0A040E4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326" r="9326"/>
          <a:stretch>
            <a:fillRect/>
          </a:stretch>
        </p:blipFill>
        <p:spPr>
          <a:xfrm>
            <a:off x="4092575" y="1376363"/>
            <a:ext cx="6334125" cy="4379912"/>
          </a:xfr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3C5FBF0-BA24-C2B3-B299-E74A282EB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836" y="1796214"/>
            <a:ext cx="3639127" cy="4501976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https://www.youtube.com/watch?v=i61OHaVRhiw&amp;ab_channel=FilmdzsungelSt%C3%BAdi%C3%B3</a:t>
            </a:r>
            <a:endParaRPr lang="hu-HU" dirty="0"/>
          </a:p>
          <a:p>
            <a:r>
              <a:rPr lang="hu-H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 is egy olyan véges természeti erőforrás, amivel nem gazdálkodunk fenntarthatóan.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film részben a talajpusztulásról szól, részben olyan alternatív módszereket mutat be, amelyekkel a talajt kímélve fenntarthatóan, akár szántás nélkül is termelhetünk.</a:t>
            </a:r>
          </a:p>
        </p:txBody>
      </p:sp>
    </p:spTree>
    <p:extLst>
      <p:ext uri="{BB962C8B-B14F-4D97-AF65-F5344CB8AC3E}">
        <p14:creationId xmlns:p14="http://schemas.microsoft.com/office/powerpoint/2010/main" val="121542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A képen személy, kültéri, szalamandra, kéz látható&#10;&#10;Automatikusan generált leírás">
            <a:extLst>
              <a:ext uri="{FF2B5EF4-FFF2-40B4-BE49-F238E27FC236}">
                <a16:creationId xmlns:a16="http://schemas.microsoft.com/office/drawing/2014/main" id="{97FF6509-4A7D-453F-A3E2-1E6CA7B5A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6572"/>
          <a:stretch/>
        </p:blipFill>
        <p:spPr>
          <a:xfrm>
            <a:off x="86714" y="86714"/>
            <a:ext cx="6009285" cy="6684572"/>
          </a:xfrm>
          <a:noFill/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1AE3EA55-9D9A-4D98-B926-115D5B675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-75211"/>
            <a:ext cx="6009287" cy="2970811"/>
          </a:xfrm>
        </p:spPr>
        <p:txBody>
          <a:bodyPr anchor="b">
            <a:normAutofit/>
          </a:bodyPr>
          <a:lstStyle/>
          <a:p>
            <a:r>
              <a:rPr lang="hu-H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szépen a figyelmet!</a:t>
            </a:r>
            <a:b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10/A Gyökerek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23B8A9A3-A7D6-DC19-2B49-5AA646DE8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96001" cy="181842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Felhasznált irodalom: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https://www.nive.hu/Downloads/Szakkepzesi_dokumentumok/Bemeneti_kompetenciak_meresi_ertekelesi_eszkozrendszerenek_kialakitasa/14_1223_023_101115.pdf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hlinkClick r:id="rId4"/>
              </a:rPr>
              <a:t>https://agroforum.hu/szakcikkek/novenyvedelem-szakcikkek/hatekony-vedelem-a-talajlako-kartevok-ellen/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hlinkClick r:id="rId5"/>
              </a:rPr>
              <a:t>https://tudastar.mk.uni-pannon.hu/ff/06-mezogazdasag/mezogazdasag.xhtml</a:t>
            </a:r>
            <a:endParaRPr lang="hu-HU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8D5B8BF-5C7C-8375-2EA0-E051DB62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60" y="1124401"/>
            <a:ext cx="2951603" cy="506896"/>
          </a:xfrm>
        </p:spPr>
        <p:txBody>
          <a:bodyPr/>
          <a:lstStyle/>
          <a:p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talaj?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5FA2BF2-373F-D72E-C3EF-674A4836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60" y="283641"/>
            <a:ext cx="11340000" cy="432000"/>
          </a:xfrm>
        </p:spPr>
        <p:txBody>
          <a:bodyPr/>
          <a:lstStyle/>
          <a:p>
            <a:pPr algn="ctr"/>
            <a:r>
              <a:rPr lang="hu-H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Miket tanultunk?!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helye 6" descr="A képen fű, kültéri, fa, égbolt látható&#10;&#10;Automatikusan generált leírás">
            <a:extLst>
              <a:ext uri="{FF2B5EF4-FFF2-40B4-BE49-F238E27FC236}">
                <a16:creationId xmlns:a16="http://schemas.microsoft.com/office/drawing/2014/main" id="{D7E8DFD2-4944-49E4-BA19-2EAB86F81C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81" r="1681"/>
          <a:stretch>
            <a:fillRect/>
          </a:stretch>
        </p:blipFill>
        <p:spPr>
          <a:xfrm>
            <a:off x="4070350" y="1377849"/>
            <a:ext cx="6359525" cy="4397476"/>
          </a:xfr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643C696-0C1C-822E-6E8F-3806D18A4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1838036"/>
            <a:ext cx="3306618" cy="3936978"/>
          </a:xfrm>
        </p:spPr>
        <p:txBody>
          <a:bodyPr/>
          <a:lstStyle/>
          <a:p>
            <a:r>
              <a:rPr lang="hu-H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 egy komplex, dinamikus és élő test, amelyet a Föld élő bőrének tekinthetünk.</a:t>
            </a:r>
          </a:p>
          <a:p>
            <a:r>
              <a:rPr lang="hu-H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Ásványi és szerves elemekből, valamint levegőből és vízből áll.</a:t>
            </a:r>
          </a:p>
          <a:p>
            <a:r>
              <a:rPr lang="pt-BR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talajok a biodiverzitás fontos közegei, tározói.</a:t>
            </a:r>
            <a:endParaRPr lang="hu-H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4D377B9-81D5-3B97-6C8B-447AFF57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61048"/>
            <a:ext cx="2951603" cy="630618"/>
          </a:xfrm>
        </p:spPr>
        <p:txBody>
          <a:bodyPr/>
          <a:lstStyle/>
          <a:p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talajélet?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7CBC63D4-0717-A0CC-7306-F1609706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9348"/>
            <a:ext cx="11340000" cy="432000"/>
          </a:xfrm>
        </p:spPr>
        <p:txBody>
          <a:bodyPr/>
          <a:lstStyle/>
          <a:p>
            <a:pPr algn="ctr"/>
            <a:r>
              <a:rPr kumimoji="0" lang="hu-HU" sz="5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Miket tanultunk?!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1EE69B-C843-9DA5-E32A-23FFA963C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964" y="1865746"/>
            <a:ext cx="3445163" cy="4544290"/>
          </a:xfrm>
        </p:spPr>
        <p:txBody>
          <a:bodyPr/>
          <a:lstStyle/>
          <a:p>
            <a:r>
              <a:rPr lang="hu-H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talajélet a talajban lezajló élettani folyamatok összessége.</a:t>
            </a:r>
          </a:p>
          <a:p>
            <a:r>
              <a:rPr lang="hu-H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talajban nagy tömegben élnek baktériumok és gombák, valamint sok más élőlény. </a:t>
            </a:r>
          </a:p>
          <a:p>
            <a:r>
              <a:rPr lang="hu-H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talajélet a humuszképződés szempontjából meghatározó, a termő réteget a talaj élő tömege hozza létre.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Kép helye 28" descr="A képen személy, tartás, kéz látható&#10;&#10;Automatikusan generált leírás">
            <a:extLst>
              <a:ext uri="{FF2B5EF4-FFF2-40B4-BE49-F238E27FC236}">
                <a16:creationId xmlns:a16="http://schemas.microsoft.com/office/drawing/2014/main" id="{FB0DAD82-283F-46D1-9E59-1BA98A2013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4153" b="14153"/>
          <a:stretch>
            <a:fillRect/>
          </a:stretch>
        </p:blipFill>
        <p:spPr>
          <a:xfrm>
            <a:off x="3930650" y="1089025"/>
            <a:ext cx="6651625" cy="4768850"/>
          </a:xfrm>
        </p:spPr>
      </p:pic>
    </p:spTree>
    <p:extLst>
      <p:ext uri="{BB962C8B-B14F-4D97-AF65-F5344CB8AC3E}">
        <p14:creationId xmlns:p14="http://schemas.microsoft.com/office/powerpoint/2010/main" val="251838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4AA19ED-4904-807A-686B-82AFE3DD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7928"/>
            <a:ext cx="11340000" cy="364448"/>
          </a:xfrm>
        </p:spPr>
        <p:txBody>
          <a:bodyPr/>
          <a:lstStyle/>
          <a:p>
            <a:r>
              <a:rPr lang="hu-HU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Milyen szolgáltatásokat nyújt a talaj?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C53E32-193B-E5FB-F4E4-6EFF87D4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7"/>
            <a:ext cx="3726003" cy="3807554"/>
          </a:xfrm>
        </p:spPr>
        <p:txBody>
          <a:bodyPr/>
          <a:lstStyle/>
          <a:p>
            <a:r>
              <a:rPr lang="hu-H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Szerepe van annak meghatározásában, hogy mennyi vizet tud felvenni és megtartani a talaj, hogyan tisztítja meg azt, ez a víz hogyan tudja táplálni a növényeket, és így tovább.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A50BB32-270E-C783-DAF6-8A21E6C06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309" y="2463801"/>
            <a:ext cx="3190295" cy="3807690"/>
          </a:xfrm>
        </p:spPr>
        <p:txBody>
          <a:bodyPr/>
          <a:lstStyle/>
          <a:p>
            <a:r>
              <a:rPr lang="hu-H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1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 magában foglalja, hogy mennyi szerves anyagot vesz fel és tárol a talaj. </a:t>
            </a:r>
          </a:p>
          <a:p>
            <a:r>
              <a:rPr lang="hu-HU" sz="21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Vannak olyan talajbaktériumok, amelyek a légkörben lévő nitrogént ásványi nitrogénné alakítják át, amely elengedhetetlen a növények növekedéséhez.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5E69B1E-A1C6-F460-4610-1B9091A1BC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1080000"/>
            <a:ext cx="11339513" cy="276561"/>
          </a:xfrm>
        </p:spPr>
        <p:txBody>
          <a:bodyPr/>
          <a:lstStyle/>
          <a:p>
            <a:r>
              <a:rPr lang="hu-H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Nagyon fontos szerepe van: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8C30A34-0DA2-233A-C604-4295AE24C8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4236" y="1647240"/>
            <a:ext cx="2975578" cy="648000"/>
          </a:xfrm>
        </p:spPr>
        <p:txBody>
          <a:bodyPr/>
          <a:lstStyle/>
          <a:p>
            <a:r>
              <a:rPr lang="hu-HU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íz körforgása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260F34-BBE4-2A95-0218-AB1D2A9851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7167" y="1586181"/>
            <a:ext cx="3260437" cy="648000"/>
          </a:xfrm>
        </p:spPr>
        <p:txBody>
          <a:bodyPr/>
          <a:lstStyle/>
          <a:p>
            <a:r>
              <a:rPr lang="hu-HU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ápanyagkörforgás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0BF9EEE6-228D-457A-8855-A3353196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14" y="2763739"/>
            <a:ext cx="4537495" cy="32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A3D14E8-CB91-BCB4-8D76-73C30083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44761"/>
            <a:ext cx="2951603" cy="965165"/>
          </a:xfrm>
        </p:spPr>
        <p:txBody>
          <a:bodyPr/>
          <a:lstStyle/>
          <a:p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Ásott talajszelvény: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4D8E835-5C88-A628-3D88-C5AC6CDB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tevékenységeink: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helye 12" descr="A képen talaj, kültéri, szikla, piszok látható&#10;&#10;Automatikusan generált leírás">
            <a:extLst>
              <a:ext uri="{FF2B5EF4-FFF2-40B4-BE49-F238E27FC236}">
                <a16:creationId xmlns:a16="http://schemas.microsoft.com/office/drawing/2014/main" id="{66028D58-DACA-4FEE-98D5-BD6454DBDE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326" r="9326"/>
          <a:stretch>
            <a:fillRect/>
          </a:stretch>
        </p:blipFill>
        <p:spPr>
          <a:xfrm>
            <a:off x="4016086" y="1210688"/>
            <a:ext cx="6651776" cy="4599561"/>
          </a:xfr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8093178-1259-EDBD-3453-74D05A73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28" y="1990688"/>
            <a:ext cx="3731490" cy="4379625"/>
          </a:xfrm>
        </p:spPr>
        <p:txBody>
          <a:bodyPr/>
          <a:lstStyle/>
          <a:p>
            <a:r>
              <a:rPr lang="hu-HU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egy terület talajviszonyait jellemzi</a:t>
            </a:r>
          </a:p>
          <a:p>
            <a:r>
              <a:rPr lang="hu-HU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170–200 cm hosszú, 70–100 cm széles, 150–200 cm mély</a:t>
            </a:r>
            <a:endParaRPr lang="hu-HU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szelvényt C genetikai szintig (alapkőzetig), vagy talajvízszintig eléréséig ássuk</a:t>
            </a:r>
            <a:r>
              <a:rPr lang="hu-H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hu-HU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szelvény mélyítésekor ügyelni kell arra, hogy a humuszos feltalajt az alapkőzettől elkülönítve hozzuk a felszínre, ezeket visszaásáskor sorrendben temetjük vissza, hogy termőképes maradjon a talajfolt. </a:t>
            </a:r>
          </a:p>
          <a:p>
            <a:endParaRPr lang="hu-HU" b="0" i="0" dirty="0">
              <a:solidFill>
                <a:srgbClr val="000000"/>
              </a:solidFill>
              <a:effectLst/>
              <a:latin typeface="ff3"/>
            </a:endParaRPr>
          </a:p>
        </p:txBody>
      </p:sp>
    </p:spTree>
    <p:extLst>
      <p:ext uri="{BB962C8B-B14F-4D97-AF65-F5344CB8AC3E}">
        <p14:creationId xmlns:p14="http://schemas.microsoft.com/office/powerpoint/2010/main" val="96313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21276B-97DD-2480-1F77-590DE383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916218"/>
            <a:ext cx="6012000" cy="2910486"/>
          </a:xfrm>
        </p:spPr>
        <p:txBody>
          <a:bodyPr anchor="b">
            <a:normAutofit/>
          </a:bodyPr>
          <a:lstStyle/>
          <a:p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Dolgos Diákok!</a:t>
            </a:r>
            <a:b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Tartalom helye 12" descr="A képen fa, kültéri, talaj, fű látható&#10;&#10;Automatikusan generált leírás">
            <a:extLst>
              <a:ext uri="{FF2B5EF4-FFF2-40B4-BE49-F238E27FC236}">
                <a16:creationId xmlns:a16="http://schemas.microsoft.com/office/drawing/2014/main" id="{44612BC8-7A0A-426E-9EA0-E2FF4C07F9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r="1487" b="2"/>
          <a:stretch/>
        </p:blipFill>
        <p:spPr>
          <a:xfrm>
            <a:off x="84000" y="31296"/>
            <a:ext cx="6009285" cy="3884922"/>
          </a:xfrm>
          <a:noFill/>
        </p:spPr>
      </p:pic>
      <p:pic>
        <p:nvPicPr>
          <p:cNvPr id="17" name="Kép 16" descr="A képen kültéri, fa, fű, személy látható&#10;&#10;Automatikusan generált leírás">
            <a:extLst>
              <a:ext uri="{FF2B5EF4-FFF2-40B4-BE49-F238E27FC236}">
                <a16:creationId xmlns:a16="http://schemas.microsoft.com/office/drawing/2014/main" id="{53053813-0ABB-4119-B825-35BB8FAA3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29553"/>
          <a:stretch/>
        </p:blipFill>
        <p:spPr>
          <a:xfrm>
            <a:off x="6093285" y="925431"/>
            <a:ext cx="5678715" cy="500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00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6156C78-8220-40C9-A581-F06124C4BF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6096000" y="375447"/>
            <a:ext cx="6009285" cy="6392856"/>
          </a:xfr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0A0F6602-0992-3DED-1552-1D252793C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09287" cy="2438400"/>
          </a:xfrm>
        </p:spPr>
        <p:txBody>
          <a:bodyPr anchor="b"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Talajszelvény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rétegei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3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D4685F28-ADB0-1662-E643-16464D7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56" y="330792"/>
            <a:ext cx="11340000" cy="432000"/>
          </a:xfrm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hu-HU" sz="4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tevékenységeink:</a:t>
            </a:r>
            <a:endParaRPr lang="hu-HU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37998C9-DE0B-4212-4ECF-032F885C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555864"/>
          </a:xfrm>
        </p:spPr>
        <p:txBody>
          <a:bodyPr vert="horz" lIns="180000" tIns="180000" rIns="180000" bIns="0" rtlCol="0">
            <a:noAutofit/>
          </a:bodyPr>
          <a:lstStyle/>
          <a:p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kötöttségi szám megadja, hogy 100 g légszáraz talaj hány cm</a:t>
            </a:r>
            <a:r>
              <a:rPr lang="hu-H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vizet képes felvenni a képlékenység felső határának eléréséig. </a:t>
            </a:r>
          </a:p>
          <a:p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az értékből táblázat segítségével megállapítható a talaj típusa.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A3DD1706-15EB-F7D9-295C-B74E50BE5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0399" y="2463801"/>
            <a:ext cx="3870055" cy="3555864"/>
          </a:xfrm>
        </p:spPr>
        <p:txBody>
          <a:bodyPr/>
          <a:lstStyle/>
          <a:p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talajok vízben oldható sótartalmának mennyiségi és minőségi meghatározása fontos. </a:t>
            </a:r>
          </a:p>
          <a:p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1:5 arányú vizes talajkivonat száraz maradékának mérésén alapul, tömeg szerinti szétválasztós módszer segítségével végezzük.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90F1B8AA-3183-A977-001D-2EEAB5C43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555864"/>
          </a:xfrm>
        </p:spPr>
        <p:txBody>
          <a:bodyPr/>
          <a:lstStyle/>
          <a:p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piknométer az anyagok pontos térfogatának, valamint sűrűségének meghatározására szolgál.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3D017BE-4F48-418E-99D9-96BAA8197DCE}"/>
              </a:ext>
            </a:extLst>
          </p:cNvPr>
          <p:cNvSpPr txBox="1"/>
          <p:nvPr/>
        </p:nvSpPr>
        <p:spPr>
          <a:xfrm>
            <a:off x="426243" y="902124"/>
            <a:ext cx="11339513" cy="276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talajszelvény készítésekor vettünk talajmintát is, melyet behoztuk az iskolai laborba. Ezek után elvégeztünk vele pár laboratóriumi vizsgálatot!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7B05B41-0D8C-D4A1-C1B7-B1E969BDEE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4236" y="1647239"/>
            <a:ext cx="2975578" cy="726505"/>
          </a:xfrm>
        </p:spPr>
        <p:txBody>
          <a:bodyPr vert="horz" lIns="0" tIns="108000" rIns="0" bIns="0" rtlCol="0" anchor="t">
            <a:noAutofit/>
          </a:bodyPr>
          <a:lstStyle/>
          <a:p>
            <a:r>
              <a:rPr lang="hu-H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Arany-féle kötöttségi szám: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D40B4D4E-992C-11A9-318F-F58790F29C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08336" y="1647040"/>
            <a:ext cx="2975578" cy="726504"/>
          </a:xfrm>
        </p:spPr>
        <p:txBody>
          <a:bodyPr vert="horz" lIns="0" tIns="108000" rIns="0" bIns="0" rtlCol="0" anchor="t">
            <a:noAutofit/>
          </a:bodyPr>
          <a:lstStyle/>
          <a:p>
            <a:r>
              <a:rPr lang="hu-H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Összessó-tartalom meghatározás: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82D9D9AD-DE71-0868-E4F8-DBFBB5F817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83986" y="1647240"/>
            <a:ext cx="2975578" cy="726304"/>
          </a:xfrm>
        </p:spPr>
        <p:txBody>
          <a:bodyPr/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 sűrűség meghatározás: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ADF9CA6F-BC4C-A6FC-572F-0A0584642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3380780"/>
          </a:xfrm>
        </p:spPr>
        <p:txBody>
          <a:bodyPr/>
          <a:lstStyle/>
          <a:p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pillanatok!</a:t>
            </a:r>
            <a:b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dirty="0"/>
            </a:br>
            <a:endParaRPr lang="en-US" dirty="0"/>
          </a:p>
        </p:txBody>
      </p:sp>
      <p:pic>
        <p:nvPicPr>
          <p:cNvPr id="11" name="Tartalom helye 10" descr="A képen beltéri, étkezés látható&#10;&#10;Automatikusan generált leírás">
            <a:extLst>
              <a:ext uri="{FF2B5EF4-FFF2-40B4-BE49-F238E27FC236}">
                <a16:creationId xmlns:a16="http://schemas.microsoft.com/office/drawing/2014/main" id="{654E45E8-EAC5-4646-9594-363D79DB4E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485" r="2" b="2"/>
          <a:stretch/>
        </p:blipFill>
        <p:spPr>
          <a:xfrm>
            <a:off x="6182715" y="3426813"/>
            <a:ext cx="6009285" cy="3431187"/>
          </a:xfrm>
          <a:noFill/>
        </p:spPr>
      </p:pic>
      <p:pic>
        <p:nvPicPr>
          <p:cNvPr id="24" name="Kép 23" descr="A képen beltéri látható&#10;&#10;Automatikusan generált leírás">
            <a:extLst>
              <a:ext uri="{FF2B5EF4-FFF2-40B4-BE49-F238E27FC236}">
                <a16:creationId xmlns:a16="http://schemas.microsoft.com/office/drawing/2014/main" id="{6BD89231-03F0-4D8B-809F-B7E7574D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0"/>
            <a:ext cx="6457950" cy="3632597"/>
          </a:xfrm>
          <a:prstGeom prst="rect">
            <a:avLst/>
          </a:prstGeom>
        </p:spPr>
      </p:pic>
      <p:pic>
        <p:nvPicPr>
          <p:cNvPr id="31" name="Kép 30" descr="A képen beltéri, konyha, személy, állás látható&#10;&#10;Automatikusan generált leírás">
            <a:extLst>
              <a:ext uri="{FF2B5EF4-FFF2-40B4-BE49-F238E27FC236}">
                <a16:creationId xmlns:a16="http://schemas.microsoft.com/office/drawing/2014/main" id="{D9DD4E8D-1CAD-4E71-9A26-628E8B9B6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" y="3380780"/>
            <a:ext cx="6181725" cy="34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048_TF16411175.potx" id="{CD353A3D-7200-4D99-B27C-A560F625EFDB}" vid="{1801907C-4796-4E5E-A6FA-7D10A2180B5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Zöld befektetői prezentáció</Template>
  <TotalTime>161</TotalTime>
  <Words>593</Words>
  <Application>Microsoft Office PowerPoint</Application>
  <PresentationFormat>Szélesvásznú</PresentationFormat>
  <Paragraphs>54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ff3</vt:lpstr>
      <vt:lpstr>Rockwell</vt:lpstr>
      <vt:lpstr>Times New Roman</vt:lpstr>
      <vt:lpstr>Office-téma</vt:lpstr>
      <vt:lpstr>Talaj, talajélet</vt:lpstr>
      <vt:lpstr>Miket tanultunk?!</vt:lpstr>
      <vt:lpstr>Miket tanultunk?!</vt:lpstr>
      <vt:lpstr>Milyen szolgáltatásokat nyújt a talaj?</vt:lpstr>
      <vt:lpstr>Gyakorlati tevékenységeink:</vt:lpstr>
      <vt:lpstr>Dolgos Diákok!  </vt:lpstr>
      <vt:lpstr>Talajszelvény rétegei: </vt:lpstr>
      <vt:lpstr>Gyakorlati tevékenységeink:</vt:lpstr>
      <vt:lpstr>Gyakorlati pillanatok!   </vt:lpstr>
      <vt:lpstr>Melyek a fő fenyegetések ma a talaj biodiverzitására?</vt:lpstr>
      <vt:lpstr>Ajánljuk figyelmetekbe! </vt:lpstr>
      <vt:lpstr>Köszönjük szépen a figyelmet!  10/A Gyökerek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Talaj, talajélet</dc:title>
  <dc:creator>Kovács Georgina</dc:creator>
  <cp:lastModifiedBy>Kovács Georgina</cp:lastModifiedBy>
  <cp:revision>3</cp:revision>
  <dcterms:created xsi:type="dcterms:W3CDTF">2022-03-23T10:17:17Z</dcterms:created>
  <dcterms:modified xsi:type="dcterms:W3CDTF">2022-03-23T20:23:33Z</dcterms:modified>
</cp:coreProperties>
</file>