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8" r:id="rId2"/>
    <p:sldMasterId id="2147483750" r:id="rId3"/>
  </p:sldMasterIdLst>
  <p:sldIdLst>
    <p:sldId id="256" r:id="rId4"/>
    <p:sldId id="257" r:id="rId5"/>
    <p:sldId id="258" r:id="rId6"/>
    <p:sldId id="259" r:id="rId7"/>
    <p:sldId id="260" r:id="rId8"/>
    <p:sldId id="279" r:id="rId9"/>
    <p:sldId id="280" r:id="rId10"/>
    <p:sldId id="281" r:id="rId11"/>
    <p:sldId id="271" r:id="rId12"/>
    <p:sldId id="272" r:id="rId13"/>
    <p:sldId id="273" r:id="rId14"/>
    <p:sldId id="274" r:id="rId15"/>
    <p:sldId id="275" r:id="rId16"/>
    <p:sldId id="266" r:id="rId17"/>
    <p:sldId id="26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6302470612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45136-97DF-450E-AD94-3710C6B8215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1A66E0B-CDFC-42F2-B2AA-EC3EE66EE026}">
      <dgm:prSet/>
      <dgm:spPr/>
      <dgm:t>
        <a:bodyPr/>
        <a:lstStyle/>
        <a:p>
          <a:r>
            <a:rPr lang="hu-HU"/>
            <a:t>A társadalom (egy másik komplex, adaptív rendszer) változó igényeinek kell megfelelnie.</a:t>
          </a:r>
          <a:endParaRPr lang="en-US"/>
        </a:p>
      </dgm:t>
    </dgm:pt>
    <dgm:pt modelId="{075C6474-F9F7-4CB1-B5DB-8F99EF93EE2C}" type="parTrans" cxnId="{60A1026C-D0BB-4771-A986-F2C62067E072}">
      <dgm:prSet/>
      <dgm:spPr/>
      <dgm:t>
        <a:bodyPr/>
        <a:lstStyle/>
        <a:p>
          <a:endParaRPr lang="en-US"/>
        </a:p>
      </dgm:t>
    </dgm:pt>
    <dgm:pt modelId="{3A142CE2-6347-4F01-B13A-72440D7E74F9}" type="sibTrans" cxnId="{60A1026C-D0BB-4771-A986-F2C62067E072}">
      <dgm:prSet/>
      <dgm:spPr/>
      <dgm:t>
        <a:bodyPr/>
        <a:lstStyle/>
        <a:p>
          <a:endParaRPr lang="en-US"/>
        </a:p>
      </dgm:t>
    </dgm:pt>
    <dgm:pt modelId="{B4628612-7162-411D-BA0D-156A7FBFAA81}">
      <dgm:prSet/>
      <dgm:spPr/>
      <dgm:t>
        <a:bodyPr/>
        <a:lstStyle/>
        <a:p>
          <a:r>
            <a:rPr lang="hu-HU"/>
            <a:t>Szükség van egy átfogó adaptív Balaton-Stratégiára </a:t>
          </a:r>
          <a:endParaRPr lang="en-US"/>
        </a:p>
      </dgm:t>
    </dgm:pt>
    <dgm:pt modelId="{12C7EFF1-C2F7-4210-974C-6E953342A643}" type="parTrans" cxnId="{DAD29449-6824-48D3-AEE5-7649FA0DD36B}">
      <dgm:prSet/>
      <dgm:spPr/>
      <dgm:t>
        <a:bodyPr/>
        <a:lstStyle/>
        <a:p>
          <a:endParaRPr lang="en-US"/>
        </a:p>
      </dgm:t>
    </dgm:pt>
    <dgm:pt modelId="{1AC94F8E-8F4F-4A0C-B212-17481870CCEF}" type="sibTrans" cxnId="{DAD29449-6824-48D3-AEE5-7649FA0DD36B}">
      <dgm:prSet/>
      <dgm:spPr/>
      <dgm:t>
        <a:bodyPr/>
        <a:lstStyle/>
        <a:p>
          <a:endParaRPr lang="en-US"/>
        </a:p>
      </dgm:t>
    </dgm:pt>
    <dgm:pt modelId="{A67F870F-A827-441D-B357-B2C3D4EE239F}">
      <dgm:prSet/>
      <dgm:spPr/>
      <dgm:t>
        <a:bodyPr/>
        <a:lstStyle/>
        <a:p>
          <a:r>
            <a:rPr lang="hu-HU"/>
            <a:t>Mai szabályozás: üdülőtó, szigorú vízminőségi kritériumok.</a:t>
          </a:r>
          <a:endParaRPr lang="en-US"/>
        </a:p>
      </dgm:t>
    </dgm:pt>
    <dgm:pt modelId="{CF12355C-243F-49B1-8887-65231537CE78}" type="parTrans" cxnId="{FC445BB0-8ACE-4D4D-BDB4-E6424A910D31}">
      <dgm:prSet/>
      <dgm:spPr/>
      <dgm:t>
        <a:bodyPr/>
        <a:lstStyle/>
        <a:p>
          <a:endParaRPr lang="en-US"/>
        </a:p>
      </dgm:t>
    </dgm:pt>
    <dgm:pt modelId="{C5F5C69E-97E0-4B21-95CF-CD84DEF65318}" type="sibTrans" cxnId="{FC445BB0-8ACE-4D4D-BDB4-E6424A910D31}">
      <dgm:prSet/>
      <dgm:spPr/>
      <dgm:t>
        <a:bodyPr/>
        <a:lstStyle/>
        <a:p>
          <a:endParaRPr lang="en-US"/>
        </a:p>
      </dgm:t>
    </dgm:pt>
    <dgm:pt modelId="{EFAE6643-DC1B-4DA8-9841-3832DF878C86}">
      <dgm:prSet/>
      <dgm:spPr/>
      <dgm:t>
        <a:bodyPr/>
        <a:lstStyle/>
        <a:p>
          <a:r>
            <a:rPr lang="hu-HU"/>
            <a:t>EU víz Keretirányelv:  a jó ökológiai állapot fenntartása.</a:t>
          </a:r>
          <a:endParaRPr lang="en-US"/>
        </a:p>
      </dgm:t>
    </dgm:pt>
    <dgm:pt modelId="{9388AAFF-AC87-47F4-88AA-4AC21F1F65DA}" type="parTrans" cxnId="{E56654B8-E92E-49D1-BF85-C257683C58DE}">
      <dgm:prSet/>
      <dgm:spPr/>
      <dgm:t>
        <a:bodyPr/>
        <a:lstStyle/>
        <a:p>
          <a:endParaRPr lang="en-US"/>
        </a:p>
      </dgm:t>
    </dgm:pt>
    <dgm:pt modelId="{2C9C7436-D713-4F7A-B3B6-1FD94C0510A8}" type="sibTrans" cxnId="{E56654B8-E92E-49D1-BF85-C257683C58DE}">
      <dgm:prSet/>
      <dgm:spPr/>
      <dgm:t>
        <a:bodyPr/>
        <a:lstStyle/>
        <a:p>
          <a:endParaRPr lang="en-US"/>
        </a:p>
      </dgm:t>
    </dgm:pt>
    <dgm:pt modelId="{A8578A89-CB23-4299-BCD5-BB2298030E43}">
      <dgm:prSet/>
      <dgm:spPr/>
      <dgm:t>
        <a:bodyPr/>
        <a:lstStyle/>
        <a:p>
          <a:r>
            <a:rPr lang="hu-HU"/>
            <a:t>A halgazdálkodásnak is ilyen peremfeltételek között kell működnie</a:t>
          </a:r>
          <a:endParaRPr lang="en-US"/>
        </a:p>
      </dgm:t>
    </dgm:pt>
    <dgm:pt modelId="{2077AFAB-3739-4643-82FC-318D62D18B7D}" type="parTrans" cxnId="{A2509C33-CEE8-4F06-9996-B9CEF5ABB4FB}">
      <dgm:prSet/>
      <dgm:spPr/>
      <dgm:t>
        <a:bodyPr/>
        <a:lstStyle/>
        <a:p>
          <a:endParaRPr lang="en-US"/>
        </a:p>
      </dgm:t>
    </dgm:pt>
    <dgm:pt modelId="{BE17F16D-9985-4A23-AE1A-7CE5FC810B52}" type="sibTrans" cxnId="{A2509C33-CEE8-4F06-9996-B9CEF5ABB4FB}">
      <dgm:prSet/>
      <dgm:spPr/>
      <dgm:t>
        <a:bodyPr/>
        <a:lstStyle/>
        <a:p>
          <a:endParaRPr lang="en-US"/>
        </a:p>
      </dgm:t>
    </dgm:pt>
    <dgm:pt modelId="{15435844-8F8B-49DF-B1E1-56696F65391C}" type="pres">
      <dgm:prSet presAssocID="{33C45136-97DF-450E-AD94-3710C6B8215B}" presName="linear" presStyleCnt="0">
        <dgm:presLayoutVars>
          <dgm:animLvl val="lvl"/>
          <dgm:resizeHandles val="exact"/>
        </dgm:presLayoutVars>
      </dgm:prSet>
      <dgm:spPr/>
    </dgm:pt>
    <dgm:pt modelId="{D0B0A911-0233-4D11-90B6-A58CD6895FF4}" type="pres">
      <dgm:prSet presAssocID="{D1A66E0B-CDFC-42F2-B2AA-EC3EE66EE02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095FD5E-B0E9-4A81-90F3-B0B62E0DA400}" type="pres">
      <dgm:prSet presAssocID="{3A142CE2-6347-4F01-B13A-72440D7E74F9}" presName="spacer" presStyleCnt="0"/>
      <dgm:spPr/>
    </dgm:pt>
    <dgm:pt modelId="{4E06238B-24EF-4204-93FC-C10BA3F1CFDA}" type="pres">
      <dgm:prSet presAssocID="{B4628612-7162-411D-BA0D-156A7FBFAA8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F81E865-DCD7-4DB4-A541-F1D9EC675FB9}" type="pres">
      <dgm:prSet presAssocID="{1AC94F8E-8F4F-4A0C-B212-17481870CCEF}" presName="spacer" presStyleCnt="0"/>
      <dgm:spPr/>
    </dgm:pt>
    <dgm:pt modelId="{C41EE0E7-A2BB-455B-B379-83B27F5AC252}" type="pres">
      <dgm:prSet presAssocID="{A67F870F-A827-441D-B357-B2C3D4EE239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9E00E7F-A0AF-4EB2-AD5D-0405BADBDBA5}" type="pres">
      <dgm:prSet presAssocID="{C5F5C69E-97E0-4B21-95CF-CD84DEF65318}" presName="spacer" presStyleCnt="0"/>
      <dgm:spPr/>
    </dgm:pt>
    <dgm:pt modelId="{3DE641CB-CEA7-4AED-B73F-F0423E92D9DA}" type="pres">
      <dgm:prSet presAssocID="{EFAE6643-DC1B-4DA8-9841-3832DF878C8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B45103C-A7AE-433D-8B66-94B2872D9D42}" type="pres">
      <dgm:prSet presAssocID="{2C9C7436-D713-4F7A-B3B6-1FD94C0510A8}" presName="spacer" presStyleCnt="0"/>
      <dgm:spPr/>
    </dgm:pt>
    <dgm:pt modelId="{0C0C03DE-5C77-472C-914D-CD92B088B73E}" type="pres">
      <dgm:prSet presAssocID="{A8578A89-CB23-4299-BCD5-BB2298030E4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0C17904-7528-4D00-8699-C643F51ADC72}" type="presOf" srcId="{B4628612-7162-411D-BA0D-156A7FBFAA81}" destId="{4E06238B-24EF-4204-93FC-C10BA3F1CFDA}" srcOrd="0" destOrd="0" presId="urn:microsoft.com/office/officeart/2005/8/layout/vList2"/>
    <dgm:cxn modelId="{35FF0C0F-AAFE-414D-B443-050167D939E2}" type="presOf" srcId="{A8578A89-CB23-4299-BCD5-BB2298030E43}" destId="{0C0C03DE-5C77-472C-914D-CD92B088B73E}" srcOrd="0" destOrd="0" presId="urn:microsoft.com/office/officeart/2005/8/layout/vList2"/>
    <dgm:cxn modelId="{885E912A-3270-4F64-A8AA-F5D11DDE8B77}" type="presOf" srcId="{EFAE6643-DC1B-4DA8-9841-3832DF878C86}" destId="{3DE641CB-CEA7-4AED-B73F-F0423E92D9DA}" srcOrd="0" destOrd="0" presId="urn:microsoft.com/office/officeart/2005/8/layout/vList2"/>
    <dgm:cxn modelId="{A2509C33-CEE8-4F06-9996-B9CEF5ABB4FB}" srcId="{33C45136-97DF-450E-AD94-3710C6B8215B}" destId="{A8578A89-CB23-4299-BCD5-BB2298030E43}" srcOrd="4" destOrd="0" parTransId="{2077AFAB-3739-4643-82FC-318D62D18B7D}" sibTransId="{BE17F16D-9985-4A23-AE1A-7CE5FC810B52}"/>
    <dgm:cxn modelId="{DAD29449-6824-48D3-AEE5-7649FA0DD36B}" srcId="{33C45136-97DF-450E-AD94-3710C6B8215B}" destId="{B4628612-7162-411D-BA0D-156A7FBFAA81}" srcOrd="1" destOrd="0" parTransId="{12C7EFF1-C2F7-4210-974C-6E953342A643}" sibTransId="{1AC94F8E-8F4F-4A0C-B212-17481870CCEF}"/>
    <dgm:cxn modelId="{3FA3CF4B-830B-44F6-9524-26DAB1277E25}" type="presOf" srcId="{33C45136-97DF-450E-AD94-3710C6B8215B}" destId="{15435844-8F8B-49DF-B1E1-56696F65391C}" srcOrd="0" destOrd="0" presId="urn:microsoft.com/office/officeart/2005/8/layout/vList2"/>
    <dgm:cxn modelId="{60A1026C-D0BB-4771-A986-F2C62067E072}" srcId="{33C45136-97DF-450E-AD94-3710C6B8215B}" destId="{D1A66E0B-CDFC-42F2-B2AA-EC3EE66EE026}" srcOrd="0" destOrd="0" parTransId="{075C6474-F9F7-4CB1-B5DB-8F99EF93EE2C}" sibTransId="{3A142CE2-6347-4F01-B13A-72440D7E74F9}"/>
    <dgm:cxn modelId="{DDF8EAA6-DFCA-47E6-A250-29EA145F1861}" type="presOf" srcId="{A67F870F-A827-441D-B357-B2C3D4EE239F}" destId="{C41EE0E7-A2BB-455B-B379-83B27F5AC252}" srcOrd="0" destOrd="0" presId="urn:microsoft.com/office/officeart/2005/8/layout/vList2"/>
    <dgm:cxn modelId="{D99586AB-AA92-4A5A-9457-F671CA291270}" type="presOf" srcId="{D1A66E0B-CDFC-42F2-B2AA-EC3EE66EE026}" destId="{D0B0A911-0233-4D11-90B6-A58CD6895FF4}" srcOrd="0" destOrd="0" presId="urn:microsoft.com/office/officeart/2005/8/layout/vList2"/>
    <dgm:cxn modelId="{FC445BB0-8ACE-4D4D-BDB4-E6424A910D31}" srcId="{33C45136-97DF-450E-AD94-3710C6B8215B}" destId="{A67F870F-A827-441D-B357-B2C3D4EE239F}" srcOrd="2" destOrd="0" parTransId="{CF12355C-243F-49B1-8887-65231537CE78}" sibTransId="{C5F5C69E-97E0-4B21-95CF-CD84DEF65318}"/>
    <dgm:cxn modelId="{E56654B8-E92E-49D1-BF85-C257683C58DE}" srcId="{33C45136-97DF-450E-AD94-3710C6B8215B}" destId="{EFAE6643-DC1B-4DA8-9841-3832DF878C86}" srcOrd="3" destOrd="0" parTransId="{9388AAFF-AC87-47F4-88AA-4AC21F1F65DA}" sibTransId="{2C9C7436-D713-4F7A-B3B6-1FD94C0510A8}"/>
    <dgm:cxn modelId="{DEE80B59-A248-4FD9-9975-AC116333441A}" type="presParOf" srcId="{15435844-8F8B-49DF-B1E1-56696F65391C}" destId="{D0B0A911-0233-4D11-90B6-A58CD6895FF4}" srcOrd="0" destOrd="0" presId="urn:microsoft.com/office/officeart/2005/8/layout/vList2"/>
    <dgm:cxn modelId="{56AE608D-4E9D-4A75-AC87-9F90101B26D1}" type="presParOf" srcId="{15435844-8F8B-49DF-B1E1-56696F65391C}" destId="{E095FD5E-B0E9-4A81-90F3-B0B62E0DA400}" srcOrd="1" destOrd="0" presId="urn:microsoft.com/office/officeart/2005/8/layout/vList2"/>
    <dgm:cxn modelId="{4A0F6DBC-9CCB-4208-ADBE-8A7B95CE5A4C}" type="presParOf" srcId="{15435844-8F8B-49DF-B1E1-56696F65391C}" destId="{4E06238B-24EF-4204-93FC-C10BA3F1CFDA}" srcOrd="2" destOrd="0" presId="urn:microsoft.com/office/officeart/2005/8/layout/vList2"/>
    <dgm:cxn modelId="{DEFE82CE-6FB5-4598-8CD7-544C7E267FD7}" type="presParOf" srcId="{15435844-8F8B-49DF-B1E1-56696F65391C}" destId="{9F81E865-DCD7-4DB4-A541-F1D9EC675FB9}" srcOrd="3" destOrd="0" presId="urn:microsoft.com/office/officeart/2005/8/layout/vList2"/>
    <dgm:cxn modelId="{7F96531F-D72A-4181-A4B4-FBA7334C8082}" type="presParOf" srcId="{15435844-8F8B-49DF-B1E1-56696F65391C}" destId="{C41EE0E7-A2BB-455B-B379-83B27F5AC252}" srcOrd="4" destOrd="0" presId="urn:microsoft.com/office/officeart/2005/8/layout/vList2"/>
    <dgm:cxn modelId="{3CB92EBA-DFA8-47FB-87B2-B21EEEE4AD44}" type="presParOf" srcId="{15435844-8F8B-49DF-B1E1-56696F65391C}" destId="{29E00E7F-A0AF-4EB2-AD5D-0405BADBDBA5}" srcOrd="5" destOrd="0" presId="urn:microsoft.com/office/officeart/2005/8/layout/vList2"/>
    <dgm:cxn modelId="{6F81C461-4B4C-4B3C-B5F0-23C2AAD46AC0}" type="presParOf" srcId="{15435844-8F8B-49DF-B1E1-56696F65391C}" destId="{3DE641CB-CEA7-4AED-B73F-F0423E92D9DA}" srcOrd="6" destOrd="0" presId="urn:microsoft.com/office/officeart/2005/8/layout/vList2"/>
    <dgm:cxn modelId="{DA42AC9B-2FBE-48AA-9E77-51E0BF3B481D}" type="presParOf" srcId="{15435844-8F8B-49DF-B1E1-56696F65391C}" destId="{FB45103C-A7AE-433D-8B66-94B2872D9D42}" srcOrd="7" destOrd="0" presId="urn:microsoft.com/office/officeart/2005/8/layout/vList2"/>
    <dgm:cxn modelId="{30183280-91FD-458D-9F2D-AAB5B17B3F16}" type="presParOf" srcId="{15435844-8F8B-49DF-B1E1-56696F65391C}" destId="{0C0C03DE-5C77-472C-914D-CD92B088B73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2E7B3A-B431-46F1-BE49-920F478146C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A4E9B09-01CB-4A7C-9905-46F4F4256BBD}">
      <dgm:prSet/>
      <dgm:spPr/>
      <dgm:t>
        <a:bodyPr/>
        <a:lstStyle/>
        <a:p>
          <a:r>
            <a:rPr lang="hu-HU" b="1"/>
            <a:t>Egyetlen apró változás is komoly hatást eredményezhet, ha az alapvetően sérülékeny és rendkívül összetett Balaton rendszeréről beszélünk</a:t>
          </a:r>
          <a:endParaRPr lang="en-US"/>
        </a:p>
      </dgm:t>
    </dgm:pt>
    <dgm:pt modelId="{44BAA52D-AE75-4669-B1B0-DFB6490117D8}" type="parTrans" cxnId="{1E0DE93C-22CE-499E-AD2F-A96406F6BE06}">
      <dgm:prSet/>
      <dgm:spPr/>
      <dgm:t>
        <a:bodyPr/>
        <a:lstStyle/>
        <a:p>
          <a:endParaRPr lang="en-US"/>
        </a:p>
      </dgm:t>
    </dgm:pt>
    <dgm:pt modelId="{0FD0AC38-58BC-4D60-9093-800CAB3FDABF}" type="sibTrans" cxnId="{1E0DE93C-22CE-499E-AD2F-A96406F6BE06}">
      <dgm:prSet/>
      <dgm:spPr/>
      <dgm:t>
        <a:bodyPr/>
        <a:lstStyle/>
        <a:p>
          <a:endParaRPr lang="en-US"/>
        </a:p>
      </dgm:t>
    </dgm:pt>
    <dgm:pt modelId="{1DE04A29-07CE-42E1-BA09-1646C3FAC5D0}">
      <dgm:prSet/>
      <dgm:spPr/>
      <dgm:t>
        <a:bodyPr/>
        <a:lstStyle/>
        <a:p>
          <a:r>
            <a:rPr lang="hu-HU" b="1"/>
            <a:t>BALATORIUM olyan fenntartható összefogást szeretne érvényre juttatni a jövőben, amely egyszerre közelít kulturális és tudományos szempontból</a:t>
          </a:r>
          <a:endParaRPr lang="en-US"/>
        </a:p>
      </dgm:t>
    </dgm:pt>
    <dgm:pt modelId="{A38CF485-43FF-45BA-92B3-4DC3B1439E17}" type="parTrans" cxnId="{742A896F-5F4B-4FD3-A1E9-01326B785773}">
      <dgm:prSet/>
      <dgm:spPr/>
      <dgm:t>
        <a:bodyPr/>
        <a:lstStyle/>
        <a:p>
          <a:endParaRPr lang="en-US"/>
        </a:p>
      </dgm:t>
    </dgm:pt>
    <dgm:pt modelId="{F0EE6E2B-38E8-4CC9-AF35-5FD1D22994CA}" type="sibTrans" cxnId="{742A896F-5F4B-4FD3-A1E9-01326B785773}">
      <dgm:prSet/>
      <dgm:spPr/>
      <dgm:t>
        <a:bodyPr/>
        <a:lstStyle/>
        <a:p>
          <a:endParaRPr lang="en-US"/>
        </a:p>
      </dgm:t>
    </dgm:pt>
    <dgm:pt modelId="{7B68A192-C171-49D9-8C53-DB83C360FF13}">
      <dgm:prSet/>
      <dgm:spPr/>
      <dgm:t>
        <a:bodyPr/>
        <a:lstStyle/>
        <a:p>
          <a:r>
            <a:rPr lang="hu-HU" b="1"/>
            <a:t>A Balaton természetes parti vegetációjának területcsökkenése évtizedek óta zajlik, de az utóbbi években felgyorsult az építkezések, a nádasok irtása és a megemelt, stabilizált vízszint miatt</a:t>
          </a:r>
          <a:endParaRPr lang="en-US"/>
        </a:p>
      </dgm:t>
    </dgm:pt>
    <dgm:pt modelId="{9B3863D8-ED2B-441B-B628-0434BD81BFAA}" type="parTrans" cxnId="{F061CFBF-B994-4E8D-A391-5B54D0D2E5AE}">
      <dgm:prSet/>
      <dgm:spPr/>
      <dgm:t>
        <a:bodyPr/>
        <a:lstStyle/>
        <a:p>
          <a:endParaRPr lang="en-US"/>
        </a:p>
      </dgm:t>
    </dgm:pt>
    <dgm:pt modelId="{7D0D97FF-90DB-42D3-AD54-C3D2832F8424}" type="sibTrans" cxnId="{F061CFBF-B994-4E8D-A391-5B54D0D2E5AE}">
      <dgm:prSet/>
      <dgm:spPr/>
      <dgm:t>
        <a:bodyPr/>
        <a:lstStyle/>
        <a:p>
          <a:endParaRPr lang="en-US"/>
        </a:p>
      </dgm:t>
    </dgm:pt>
    <dgm:pt modelId="{6B793F99-F777-4341-B8E3-0A3033A453E9}">
      <dgm:prSet/>
      <dgm:spPr/>
      <dgm:t>
        <a:bodyPr/>
        <a:lstStyle/>
        <a:p>
          <a:r>
            <a:rPr lang="hu-HU" b="1"/>
            <a:t>amely elsősorban a halak ívóhelyeinek csökkenése és a természetes partvédelem visszaszorulása miatt lehet hatással a turizmusra</a:t>
          </a:r>
          <a:endParaRPr lang="en-US"/>
        </a:p>
      </dgm:t>
    </dgm:pt>
    <dgm:pt modelId="{FD91BCC1-E4D4-4DD1-881F-CF7A02243801}" type="parTrans" cxnId="{FA0ECBD3-6A21-4630-BF0A-AED64DF59BF3}">
      <dgm:prSet/>
      <dgm:spPr/>
      <dgm:t>
        <a:bodyPr/>
        <a:lstStyle/>
        <a:p>
          <a:endParaRPr lang="en-US"/>
        </a:p>
      </dgm:t>
    </dgm:pt>
    <dgm:pt modelId="{93367A25-AACF-4B8A-A2B2-0696666EBF16}" type="sibTrans" cxnId="{FA0ECBD3-6A21-4630-BF0A-AED64DF59BF3}">
      <dgm:prSet/>
      <dgm:spPr/>
      <dgm:t>
        <a:bodyPr/>
        <a:lstStyle/>
        <a:p>
          <a:endParaRPr lang="en-US"/>
        </a:p>
      </dgm:t>
    </dgm:pt>
    <dgm:pt modelId="{C6CA2482-F4D9-4563-BB69-90E0A97ECBA6}" type="pres">
      <dgm:prSet presAssocID="{B42E7B3A-B431-46F1-BE49-920F478146C8}" presName="linear" presStyleCnt="0">
        <dgm:presLayoutVars>
          <dgm:animLvl val="lvl"/>
          <dgm:resizeHandles val="exact"/>
        </dgm:presLayoutVars>
      </dgm:prSet>
      <dgm:spPr/>
    </dgm:pt>
    <dgm:pt modelId="{F8AD1F60-774C-4BFF-AA56-997130B87894}" type="pres">
      <dgm:prSet presAssocID="{4A4E9B09-01CB-4A7C-9905-46F4F4256BB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F4C832E-4ED5-4A51-B72F-4423E39834B7}" type="pres">
      <dgm:prSet presAssocID="{0FD0AC38-58BC-4D60-9093-800CAB3FDABF}" presName="spacer" presStyleCnt="0"/>
      <dgm:spPr/>
    </dgm:pt>
    <dgm:pt modelId="{57B909AB-E72F-48AF-9888-0CAC3B886807}" type="pres">
      <dgm:prSet presAssocID="{1DE04A29-07CE-42E1-BA09-1646C3FAC5D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50766A8-0B83-4861-8168-22D31954632B}" type="pres">
      <dgm:prSet presAssocID="{F0EE6E2B-38E8-4CC9-AF35-5FD1D22994CA}" presName="spacer" presStyleCnt="0"/>
      <dgm:spPr/>
    </dgm:pt>
    <dgm:pt modelId="{3B640299-C520-469A-9D45-5A19CB9D0290}" type="pres">
      <dgm:prSet presAssocID="{7B68A192-C171-49D9-8C53-DB83C360FF1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5284C7-0EC2-48AD-80BA-A71A23A8D32D}" type="pres">
      <dgm:prSet presAssocID="{7D0D97FF-90DB-42D3-AD54-C3D2832F8424}" presName="spacer" presStyleCnt="0"/>
      <dgm:spPr/>
    </dgm:pt>
    <dgm:pt modelId="{F86A7EFA-4545-480E-B826-5B9CBFB3AFC9}" type="pres">
      <dgm:prSet presAssocID="{6B793F99-F777-4341-B8E3-0A3033A453E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2E7442F-0E1C-4263-86EC-C361F992848A}" type="presOf" srcId="{4A4E9B09-01CB-4A7C-9905-46F4F4256BBD}" destId="{F8AD1F60-774C-4BFF-AA56-997130B87894}" srcOrd="0" destOrd="0" presId="urn:microsoft.com/office/officeart/2005/8/layout/vList2"/>
    <dgm:cxn modelId="{DD590D3C-293A-4DD8-816E-43EE0A1EA7D9}" type="presOf" srcId="{B42E7B3A-B431-46F1-BE49-920F478146C8}" destId="{C6CA2482-F4D9-4563-BB69-90E0A97ECBA6}" srcOrd="0" destOrd="0" presId="urn:microsoft.com/office/officeart/2005/8/layout/vList2"/>
    <dgm:cxn modelId="{1E0DE93C-22CE-499E-AD2F-A96406F6BE06}" srcId="{B42E7B3A-B431-46F1-BE49-920F478146C8}" destId="{4A4E9B09-01CB-4A7C-9905-46F4F4256BBD}" srcOrd="0" destOrd="0" parTransId="{44BAA52D-AE75-4669-B1B0-DFB6490117D8}" sibTransId="{0FD0AC38-58BC-4D60-9093-800CAB3FDABF}"/>
    <dgm:cxn modelId="{8AD0396B-34AD-4185-AA48-2EF02DD422F0}" type="presOf" srcId="{7B68A192-C171-49D9-8C53-DB83C360FF13}" destId="{3B640299-C520-469A-9D45-5A19CB9D0290}" srcOrd="0" destOrd="0" presId="urn:microsoft.com/office/officeart/2005/8/layout/vList2"/>
    <dgm:cxn modelId="{742A896F-5F4B-4FD3-A1E9-01326B785773}" srcId="{B42E7B3A-B431-46F1-BE49-920F478146C8}" destId="{1DE04A29-07CE-42E1-BA09-1646C3FAC5D0}" srcOrd="1" destOrd="0" parTransId="{A38CF485-43FF-45BA-92B3-4DC3B1439E17}" sibTransId="{F0EE6E2B-38E8-4CC9-AF35-5FD1D22994CA}"/>
    <dgm:cxn modelId="{F14C55A2-6B8F-4C63-A50B-F8F0EE5926DB}" type="presOf" srcId="{6B793F99-F777-4341-B8E3-0A3033A453E9}" destId="{F86A7EFA-4545-480E-B826-5B9CBFB3AFC9}" srcOrd="0" destOrd="0" presId="urn:microsoft.com/office/officeart/2005/8/layout/vList2"/>
    <dgm:cxn modelId="{1A6B3ABE-9845-4F47-AD9D-41E8DCE27151}" type="presOf" srcId="{1DE04A29-07CE-42E1-BA09-1646C3FAC5D0}" destId="{57B909AB-E72F-48AF-9888-0CAC3B886807}" srcOrd="0" destOrd="0" presId="urn:microsoft.com/office/officeart/2005/8/layout/vList2"/>
    <dgm:cxn modelId="{F061CFBF-B994-4E8D-A391-5B54D0D2E5AE}" srcId="{B42E7B3A-B431-46F1-BE49-920F478146C8}" destId="{7B68A192-C171-49D9-8C53-DB83C360FF13}" srcOrd="2" destOrd="0" parTransId="{9B3863D8-ED2B-441B-B628-0434BD81BFAA}" sibTransId="{7D0D97FF-90DB-42D3-AD54-C3D2832F8424}"/>
    <dgm:cxn modelId="{FA0ECBD3-6A21-4630-BF0A-AED64DF59BF3}" srcId="{B42E7B3A-B431-46F1-BE49-920F478146C8}" destId="{6B793F99-F777-4341-B8E3-0A3033A453E9}" srcOrd="3" destOrd="0" parTransId="{FD91BCC1-E4D4-4DD1-881F-CF7A02243801}" sibTransId="{93367A25-AACF-4B8A-A2B2-0696666EBF16}"/>
    <dgm:cxn modelId="{B8395782-7EC2-4FFD-865C-93E11108AE06}" type="presParOf" srcId="{C6CA2482-F4D9-4563-BB69-90E0A97ECBA6}" destId="{F8AD1F60-774C-4BFF-AA56-997130B87894}" srcOrd="0" destOrd="0" presId="urn:microsoft.com/office/officeart/2005/8/layout/vList2"/>
    <dgm:cxn modelId="{197818C0-8DD0-4E8D-8693-AC567D69E1F9}" type="presParOf" srcId="{C6CA2482-F4D9-4563-BB69-90E0A97ECBA6}" destId="{EF4C832E-4ED5-4A51-B72F-4423E39834B7}" srcOrd="1" destOrd="0" presId="urn:microsoft.com/office/officeart/2005/8/layout/vList2"/>
    <dgm:cxn modelId="{4CECA3E6-B6D7-415A-892A-5052F46413B6}" type="presParOf" srcId="{C6CA2482-F4D9-4563-BB69-90E0A97ECBA6}" destId="{57B909AB-E72F-48AF-9888-0CAC3B886807}" srcOrd="2" destOrd="0" presId="urn:microsoft.com/office/officeart/2005/8/layout/vList2"/>
    <dgm:cxn modelId="{129F89C4-99C1-4BB1-8086-682BD6F7E697}" type="presParOf" srcId="{C6CA2482-F4D9-4563-BB69-90E0A97ECBA6}" destId="{350766A8-0B83-4861-8168-22D31954632B}" srcOrd="3" destOrd="0" presId="urn:microsoft.com/office/officeart/2005/8/layout/vList2"/>
    <dgm:cxn modelId="{7143283F-7204-40F4-A9A1-73F1EE240BED}" type="presParOf" srcId="{C6CA2482-F4D9-4563-BB69-90E0A97ECBA6}" destId="{3B640299-C520-469A-9D45-5A19CB9D0290}" srcOrd="4" destOrd="0" presId="urn:microsoft.com/office/officeart/2005/8/layout/vList2"/>
    <dgm:cxn modelId="{20A1B958-2E08-4FB4-9EDD-12D9B8E11725}" type="presParOf" srcId="{C6CA2482-F4D9-4563-BB69-90E0A97ECBA6}" destId="{7B5284C7-0EC2-48AD-80BA-A71A23A8D32D}" srcOrd="5" destOrd="0" presId="urn:microsoft.com/office/officeart/2005/8/layout/vList2"/>
    <dgm:cxn modelId="{99B7E6D8-A34B-4D71-BB5D-9375AADDAA3E}" type="presParOf" srcId="{C6CA2482-F4D9-4563-BB69-90E0A97ECBA6}" destId="{F86A7EFA-4545-480E-B826-5B9CBFB3AFC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0FFD0C-69CD-447D-9A01-AECB5E84579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5C94DF-0218-438D-8740-D25B1C9725C7}">
      <dgm:prSet/>
      <dgm:spPr/>
      <dgm:t>
        <a:bodyPr/>
        <a:lstStyle/>
        <a:p>
          <a:r>
            <a:rPr lang="hu-HU" dirty="0"/>
            <a:t>Ezen </a:t>
          </a:r>
          <a:r>
            <a:rPr lang="hu-HU"/>
            <a:t>a nyáron több Balaton-parti település strandján is nagyobb mennyiségű alga jelent meg, amely ismét felhívta a figyelmet arra, hogy változtatnunk kell a tóval való viszonyunkon.</a:t>
          </a:r>
          <a:endParaRPr lang="en-US" dirty="0"/>
        </a:p>
      </dgm:t>
    </dgm:pt>
    <dgm:pt modelId="{CC8E2558-F1D4-4C83-9089-5BDF8C8433DB}" type="parTrans" cxnId="{9490A2F6-6742-4478-BB52-A22E6F7FBC56}">
      <dgm:prSet/>
      <dgm:spPr/>
      <dgm:t>
        <a:bodyPr/>
        <a:lstStyle/>
        <a:p>
          <a:endParaRPr lang="en-US"/>
        </a:p>
      </dgm:t>
    </dgm:pt>
    <dgm:pt modelId="{C8F2477E-64F4-4F70-9059-AFFF377658C1}" type="sibTrans" cxnId="{9490A2F6-6742-4478-BB52-A22E6F7FBC56}">
      <dgm:prSet/>
      <dgm:spPr/>
      <dgm:t>
        <a:bodyPr/>
        <a:lstStyle/>
        <a:p>
          <a:endParaRPr lang="en-US"/>
        </a:p>
      </dgm:t>
    </dgm:pt>
    <dgm:pt modelId="{619117C0-CAA0-40C9-866D-10EA5DC64A88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b="1" dirty="0"/>
            <a:t>Az nem lehet kérdés, hogy a Balatonba kívülről esetlegesen bekerülő foszforterhelést minél részletesebben mérni és csökkenteni kell</a:t>
          </a:r>
          <a:endParaRPr lang="en-US" dirty="0"/>
        </a:p>
      </dgm:t>
    </dgm:pt>
    <dgm:pt modelId="{30978BCB-960C-46B4-82CF-93D1F4662E4A}" type="parTrans" cxnId="{A74C2953-0E50-4AC9-90E4-F3E830E02357}">
      <dgm:prSet/>
      <dgm:spPr/>
      <dgm:t>
        <a:bodyPr/>
        <a:lstStyle/>
        <a:p>
          <a:endParaRPr lang="en-US"/>
        </a:p>
      </dgm:t>
    </dgm:pt>
    <dgm:pt modelId="{0BD179AF-5A86-48CE-BA2E-B5B8D03C8336}" type="sibTrans" cxnId="{A74C2953-0E50-4AC9-90E4-F3E830E02357}">
      <dgm:prSet/>
      <dgm:spPr/>
      <dgm:t>
        <a:bodyPr/>
        <a:lstStyle/>
        <a:p>
          <a:endParaRPr lang="en-US"/>
        </a:p>
      </dgm:t>
    </dgm:pt>
    <dgm:pt modelId="{6B13BFB7-1C73-418C-A4CB-8460F7418A42}" type="pres">
      <dgm:prSet presAssocID="{890FFD0C-69CD-447D-9A01-AECB5E84579A}" presName="linear" presStyleCnt="0">
        <dgm:presLayoutVars>
          <dgm:animLvl val="lvl"/>
          <dgm:resizeHandles val="exact"/>
        </dgm:presLayoutVars>
      </dgm:prSet>
      <dgm:spPr/>
    </dgm:pt>
    <dgm:pt modelId="{C19B076D-BC9B-4FAB-8BD9-17CC3EC17159}" type="pres">
      <dgm:prSet presAssocID="{665C94DF-0218-438D-8740-D25B1C9725C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560EF8-F1E4-440F-8C22-F103EEB3C1CF}" type="pres">
      <dgm:prSet presAssocID="{C8F2477E-64F4-4F70-9059-AFFF377658C1}" presName="spacer" presStyleCnt="0"/>
      <dgm:spPr/>
    </dgm:pt>
    <dgm:pt modelId="{6555B6B0-2FA5-4BCF-A292-95040EDFAB87}" type="pres">
      <dgm:prSet presAssocID="{619117C0-CAA0-40C9-866D-10EA5DC64A8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74C2953-0E50-4AC9-90E4-F3E830E02357}" srcId="{890FFD0C-69CD-447D-9A01-AECB5E84579A}" destId="{619117C0-CAA0-40C9-866D-10EA5DC64A88}" srcOrd="1" destOrd="0" parTransId="{30978BCB-960C-46B4-82CF-93D1F4662E4A}" sibTransId="{0BD179AF-5A86-48CE-BA2E-B5B8D03C8336}"/>
    <dgm:cxn modelId="{F1F4547A-5247-4A3D-9981-D8DF5343E7A6}" type="presOf" srcId="{665C94DF-0218-438D-8740-D25B1C9725C7}" destId="{C19B076D-BC9B-4FAB-8BD9-17CC3EC17159}" srcOrd="0" destOrd="0" presId="urn:microsoft.com/office/officeart/2005/8/layout/vList2"/>
    <dgm:cxn modelId="{513788A7-9257-4A85-B530-32DAE4662C87}" type="presOf" srcId="{890FFD0C-69CD-447D-9A01-AECB5E84579A}" destId="{6B13BFB7-1C73-418C-A4CB-8460F7418A42}" srcOrd="0" destOrd="0" presId="urn:microsoft.com/office/officeart/2005/8/layout/vList2"/>
    <dgm:cxn modelId="{2BE733B1-4FD9-421D-AF63-AB948816D54F}" type="presOf" srcId="{619117C0-CAA0-40C9-866D-10EA5DC64A88}" destId="{6555B6B0-2FA5-4BCF-A292-95040EDFAB87}" srcOrd="0" destOrd="0" presId="urn:microsoft.com/office/officeart/2005/8/layout/vList2"/>
    <dgm:cxn modelId="{9490A2F6-6742-4478-BB52-A22E6F7FBC56}" srcId="{890FFD0C-69CD-447D-9A01-AECB5E84579A}" destId="{665C94DF-0218-438D-8740-D25B1C9725C7}" srcOrd="0" destOrd="0" parTransId="{CC8E2558-F1D4-4C83-9089-5BDF8C8433DB}" sibTransId="{C8F2477E-64F4-4F70-9059-AFFF377658C1}"/>
    <dgm:cxn modelId="{CF0426FB-EFAE-4B39-B233-3AAEEC4111B6}" type="presParOf" srcId="{6B13BFB7-1C73-418C-A4CB-8460F7418A42}" destId="{C19B076D-BC9B-4FAB-8BD9-17CC3EC17159}" srcOrd="0" destOrd="0" presId="urn:microsoft.com/office/officeart/2005/8/layout/vList2"/>
    <dgm:cxn modelId="{6743722B-04DB-4172-B95E-B911A1E3E852}" type="presParOf" srcId="{6B13BFB7-1C73-418C-A4CB-8460F7418A42}" destId="{7E560EF8-F1E4-440F-8C22-F103EEB3C1CF}" srcOrd="1" destOrd="0" presId="urn:microsoft.com/office/officeart/2005/8/layout/vList2"/>
    <dgm:cxn modelId="{0AB7A0B8-CD1E-4B93-907F-7311BB1FE0A6}" type="presParOf" srcId="{6B13BFB7-1C73-418C-A4CB-8460F7418A42}" destId="{6555B6B0-2FA5-4BCF-A292-95040EDFAB8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0A911-0233-4D11-90B6-A58CD6895FF4}">
      <dsp:nvSpPr>
        <dsp:cNvPr id="0" name=""/>
        <dsp:cNvSpPr/>
      </dsp:nvSpPr>
      <dsp:spPr>
        <a:xfrm>
          <a:off x="0" y="122093"/>
          <a:ext cx="6263640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A társadalom (egy másik komplex, adaptív rendszer) változó igényeinek kell megfelelnie.</a:t>
          </a:r>
          <a:endParaRPr lang="en-US" sz="2500" kern="1200"/>
        </a:p>
      </dsp:txBody>
      <dsp:txXfrm>
        <a:off x="48547" y="170640"/>
        <a:ext cx="6166546" cy="897406"/>
      </dsp:txXfrm>
    </dsp:sp>
    <dsp:sp modelId="{4E06238B-24EF-4204-93FC-C10BA3F1CFDA}">
      <dsp:nvSpPr>
        <dsp:cNvPr id="0" name=""/>
        <dsp:cNvSpPr/>
      </dsp:nvSpPr>
      <dsp:spPr>
        <a:xfrm>
          <a:off x="0" y="1188593"/>
          <a:ext cx="6263640" cy="9945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Szükség van egy átfogó adaptív Balaton-Stratégiára </a:t>
          </a:r>
          <a:endParaRPr lang="en-US" sz="2500" kern="1200"/>
        </a:p>
      </dsp:txBody>
      <dsp:txXfrm>
        <a:off x="48547" y="1237140"/>
        <a:ext cx="6166546" cy="897406"/>
      </dsp:txXfrm>
    </dsp:sp>
    <dsp:sp modelId="{C41EE0E7-A2BB-455B-B379-83B27F5AC252}">
      <dsp:nvSpPr>
        <dsp:cNvPr id="0" name=""/>
        <dsp:cNvSpPr/>
      </dsp:nvSpPr>
      <dsp:spPr>
        <a:xfrm>
          <a:off x="0" y="2255093"/>
          <a:ext cx="6263640" cy="9945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Mai szabályozás: üdülőtó, szigorú vízminőségi kritériumok.</a:t>
          </a:r>
          <a:endParaRPr lang="en-US" sz="2500" kern="1200"/>
        </a:p>
      </dsp:txBody>
      <dsp:txXfrm>
        <a:off x="48547" y="2303640"/>
        <a:ext cx="6166546" cy="897406"/>
      </dsp:txXfrm>
    </dsp:sp>
    <dsp:sp modelId="{3DE641CB-CEA7-4AED-B73F-F0423E92D9DA}">
      <dsp:nvSpPr>
        <dsp:cNvPr id="0" name=""/>
        <dsp:cNvSpPr/>
      </dsp:nvSpPr>
      <dsp:spPr>
        <a:xfrm>
          <a:off x="0" y="3321593"/>
          <a:ext cx="6263640" cy="9945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EU víz Keretirányelv:  a jó ökológiai állapot fenntartása.</a:t>
          </a:r>
          <a:endParaRPr lang="en-US" sz="2500" kern="1200"/>
        </a:p>
      </dsp:txBody>
      <dsp:txXfrm>
        <a:off x="48547" y="3370140"/>
        <a:ext cx="6166546" cy="897406"/>
      </dsp:txXfrm>
    </dsp:sp>
    <dsp:sp modelId="{0C0C03DE-5C77-472C-914D-CD92B088B73E}">
      <dsp:nvSpPr>
        <dsp:cNvPr id="0" name=""/>
        <dsp:cNvSpPr/>
      </dsp:nvSpPr>
      <dsp:spPr>
        <a:xfrm>
          <a:off x="0" y="4388094"/>
          <a:ext cx="6263640" cy="9945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A halgazdálkodásnak is ilyen peremfeltételek között kell működnie</a:t>
          </a:r>
          <a:endParaRPr lang="en-US" sz="2500" kern="1200"/>
        </a:p>
      </dsp:txBody>
      <dsp:txXfrm>
        <a:off x="48547" y="4436641"/>
        <a:ext cx="6166546" cy="89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D1F60-774C-4BFF-AA56-997130B87894}">
      <dsp:nvSpPr>
        <dsp:cNvPr id="0" name=""/>
        <dsp:cNvSpPr/>
      </dsp:nvSpPr>
      <dsp:spPr>
        <a:xfrm>
          <a:off x="0" y="138170"/>
          <a:ext cx="6263640" cy="12682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/>
            <a:t>Egyetlen apró változás is komoly hatást eredményezhet, ha az alapvetően sérülékeny és rendkívül összetett Balaton rendszeréről beszélünk</a:t>
          </a:r>
          <a:endParaRPr lang="en-US" sz="1800" kern="1200"/>
        </a:p>
      </dsp:txBody>
      <dsp:txXfrm>
        <a:off x="61909" y="200079"/>
        <a:ext cx="6139822" cy="1144388"/>
      </dsp:txXfrm>
    </dsp:sp>
    <dsp:sp modelId="{57B909AB-E72F-48AF-9888-0CAC3B886807}">
      <dsp:nvSpPr>
        <dsp:cNvPr id="0" name=""/>
        <dsp:cNvSpPr/>
      </dsp:nvSpPr>
      <dsp:spPr>
        <a:xfrm>
          <a:off x="0" y="1458217"/>
          <a:ext cx="6263640" cy="126820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/>
            <a:t>BALATORIUM olyan fenntartható összefogást szeretne érvényre juttatni a jövőben, amely egyszerre közelít kulturális és tudományos szempontból</a:t>
          </a:r>
          <a:endParaRPr lang="en-US" sz="1800" kern="1200"/>
        </a:p>
      </dsp:txBody>
      <dsp:txXfrm>
        <a:off x="61909" y="1520126"/>
        <a:ext cx="6139822" cy="1144388"/>
      </dsp:txXfrm>
    </dsp:sp>
    <dsp:sp modelId="{3B640299-C520-469A-9D45-5A19CB9D0290}">
      <dsp:nvSpPr>
        <dsp:cNvPr id="0" name=""/>
        <dsp:cNvSpPr/>
      </dsp:nvSpPr>
      <dsp:spPr>
        <a:xfrm>
          <a:off x="0" y="2778263"/>
          <a:ext cx="6263640" cy="126820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/>
            <a:t>A Balaton természetes parti vegetációjának területcsökkenése évtizedek óta zajlik, de az utóbbi években felgyorsult az építkezések, a nádasok irtása és a megemelt, stabilizált vízszint miatt</a:t>
          </a:r>
          <a:endParaRPr lang="en-US" sz="1800" kern="1200"/>
        </a:p>
      </dsp:txBody>
      <dsp:txXfrm>
        <a:off x="61909" y="2840172"/>
        <a:ext cx="6139822" cy="1144388"/>
      </dsp:txXfrm>
    </dsp:sp>
    <dsp:sp modelId="{F86A7EFA-4545-480E-B826-5B9CBFB3AFC9}">
      <dsp:nvSpPr>
        <dsp:cNvPr id="0" name=""/>
        <dsp:cNvSpPr/>
      </dsp:nvSpPr>
      <dsp:spPr>
        <a:xfrm>
          <a:off x="0" y="4098310"/>
          <a:ext cx="6263640" cy="12682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/>
            <a:t>amely elsősorban a halak ívóhelyeinek csökkenése és a természetes partvédelem visszaszorulása miatt lehet hatással a turizmusra</a:t>
          </a:r>
          <a:endParaRPr lang="en-US" sz="1800" kern="1200"/>
        </a:p>
      </dsp:txBody>
      <dsp:txXfrm>
        <a:off x="61909" y="4160219"/>
        <a:ext cx="6139822" cy="11443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B076D-BC9B-4FAB-8BD9-17CC3EC17159}">
      <dsp:nvSpPr>
        <dsp:cNvPr id="0" name=""/>
        <dsp:cNvSpPr/>
      </dsp:nvSpPr>
      <dsp:spPr>
        <a:xfrm>
          <a:off x="0" y="463823"/>
          <a:ext cx="6263640" cy="2251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dirty="0"/>
            <a:t>Ezen </a:t>
          </a:r>
          <a:r>
            <a:rPr lang="hu-HU" sz="2600" kern="1200"/>
            <a:t>a nyáron több Balaton-parti település strandján is nagyobb mennyiségű alga jelent meg, amely ismét felhívta a figyelmet arra, hogy változtatnunk kell a tóval való viszonyunkon.</a:t>
          </a:r>
          <a:endParaRPr lang="en-US" sz="2600" kern="1200" dirty="0"/>
        </a:p>
      </dsp:txBody>
      <dsp:txXfrm>
        <a:off x="109889" y="573712"/>
        <a:ext cx="6043862" cy="2031302"/>
      </dsp:txXfrm>
    </dsp:sp>
    <dsp:sp modelId="{6555B6B0-2FA5-4BCF-A292-95040EDFAB87}">
      <dsp:nvSpPr>
        <dsp:cNvPr id="0" name=""/>
        <dsp:cNvSpPr/>
      </dsp:nvSpPr>
      <dsp:spPr>
        <a:xfrm>
          <a:off x="0" y="2789784"/>
          <a:ext cx="6263640" cy="2251080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1" kern="1200" dirty="0"/>
            <a:t>Az nem lehet kérdés, hogy a Balatonba kívülről esetlegesen bekerülő foszforterhelést minél részletesebben mérni és csökkenteni kell</a:t>
          </a:r>
          <a:endParaRPr lang="en-US" sz="2600" kern="1200" dirty="0"/>
        </a:p>
      </dsp:txBody>
      <dsp:txXfrm>
        <a:off x="109889" y="2899673"/>
        <a:ext cx="6043862" cy="2031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613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134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11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FAEDAF-40C9-48D1-ACC0-71CF3EA5D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36DE8EF-1D5B-42F4-B046-79D178792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ED97D58-76D7-4014-81DF-D28C6623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8F0819-FD94-45CA-B0CC-3A297E5B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079EFB-F611-486E-9A93-6A4C4038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465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E55E23-039B-42D2-B8E9-6828F9A3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6DEE3D-49BE-481D-A8EE-76AFC3C56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04074E-69AE-4201-988D-9071E2C2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1137C7B-441E-4BBB-B128-DF95B6FB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CC8742-8154-468B-ADCE-D21F7B16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599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C50258-A58B-487A-A2D0-5E85532C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CA4FDA1-6DE0-4A1D-A122-73143D94D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9911CD-E04C-40F4-820C-43716B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8468E4E-E4DE-40C7-9FA5-EE6937FB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5449A5A-12F2-4E1F-89F9-687EE6EAA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503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C09803-365F-4DB9-BEF5-CD709BB5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0AD8F7-7DED-4E0F-9979-EFFC20A52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C3BA012-F453-4DE2-A21C-033A6313E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D5A7D3-15C4-4503-8434-E9799D9F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982185D-5DBD-4C1F-A4B6-AA86212F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A634C99-3104-45E4-990F-F189D8F6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1208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8B9E19-95C2-41BA-8B2C-E2EE0764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CC0503-0A84-4C68-B8A3-2DBBD4AC5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1C4887-55BF-4775-899F-4963A2113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C7FE2FD-AB75-4FB4-AC2E-89EACD5AE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03FAD17-4267-4AF0-BC88-AC1D326DC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D2C13B8-1BE0-42A4-BB43-BAF21F61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E4D2C9E-FD79-4886-A995-AC7A3A0B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56A78F1-0914-4E28-9F8C-82358EA9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9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5B9D0B-D442-45F7-9E66-46254FEF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1D70345-A563-467D-955B-1C6124AC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5EB19C9-B1E3-4A71-B3A0-49767AC9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CC8C48E-86F1-4217-9037-ED66ACAD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2445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272E667-C5F5-449C-9BB1-1504C5F4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F7678E0-60B8-4637-828C-DCF40378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DE89F8F-F0D2-4CEF-AF18-3AFF9BD0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3417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E8C51D-5A5F-45E8-8E74-30E87240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2A962E-AFF7-48BC-B857-FC71750C7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6272E70-8C72-4DC3-B10E-199CC749B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E29AAB9-B22B-4FCD-A0AD-28F4EE17E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B3FC521-1951-4B8E-9DF0-47D7D497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038A1A1-57F3-433D-99BF-2B4A7B51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426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845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C09C23-9703-48FC-A15D-F398B06D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F41FC8C-0CBA-40CC-95D8-8A80192F66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E2DAE01-7F2B-42EE-84B2-5F5C0B29C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789E55C-609F-44A2-BEEA-471F44BC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BE3A874-2647-4812-8740-9A184317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D6582F7-62EE-42EB-ABBF-023A936C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4361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F4E73D-D2D3-4F22-AC80-FC7D48A0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E79DDD0-F3B0-4D3E-B57E-61A8BE42B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AA8C984-314A-4DF1-BD6E-6657811E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D3F039-8952-4F3F-8CA7-AC37002D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2D0EE4-86DE-4976-B57E-C342805E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9195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E8A2631-B246-49A1-AA66-6E312878A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27ED74A-78E5-471C-8C20-564E4E588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474B29D-64A7-4ED6-B860-D656E5DD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DE2948-DB5B-4F33-BC11-5BDC1D94C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52FFA3-44DF-4857-A8EB-AC7CB8CB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3861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006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5776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9326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1190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3295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5805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657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088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343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1947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972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78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465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9364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8770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573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977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77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711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794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09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463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24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59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13CA744-54DC-4E0F-94E9-B446738E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42AACF-CA80-41A9-BEA4-7672C80C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A11C66F-AA16-4752-8F5B-6D3090895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41620B-D183-4927-B650-AC627C296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575A61-4AFB-497C-AD8F-E08E9B70C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7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09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emina.hu/terasz/idojaras-valtozasa/amp" TargetMode="External"/><Relationship Id="rId3" Type="http://schemas.openxmlformats.org/officeDocument/2006/relationships/hyperlink" Target="https://hu.wikipedia.org/w/index.php?title=Balaton&amp;action=edit&amp;section=0&amp;editintro=MediaWiki:Editintro-section-0" TargetMode="External"/><Relationship Id="rId7" Type="http://schemas.openxmlformats.org/officeDocument/2006/relationships/hyperlink" Target="https://welovebalaton.hu/cikk/2022/5/20/balaton-mindenki-erdeke-hogy-milyen-lesz-a-to-jovoje-kutatok-es-muveszek-osszefogasabol-indult-el-a-balatorium-program" TargetMode="External"/><Relationship Id="rId2" Type="http://schemas.openxmlformats.org/officeDocument/2006/relationships/hyperlink" Target="https://www.vizugy.hu/index.php?module=content&amp;programelemid=42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l.messenger.com/l.php?u=https://www.arcanum.com/hu/online-kiadvanyok/TenyekKonyve-tenyek-konyve-1/regiok-1842E/teruletfejlesztes-18F79/budapest-fejleszteni-vagy-korlatozni-19022/a-balaton-jovoje-19033/&amp;h=AT1SGa1kmoFV4IhqKYX_EmIpX4nJx0pzSlJZE033vh0aoos0nZ5K_tt1TrRmu7WDdwqZ6qmFX4nVKv4RjYX8-oFNvy3OSiizahNZ1bi7Q2QLtf-1ZIcY8OGqVaIcOsZvSv3kSA" TargetMode="External"/><Relationship Id="rId5" Type="http://schemas.openxmlformats.org/officeDocument/2006/relationships/hyperlink" Target="https://encrypted-tbn0.gstatic.com/images?q=tbn:ANd9GcRc3N26pG-bmJlaOHfCzw9FAUfWTq55MHk4aDQo-ROaj_5QVekfWXR3stGF66z8Xh7dFM4&amp;usqp=CAU" TargetMode="External"/><Relationship Id="rId4" Type="http://schemas.openxmlformats.org/officeDocument/2006/relationships/hyperlink" Target="https://hu.wikipedia.org/wiki/D%C3%A9li_Vas%C3%BAt" TargetMode="External"/><Relationship Id="rId9" Type="http://schemas.openxmlformats.org/officeDocument/2006/relationships/hyperlink" Target="https://greendex.hu/osszefogas-a-balaton-jovoje-erdekebe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E7B302-9D69-4DE5-8D37-3BB6F3B7E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542926"/>
            <a:ext cx="9440034" cy="1409699"/>
          </a:xfrm>
        </p:spPr>
        <p:txBody>
          <a:bodyPr>
            <a:normAutofit/>
          </a:bodyPr>
          <a:lstStyle/>
          <a:p>
            <a:r>
              <a:rPr lang="hu-HU" sz="4000" b="1" dirty="0"/>
              <a:t> </a:t>
            </a:r>
            <a:r>
              <a:rPr lang="hu-HU" sz="4000" b="1" dirty="0">
                <a:solidFill>
                  <a:schemeClr val="bg1"/>
                </a:solidFill>
              </a:rPr>
              <a:t>Balaton</a:t>
            </a:r>
            <a:r>
              <a:rPr lang="hu-HU" sz="4000" b="1" dirty="0"/>
              <a:t>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FB147D6-0C2D-4533-BBF2-14BA4EC28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393" y="4103164"/>
            <a:ext cx="9440034" cy="1049867"/>
          </a:xfrm>
        </p:spPr>
        <p:txBody>
          <a:bodyPr>
            <a:normAutofit fontScale="85000" lnSpcReduction="20000"/>
          </a:bodyPr>
          <a:lstStyle/>
          <a:p>
            <a:r>
              <a:rPr lang="hu-HU" dirty="0">
                <a:solidFill>
                  <a:schemeClr val="bg1"/>
                </a:solidFill>
              </a:rPr>
              <a:t>Készítette: Siófoki SZC </a:t>
            </a:r>
            <a:r>
              <a:rPr lang="hu-HU" dirty="0" err="1">
                <a:solidFill>
                  <a:schemeClr val="bg1"/>
                </a:solidFill>
              </a:rPr>
              <a:t>Mathiasz</a:t>
            </a:r>
            <a:r>
              <a:rPr lang="hu-HU" dirty="0">
                <a:solidFill>
                  <a:schemeClr val="bg1"/>
                </a:solidFill>
              </a:rPr>
              <a:t> János Technikum és Gimnázium Balatonboglár </a:t>
            </a:r>
          </a:p>
          <a:p>
            <a:r>
              <a:rPr lang="hu-HU" dirty="0">
                <a:solidFill>
                  <a:schemeClr val="bg1"/>
                </a:solidFill>
              </a:rPr>
              <a:t>10 HBS osztály</a:t>
            </a:r>
          </a:p>
          <a:p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1597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8D3C1EF-AEFD-EAA3-51B9-77543D5C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hu-HU" sz="5100">
                <a:solidFill>
                  <a:schemeClr val="bg1"/>
                </a:solidFill>
                <a:cs typeface="Calibri Light"/>
              </a:rPr>
              <a:t>Jövő Balatonjának vízminősége</a:t>
            </a:r>
            <a:endParaRPr lang="hu-HU" sz="5100">
              <a:solidFill>
                <a:schemeClr val="bg1"/>
              </a:solidFill>
            </a:endParaRP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E6FADED2-F5BE-64B7-DF85-8F8A12156E5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895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7309224-3C8F-A775-72EC-E0E52700E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hu-HU" sz="6000" b="1">
                <a:solidFill>
                  <a:schemeClr val="bg1"/>
                </a:solidFill>
                <a:ea typeface="+mj-lt"/>
                <a:cs typeface="+mj-lt"/>
              </a:rPr>
              <a:t>Egyetlen apró változás</a:t>
            </a:r>
            <a:endParaRPr lang="hu-HU" sz="6000">
              <a:solidFill>
                <a:schemeClr val="bg1"/>
              </a:solidFill>
            </a:endParaRP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23CFB420-AC90-BE56-2609-46036DD03DE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2368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529433-8F9F-EC60-D790-4940FE0F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hu-HU" sz="4700" b="1">
                <a:solidFill>
                  <a:schemeClr val="bg1"/>
                </a:solidFill>
              </a:rPr>
              <a:t>Balaton algásodásának megállítása</a:t>
            </a:r>
            <a:endParaRPr lang="hu-HU" sz="4700">
              <a:solidFill>
                <a:schemeClr val="bg1"/>
              </a:solidFill>
            </a:endParaRPr>
          </a:p>
          <a:p>
            <a:endParaRPr lang="hu-HU" sz="4700">
              <a:solidFill>
                <a:schemeClr val="bg1"/>
              </a:solidFill>
              <a:cs typeface="Calibri Light"/>
            </a:endParaRPr>
          </a:p>
        </p:txBody>
      </p:sp>
      <p:graphicFrame>
        <p:nvGraphicFramePr>
          <p:cNvPr id="10" name="Tartalom helye 2">
            <a:extLst>
              <a:ext uri="{FF2B5EF4-FFF2-40B4-BE49-F238E27FC236}">
                <a16:creationId xmlns:a16="http://schemas.microsoft.com/office/drawing/2014/main" id="{FCFF9883-8B53-B842-45EE-07517B72F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07452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2439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529433-8F9F-EC60-D790-4940FE0F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4570267" cy="5504688"/>
          </a:xfrm>
        </p:spPr>
        <p:txBody>
          <a:bodyPr>
            <a:normAutofit/>
          </a:bodyPr>
          <a:lstStyle/>
          <a:p>
            <a:r>
              <a:rPr lang="hu-HU" sz="6000" b="1" dirty="0">
                <a:solidFill>
                  <a:schemeClr val="bg1"/>
                </a:solidFill>
                <a:cs typeface="Calibri Light"/>
              </a:rPr>
              <a:t>Klímaváltozás </a:t>
            </a:r>
          </a:p>
          <a:p>
            <a:r>
              <a:rPr lang="hu-HU" sz="6000" dirty="0">
                <a:solidFill>
                  <a:schemeClr val="bg1"/>
                </a:solidFill>
                <a:cs typeface="Calibri Light"/>
              </a:rPr>
              <a:t>hatásai</a:t>
            </a:r>
          </a:p>
        </p:txBody>
      </p:sp>
      <p:sp>
        <p:nvSpPr>
          <p:cNvPr id="28" name="Tartalom helye 27">
            <a:extLst>
              <a:ext uri="{FF2B5EF4-FFF2-40B4-BE49-F238E27FC236}">
                <a16:creationId xmlns:a16="http://schemas.microsoft.com/office/drawing/2014/main" id="{12196085-CA40-74BD-4821-B671A005F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136" y="1408906"/>
            <a:ext cx="6681789" cy="14009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dirty="0">
                <a:cs typeface="Calibri" panose="020F0502020204030204"/>
              </a:rPr>
              <a:t>A klímaváltozás hatására egyre gyakrabban várható egyszerre hőség és szárazság, ha nem mérsékeljük a globális kibocsátásokat.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865137F-2CBC-435A-8B3B-7A7E937FA132}"/>
              </a:ext>
            </a:extLst>
          </p:cNvPr>
          <p:cNvSpPr txBox="1"/>
          <p:nvPr/>
        </p:nvSpPr>
        <p:spPr>
          <a:xfrm>
            <a:off x="5291136" y="3067050"/>
            <a:ext cx="6681789" cy="279225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800" dirty="0">
                <a:cs typeface="Calibri" panose="020F0502020204030204"/>
              </a:rPr>
              <a:t>Ez azt jelenti, hogy a világ népességének 93-95 százaléka a jelenlegi száraz és forró események számának több mint kétszeresét fogja tapasztalni a 21.század végére</a:t>
            </a:r>
            <a:r>
              <a:rPr lang="hu-HU" dirty="0">
                <a:cs typeface="Calibri" panose="020F0502020204030204"/>
              </a:rPr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479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2876DE-CE9C-4644-BAB1-51C0CFDB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132556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C488A41B-EF8B-4AE7-AD71-2299F0AE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0349"/>
            <a:ext cx="10306050" cy="4176713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Ha nem vigyázunk…</a:t>
            </a:r>
          </a:p>
        </p:txBody>
      </p:sp>
    </p:spTree>
    <p:extLst>
      <p:ext uri="{BB962C8B-B14F-4D97-AF65-F5344CB8AC3E}">
        <p14:creationId xmlns:p14="http://schemas.microsoft.com/office/powerpoint/2010/main" val="3754434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8655A6-B046-4229-8380-284F1E80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92" y="320684"/>
            <a:ext cx="9905998" cy="1478570"/>
          </a:xfrm>
        </p:spPr>
        <p:txBody>
          <a:bodyPr>
            <a:normAutofit/>
          </a:bodyPr>
          <a:lstStyle/>
          <a:p>
            <a:r>
              <a:rPr lang="hu-HU" sz="2800" dirty="0"/>
              <a:t>Források: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CA6A12-F390-49F8-B7EE-886257FD2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61688"/>
            <a:ext cx="9905999" cy="4202883"/>
          </a:xfrm>
        </p:spPr>
        <p:txBody>
          <a:bodyPr>
            <a:normAutofit fontScale="47500" lnSpcReduction="20000"/>
          </a:bodyPr>
          <a:lstStyle/>
          <a:p>
            <a:r>
              <a:rPr lang="hu-HU" sz="35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https://www.vizugy.hu/index.php?module=content&amp;programelemid=42</a:t>
            </a:r>
            <a:endParaRPr lang="hu-HU" sz="3500" dirty="0">
              <a:solidFill>
                <a:srgbClr val="002060"/>
              </a:solidFill>
            </a:endParaRPr>
          </a:p>
          <a:p>
            <a:r>
              <a:rPr lang="hu-HU" sz="35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https://hu.wikipedia.org/w/index.php?title=Balaton&amp;action=edit&amp;section=0&amp;editintro=MediaWiki%3AEditintro-section-0</a:t>
            </a:r>
            <a:endParaRPr lang="hu-HU" sz="3500" dirty="0">
              <a:solidFill>
                <a:srgbClr val="002060"/>
              </a:solidFill>
            </a:endParaRPr>
          </a:p>
          <a:p>
            <a:r>
              <a:rPr lang="hu-HU" sz="35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https://hu.wikipedia.org/wiki/D%C3%A9li_Vas%C3%BAt</a:t>
            </a:r>
            <a:endParaRPr lang="hu-HU" sz="3500" dirty="0">
              <a:solidFill>
                <a:srgbClr val="002060"/>
              </a:solidFill>
            </a:endParaRPr>
          </a:p>
          <a:p>
            <a:r>
              <a:rPr lang="hu-HU" sz="350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https://encrypted-tbn0.gstatic.com/images?q=tbn:ANd9GcRc3N26pG-bmJlaOHfCzw9FAUfWTq55MHk4aDQo-ROaj_5QVekfWXR3stGF66z8Xh7dFM4&amp;usqp=CAU</a:t>
            </a:r>
            <a:endParaRPr lang="hu-HU" sz="3500" dirty="0">
              <a:solidFill>
                <a:srgbClr val="002060"/>
              </a:solidFill>
            </a:endParaRPr>
          </a:p>
          <a:p>
            <a:r>
              <a:rPr lang="hu-HU" sz="3500" u="sng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https://www.arcanum.com/hu/online-kiadvanyok/TenyekKonyve-tenyek-konyve-1/regiok-1842E/teruletfejlesztes-18F79/budapest-fejleszteni-vagy-korlatozni-19022/a-balaton-jovoje-19033/</a:t>
            </a:r>
            <a:endParaRPr lang="hu-HU" sz="3500" dirty="0">
              <a:solidFill>
                <a:srgbClr val="002060"/>
              </a:solidFill>
            </a:endParaRPr>
          </a:p>
          <a:p>
            <a:r>
              <a:rPr lang="hu-HU" sz="3500" u="sng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https://welovebalaton.hu/cikk/2022/5/20/balaton-mindenki-erdeke-hogy-milyen-lesz-a-to-jovoje-kutatok-es-muveszek-osszefogasabol-indult-el-a-balatorium-program</a:t>
            </a:r>
            <a:endParaRPr lang="hu-HU" sz="3500" dirty="0">
              <a:solidFill>
                <a:srgbClr val="002060"/>
              </a:solidFill>
            </a:endParaRPr>
          </a:p>
          <a:p>
            <a:r>
              <a:rPr lang="hu-HU" sz="3500" u="sng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https://femina.hu/terasz/idojaras-valtozasa/amp</a:t>
            </a:r>
            <a:endParaRPr lang="hu-HU" sz="3500" dirty="0">
              <a:solidFill>
                <a:srgbClr val="002060"/>
              </a:solidFill>
            </a:endParaRPr>
          </a:p>
          <a:p>
            <a:r>
              <a:rPr lang="hu-HU" sz="3500" u="sng" dirty="0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https://greendex.hu/osszefogas-a-balaton-jovoje-erdekeben/</a:t>
            </a:r>
            <a:endParaRPr lang="hu-HU" sz="3500" u="sng" dirty="0">
              <a:solidFill>
                <a:srgbClr val="002060"/>
              </a:solidFill>
            </a:endParaRPr>
          </a:p>
          <a:p>
            <a:r>
              <a:rPr lang="hu-HU" sz="3500" dirty="0">
                <a:solidFill>
                  <a:srgbClr val="002060"/>
                </a:solidFill>
              </a:rPr>
              <a:t>https://balaton.hu/fotokon-mutatjuk-mekkorat-csokkent-a-balaton-vizszintje/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726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977018-5AAD-4F03-99B0-60D8F43BC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A Balaton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11C53E-AF47-49E1-B000-2C4C9C0F0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24026"/>
            <a:ext cx="10353762" cy="4305300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 Balaton a Dunántúlon, Közép-Európa legnagyobb tava,  Magyarország vízrajzának meghatározó eleme!</a:t>
            </a:r>
          </a:p>
          <a:p>
            <a:r>
              <a:rPr lang="hu-HU" b="1" dirty="0">
                <a:solidFill>
                  <a:schemeClr val="bg1"/>
                </a:solidFill>
                <a:effectLst/>
              </a:rPr>
              <a:t>A Balaton a Dunántúl közepén terül el, északon a Balaton-Felvidék, nyugaton és délen a Zalai- és a Somogyi-dombság, keleten pedig a Mezőföld határolja.</a:t>
            </a:r>
            <a:endParaRPr lang="hu-HU" b="1" dirty="0">
              <a:solidFill>
                <a:schemeClr val="bg1"/>
              </a:solidFill>
            </a:endParaRPr>
          </a:p>
          <a:p>
            <a:r>
              <a:rPr lang="hu-HU" b="1" dirty="0">
                <a:solidFill>
                  <a:schemeClr val="bg1"/>
                </a:solidFill>
                <a:effectLst/>
              </a:rPr>
              <a:t>Könnyen felmelegedő, sekély vize kiválóan alkalmassá teszi a fürdésre és sportolásra, élővilága rendkívül gazdag, a táj változatos vulkanikus kúpjaival sok tekintetben egyedi.</a:t>
            </a:r>
          </a:p>
          <a:p>
            <a:r>
              <a:rPr lang="hu-HU" b="1" dirty="0">
                <a:solidFill>
                  <a:schemeClr val="bg1"/>
                </a:solidFill>
              </a:rPr>
              <a:t>Hosszúsága: 77 km</a:t>
            </a:r>
          </a:p>
          <a:p>
            <a:r>
              <a:rPr lang="hu-HU" b="1" dirty="0">
                <a:solidFill>
                  <a:schemeClr val="bg1"/>
                </a:solidFill>
              </a:rPr>
              <a:t>Szélessége: 13-14 km</a:t>
            </a:r>
          </a:p>
          <a:p>
            <a:r>
              <a:rPr lang="hu-HU" b="1" dirty="0">
                <a:solidFill>
                  <a:schemeClr val="bg1"/>
                </a:solidFill>
              </a:rPr>
              <a:t>Part hossza: 235 km</a:t>
            </a:r>
          </a:p>
        </p:txBody>
      </p:sp>
    </p:spTree>
    <p:extLst>
      <p:ext uri="{BB962C8B-B14F-4D97-AF65-F5344CB8AC3E}">
        <p14:creationId xmlns:p14="http://schemas.microsoft.com/office/powerpoint/2010/main" val="96180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7E35B2-83C7-4495-A0B7-D80968C1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A Balaton élővilága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7866F1-B4DE-4687-A458-6408A1C2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13374"/>
            <a:ext cx="10353762" cy="4058751"/>
          </a:xfrm>
        </p:spPr>
        <p:txBody>
          <a:bodyPr/>
          <a:lstStyle/>
          <a:p>
            <a:r>
              <a:rPr lang="hu-HU" b="1" u="sng" dirty="0">
                <a:solidFill>
                  <a:schemeClr val="bg1"/>
                </a:solidFill>
              </a:rPr>
              <a:t>Kagylók </a:t>
            </a:r>
          </a:p>
          <a:p>
            <a:pPr marL="36900" indent="0">
              <a:buNone/>
            </a:pPr>
            <a:r>
              <a:rPr lang="hu-HU" b="1" dirty="0">
                <a:solidFill>
                  <a:schemeClr val="bg1"/>
                </a:solidFill>
                <a:effectLst/>
              </a:rPr>
              <a:t>  A Balatonban őshonos kagylók:  </a:t>
            </a:r>
          </a:p>
          <a:p>
            <a:pPr marL="494100" indent="-457200">
              <a:buFont typeface="+mj-lt"/>
              <a:buAutoNum type="alphaLcParenR"/>
            </a:pPr>
            <a:r>
              <a:rPr lang="hu-HU" b="1" dirty="0">
                <a:solidFill>
                  <a:schemeClr val="bg1"/>
                </a:solidFill>
                <a:effectLst/>
              </a:rPr>
              <a:t>Tavikagyló : iszapos </a:t>
            </a:r>
            <a:r>
              <a:rPr lang="hu-HU" b="1" dirty="0" err="1">
                <a:solidFill>
                  <a:schemeClr val="bg1"/>
                </a:solidFill>
                <a:effectLst/>
              </a:rPr>
              <a:t>fenekű</a:t>
            </a:r>
            <a:r>
              <a:rPr lang="hu-HU" b="1" dirty="0">
                <a:solidFill>
                  <a:schemeClr val="bg1"/>
                </a:solidFill>
                <a:effectLst/>
              </a:rPr>
              <a:t> álló-, ritkábban folyóvizek lakója</a:t>
            </a:r>
          </a:p>
          <a:p>
            <a:pPr marL="494100" indent="-457200">
              <a:buFont typeface="+mj-lt"/>
              <a:buAutoNum type="alphaLcParenR"/>
            </a:pPr>
            <a:r>
              <a:rPr lang="hu-HU" b="1" dirty="0">
                <a:solidFill>
                  <a:schemeClr val="bg1"/>
                </a:solidFill>
                <a:effectLst/>
              </a:rPr>
              <a:t>Vándorkagyló : folyók, tavak, csatornák lakója</a:t>
            </a:r>
          </a:p>
          <a:p>
            <a:pPr marL="494100" indent="-457200">
              <a:buFont typeface="+mj-lt"/>
              <a:buAutoNum type="alphaLcParenR"/>
            </a:pPr>
            <a:r>
              <a:rPr lang="hu-HU" b="1" dirty="0" err="1">
                <a:solidFill>
                  <a:schemeClr val="bg1"/>
                </a:solidFill>
                <a:effectLst/>
              </a:rPr>
              <a:t>kvagga</a:t>
            </a:r>
            <a:r>
              <a:rPr lang="hu-HU" b="1" dirty="0">
                <a:solidFill>
                  <a:schemeClr val="bg1"/>
                </a:solidFill>
                <a:effectLst/>
              </a:rPr>
              <a:t> kagyló  : csónakok alján</a:t>
            </a:r>
          </a:p>
          <a:p>
            <a:pPr marL="494100" indent="-457200">
              <a:buFont typeface="+mj-lt"/>
              <a:buAutoNum type="alphaLcParenR"/>
            </a:pPr>
            <a:r>
              <a:rPr lang="hu-HU" b="1" dirty="0">
                <a:solidFill>
                  <a:schemeClr val="bg1"/>
                </a:solidFill>
                <a:effectLst/>
              </a:rPr>
              <a:t>Kosárkagyló : aljzaton</a:t>
            </a:r>
            <a:endParaRPr lang="hu-HU" b="1" dirty="0">
              <a:solidFill>
                <a:schemeClr val="bg1"/>
              </a:solidFill>
            </a:endParaRPr>
          </a:p>
          <a:p>
            <a:pPr marL="36900" indent="0" algn="ctr">
              <a:buNone/>
            </a:pPr>
            <a:endParaRPr lang="hu-HU" b="1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D9AF27C-BA20-4CC9-8E00-A660BA81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7" y="4859824"/>
            <a:ext cx="1531411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86AB923-59B5-46C6-B00E-DA851B53E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27" y="5009357"/>
            <a:ext cx="1790700" cy="125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33AC66B-DFF1-4791-98D3-FB015DC2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850" y="4783138"/>
            <a:ext cx="1397000" cy="139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02434FC-066C-4D69-AB4B-F78DF2E3E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1544" y="5009357"/>
            <a:ext cx="1905000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843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C87A31-D622-4807-97AE-2F801068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704850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 Balaton élővilága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776948D-3B77-4900-8BF9-DBEA225AA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428749"/>
            <a:ext cx="10353762" cy="4343402"/>
          </a:xfrm>
        </p:spPr>
        <p:txBody>
          <a:bodyPr/>
          <a:lstStyle/>
          <a:p>
            <a:r>
              <a:rPr lang="hu-HU" b="1" u="sng" dirty="0">
                <a:solidFill>
                  <a:schemeClr val="bg1"/>
                </a:solidFill>
              </a:rPr>
              <a:t>Növényvilág</a:t>
            </a:r>
          </a:p>
          <a:p>
            <a:pPr marL="3690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 Egy 2017-es feltérképezés szerint mintegy 1205 hektáros nádas volt a Balaton medrében, az öt évvel korábbi 1230 hektárral szemben.</a:t>
            </a:r>
          </a:p>
          <a:p>
            <a:pPr marL="3690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A nádasokat és állatvilágukat a települések, elsősorban az idegenforgalmi létesítmények, strandok bővítése, horgászállások, kikötők építése veszélyezteti.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7E40ECB-383E-4EAA-8DC1-B1B9CA4B6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738" y="4424661"/>
            <a:ext cx="3571875" cy="2009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985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4919DE-6478-49D0-A215-AF487D86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Balaton élővilága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EA49B5-AE7A-4FB0-8B50-48F32FA09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60725"/>
          </a:xfrm>
        </p:spPr>
        <p:txBody>
          <a:bodyPr>
            <a:normAutofit/>
          </a:bodyPr>
          <a:lstStyle/>
          <a:p>
            <a:r>
              <a:rPr lang="hu-HU" b="1" u="sng" dirty="0">
                <a:solidFill>
                  <a:schemeClr val="bg1"/>
                </a:solidFill>
              </a:rPr>
              <a:t>Állatvilága</a:t>
            </a:r>
          </a:p>
          <a:p>
            <a:pPr marL="3690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A tóban, a vele összefüggő Kis-Balatonban és a vízgyűjtő területén található 40 vízfolyásban 37 halfaj fordul elő, ebből a Balatonban 15-17 faj él meg!</a:t>
            </a:r>
            <a:endParaRPr lang="hu-HU" b="1" dirty="0"/>
          </a:p>
          <a:p>
            <a:pPr marL="3690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A Balatonban élő halak 80% -át keszegfélék alkotják!</a:t>
            </a:r>
          </a:p>
          <a:p>
            <a:pPr marL="3690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Ökológiai problémákat okoznak a betelepített vagy kiszabadult idegenhonos, inváziós fajok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3F3871F-766D-42ED-A151-432986E77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568" y="52388"/>
            <a:ext cx="2790825" cy="163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609DB80-5243-4A5C-A732-52BC02F0A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65" y="5221287"/>
            <a:ext cx="2628135" cy="1539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C291420-77B8-4323-BC4C-347557C30EA7}"/>
              </a:ext>
            </a:extLst>
          </p:cNvPr>
          <p:cNvSpPr txBox="1"/>
          <p:nvPr/>
        </p:nvSpPr>
        <p:spPr>
          <a:xfrm>
            <a:off x="9533760" y="169068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Vörösszárnyú keszeg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87859D2-C3B7-4985-94C3-7DC0FB209217}"/>
              </a:ext>
            </a:extLst>
          </p:cNvPr>
          <p:cNvSpPr txBox="1"/>
          <p:nvPr/>
        </p:nvSpPr>
        <p:spPr>
          <a:xfrm>
            <a:off x="323850" y="4848225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Busa</a:t>
            </a:r>
          </a:p>
        </p:txBody>
      </p:sp>
    </p:spTree>
    <p:extLst>
      <p:ext uri="{BB962C8B-B14F-4D97-AF65-F5344CB8AC3E}">
        <p14:creationId xmlns:p14="http://schemas.microsoft.com/office/powerpoint/2010/main" val="347891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B508E7-7C35-431C-8528-2860F5E2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43898"/>
            <a:ext cx="9905998" cy="1478570"/>
          </a:xfrm>
        </p:spPr>
        <p:txBody>
          <a:bodyPr/>
          <a:lstStyle/>
          <a:p>
            <a:pPr algn="ctr"/>
            <a:r>
              <a:rPr lang="hu-HU" b="1" dirty="0"/>
              <a:t>Balaton vízállása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F572878-DA3C-43C5-B3E5-7C99279E69C1}"/>
              </a:ext>
            </a:extLst>
          </p:cNvPr>
          <p:cNvSpPr txBox="1"/>
          <p:nvPr/>
        </p:nvSpPr>
        <p:spPr>
          <a:xfrm>
            <a:off x="161925" y="1070991"/>
            <a:ext cx="3235617" cy="4001095"/>
          </a:xfrm>
          <a:prstGeom prst="rect">
            <a:avLst/>
          </a:prstGeom>
          <a:gradFill flip="none" rotWithShape="1">
            <a:gsLst>
              <a:gs pos="55000">
                <a:schemeClr val="accent1">
                  <a:lumMod val="40000"/>
                  <a:lumOff val="60000"/>
                  <a:alpha val="54000"/>
                </a:schemeClr>
              </a:gs>
              <a:gs pos="89000">
                <a:schemeClr val="accent5">
                  <a:lumMod val="100000"/>
                  <a:alpha val="29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A Balaton vízállása egészen kis tartományban mozog.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A legalacsonyabb és a legmagasabb vízállás között átlagos is csak 40-50 cm különbség van.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prstClr val="black"/>
                </a:solidFill>
                <a:latin typeface="Georgia Pro"/>
                <a:ea typeface="+mn-lt"/>
                <a:cs typeface="Calibri" panose="020F0502020204030204"/>
              </a:rPr>
              <a:t>S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zélsőséges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 esetekben is maximálisan 1 m szintkülönbség van a legkisebb és a legmagasabb vízállás között.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6889CA2-E929-46A9-A67E-7D89F5A656F2}"/>
              </a:ext>
            </a:extLst>
          </p:cNvPr>
          <p:cNvSpPr/>
          <p:nvPr/>
        </p:nvSpPr>
        <p:spPr>
          <a:xfrm>
            <a:off x="8115300" y="827158"/>
            <a:ext cx="3695700" cy="4970711"/>
          </a:xfrm>
          <a:prstGeom prst="rect">
            <a:avLst/>
          </a:prstGeom>
          <a:gradFill flip="none" rotWithShape="1">
            <a:gsLst>
              <a:gs pos="51000">
                <a:schemeClr val="accent1">
                  <a:alpha val="10000"/>
                  <a:lumMod val="0"/>
                  <a:lumOff val="100000"/>
                </a:schemeClr>
              </a:gs>
              <a:gs pos="84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ea"/>
                <a:cs typeface="Calibri"/>
              </a:rPr>
              <a:t> A parti védművek és a partfalak magassága a kis szintkülönbséghez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hu-HU" sz="2000" b="1" dirty="0">
                <a:solidFill>
                  <a:prstClr val="black"/>
                </a:solidFill>
                <a:latin typeface="Georgia Pro"/>
                <a:cs typeface="Calibri"/>
              </a:rPr>
              <a:t>a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ea"/>
                <a:cs typeface="Calibri"/>
              </a:rPr>
              <a:t>lkalmazkodik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ea"/>
                <a:cs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hu-HU" sz="2000" b="1" noProof="0" dirty="0">
                <a:solidFill>
                  <a:prstClr val="black"/>
                </a:solidFill>
                <a:latin typeface="Georgia Pro"/>
                <a:cs typeface="Calibri"/>
              </a:rPr>
              <a:t>A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ea"/>
                <a:cs typeface="Calibri"/>
              </a:rPr>
              <a:t>lacsony vízállásnál a déli parti strandok nagy részéről eltűnik a víz.</a:t>
            </a:r>
          </a:p>
          <a:p>
            <a:pPr lvl="0">
              <a:defRPr/>
            </a:pPr>
            <a:r>
              <a:rPr lang="hu-HU" sz="2000" b="1" dirty="0">
                <a:solidFill>
                  <a:prstClr val="black"/>
                </a:solidFill>
                <a:latin typeface="Georgia Pro"/>
                <a:cs typeface="Calibri"/>
              </a:rPr>
              <a:t>A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ea"/>
                <a:cs typeface="Calibri"/>
              </a:rPr>
              <a:t> magas vízállás esetén a hullámzás kiöntést okozhat</a:t>
            </a:r>
            <a:r>
              <a:rPr lang="hu-HU" sz="2000" b="1" dirty="0">
                <a:solidFill>
                  <a:prstClr val="black"/>
                </a:solidFill>
                <a:latin typeface="Georgia Pro"/>
                <a:cs typeface="Calibri"/>
              </a:rPr>
              <a:t>.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ea"/>
                <a:cs typeface="Calibri"/>
              </a:rPr>
              <a:t> Ekkor a kikötők </a:t>
            </a:r>
            <a:r>
              <a:rPr lang="hu-HU" sz="2000" b="1" dirty="0">
                <a:solidFill>
                  <a:prstClr val="black"/>
                </a:solidFill>
                <a:latin typeface="Georgia Pro"/>
                <a:cs typeface="Calibri"/>
              </a:rPr>
              <a:t>és mólók egyes részei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ea"/>
                <a:cs typeface="Calibri"/>
              </a:rPr>
              <a:t>víz alá kerülhetnek.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08DF51D8-BA20-4148-A007-B98984C75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2808" y="1928561"/>
            <a:ext cx="4361155" cy="2865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394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7C48C0-1F40-442B-8547-593E7CAD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98401"/>
            <a:ext cx="9905998" cy="1478570"/>
          </a:xfrm>
        </p:spPr>
        <p:txBody>
          <a:bodyPr/>
          <a:lstStyle/>
          <a:p>
            <a:pPr algn="ctr"/>
            <a:r>
              <a:rPr lang="hu-HU" b="1" dirty="0"/>
              <a:t>A Balaton szabályozása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53AD01A-FEE3-4539-A944-50867CB6D7E2}"/>
              </a:ext>
            </a:extLst>
          </p:cNvPr>
          <p:cNvSpPr txBox="1"/>
          <p:nvPr/>
        </p:nvSpPr>
        <p:spPr>
          <a:xfrm>
            <a:off x="5876925" y="1386471"/>
            <a:ext cx="6014207" cy="4708981"/>
          </a:xfrm>
          <a:prstGeom prst="rect">
            <a:avLst/>
          </a:prstGeom>
          <a:gradFill flip="none" rotWithShape="1">
            <a:gsLst>
              <a:gs pos="38000">
                <a:schemeClr val="accent6">
                  <a:lumMod val="54000"/>
                  <a:lumOff val="46000"/>
                  <a:alpha val="31000"/>
                </a:schemeClr>
              </a:gs>
              <a:gs pos="57000">
                <a:schemeClr val="accent1">
                  <a:alpha val="63000"/>
                  <a:lumMod val="36000"/>
                  <a:lumOff val="64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építkezés figyelemre méltó járuléka volt, hogy a Balaton vízrajzi jellemzőivel sem a vasútvonal tervezői, sem pedig az építői nem számoltak.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építkezés éveiben a Balaton vízszintje jelentősen alacsonyabb volt, ezt a mérnökök – a tó állandó adottságának tekintették, és nem törődtek a helybéli idős emberek figyelmeztetésével.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Minderről 1859-ben egy névtelen szerző („P.J. vasútépítő”) cikket írt a Vasárnapi Újságnak, de a szerkesztők a munkát nem közölték.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vízszint szabályzásának igénye csak a forgalom megindulása után 1861 őszén, illetve 1862 tavaszán merült fel, amikor a hullámverés és jégtorlás a pályatest hosszabb szakaszán nemcsak tetemes károkat okozott, hanem egyenesen annak fennmaradását veszélyeztetette.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756D8EDB-F786-4EC7-9BB7-D6D04FD88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839" y="1802606"/>
            <a:ext cx="5174284" cy="3252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4719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BCDF4F9B-E267-4BF5-B17E-746606EA2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6007" y="1375579"/>
            <a:ext cx="5552188" cy="3541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3D0BF20-4A87-4E7F-BC09-A990EFBE5DF3}"/>
              </a:ext>
            </a:extLst>
          </p:cNvPr>
          <p:cNvSpPr txBox="1"/>
          <p:nvPr/>
        </p:nvSpPr>
        <p:spPr>
          <a:xfrm>
            <a:off x="358622" y="1004104"/>
            <a:ext cx="5261128" cy="48628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82000"/>
                  <a:lumMod val="54000"/>
                  <a:lumOff val="46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A Balaton vízszintjének szabályzása több lépcsőben valósult meg.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A tó mai vízgyűjtő területe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5174 km², fő táplálója a Zala folyó, de számos kisebb patak is folyik bele.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Vízszintje nyaranta a párolgás miatt csökken, ősszel és télen a csapadék miatt pedig emelkedik.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hu-HU" b="1" kern="0" dirty="0">
                <a:solidFill>
                  <a:prstClr val="black"/>
                </a:solidFill>
                <a:latin typeface="Georgia Pro"/>
                <a:ea typeface="+mn-lt"/>
                <a:cs typeface="Calibri" panose="020F0502020204030204"/>
              </a:rPr>
              <a:t>E</a:t>
            </a: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lvezető</a:t>
            </a: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/>
                <a:ea typeface="+mn-lt"/>
                <a:cs typeface="Calibri" panose="020F0502020204030204"/>
              </a:rPr>
              <a:t> vízfolyása is van, a Sió csatorna, amely délkeleti irányban haladva a Kapossal és Sárvízzel egyesülten, Szekszárdtól északra a Gemenci erdőnél torkollik a Dunába és vezeti el a Balaton felesleges vizét.</a:t>
            </a:r>
            <a:endParaRPr kumimoji="0" lang="hu-H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8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FB3A9049-28DF-243E-E8B6-D4BC61EFC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683" r="-1" b="87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7C28E22-BA4D-0963-BE7C-91ADEF82F33E}"/>
              </a:ext>
            </a:extLst>
          </p:cNvPr>
          <p:cNvSpPr txBox="1"/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Balaton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jövője</a:t>
            </a:r>
            <a:endParaRPr kumimoji="0" lang="en-US" sz="6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48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953</Words>
  <Application>Microsoft Office PowerPoint</Application>
  <PresentationFormat>Szélesvásznú</PresentationFormat>
  <Paragraphs>77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Georgia Pro</vt:lpstr>
      <vt:lpstr>Trebuchet MS</vt:lpstr>
      <vt:lpstr>Tw Cen MT</vt:lpstr>
      <vt:lpstr>Wingdings</vt:lpstr>
      <vt:lpstr>Wingdings 3</vt:lpstr>
      <vt:lpstr>1_Office-téma</vt:lpstr>
      <vt:lpstr>Office-téma</vt:lpstr>
      <vt:lpstr>Dimenzió</vt:lpstr>
      <vt:lpstr> Balaton </vt:lpstr>
      <vt:lpstr>A Balaton</vt:lpstr>
      <vt:lpstr>A Balaton élővilága</vt:lpstr>
      <vt:lpstr>A Balaton élővilága</vt:lpstr>
      <vt:lpstr>A Balaton élővilága</vt:lpstr>
      <vt:lpstr>Balaton vízállása</vt:lpstr>
      <vt:lpstr>A Balaton szabályozása</vt:lpstr>
      <vt:lpstr>PowerPoint-bemutató</vt:lpstr>
      <vt:lpstr>PowerPoint-bemutató</vt:lpstr>
      <vt:lpstr>Jövő Balatonjának vízminősége</vt:lpstr>
      <vt:lpstr>Egyetlen apró változás</vt:lpstr>
      <vt:lpstr>Balaton algásodásának megállítása </vt:lpstr>
      <vt:lpstr>Klímaváltozás  hatásai</vt:lpstr>
      <vt:lpstr>PowerPoint-bemutató</vt:lpstr>
      <vt:lpstr>Források: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Balaton élővizeinek fajai</dc:title>
  <dc:creator>Diák</dc:creator>
  <cp:lastModifiedBy>Pintér Gabriella</cp:lastModifiedBy>
  <cp:revision>58</cp:revision>
  <dcterms:created xsi:type="dcterms:W3CDTF">2022-11-28T15:03:29Z</dcterms:created>
  <dcterms:modified xsi:type="dcterms:W3CDTF">2022-12-20T07:41:27Z</dcterms:modified>
</cp:coreProperties>
</file>