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88" r:id="rId4"/>
    <p:sldMasterId id="2147483900" r:id="rId5"/>
  </p:sldMasterIdLst>
  <p:notesMasterIdLst>
    <p:notesMasterId r:id="rId20"/>
  </p:notesMasterIdLst>
  <p:handoutMasterIdLst>
    <p:handoutMasterId r:id="rId21"/>
  </p:handoutMasterIdLst>
  <p:sldIdLst>
    <p:sldId id="256" r:id="rId6"/>
    <p:sldId id="257" r:id="rId7"/>
    <p:sldId id="280" r:id="rId8"/>
    <p:sldId id="275" r:id="rId9"/>
    <p:sldId id="281" r:id="rId10"/>
    <p:sldId id="282" r:id="rId11"/>
    <p:sldId id="283" r:id="rId12"/>
    <p:sldId id="300" r:id="rId13"/>
    <p:sldId id="295" r:id="rId14"/>
    <p:sldId id="262" r:id="rId15"/>
    <p:sldId id="284" r:id="rId16"/>
    <p:sldId id="272" r:id="rId17"/>
    <p:sldId id="258" r:id="rId18"/>
    <p:sldId id="271" r:id="rId19"/>
  </p:sldIdLst>
  <p:sldSz cx="9144000" cy="6858000" type="screen4x3"/>
  <p:notesSz cx="6858000" cy="9144000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Szerző" initials="S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8" autoAdjust="0"/>
    <p:restoredTop sz="84041" autoAdjust="0"/>
  </p:normalViewPr>
  <p:slideViewPr>
    <p:cSldViewPr snapToGrid="0">
      <p:cViewPr varScale="1">
        <p:scale>
          <a:sx n="79" d="100"/>
          <a:sy n="79" d="100"/>
        </p:scale>
        <p:origin x="11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EB4047E8-8DFB-4A7B-9EC9-62FA2BB766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C74B8ED-A108-4036-9E78-FC4F1B76A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6F0B9-64CE-4027-9227-842ECBF37275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2824357-52FA-41B4-A15D-31E71B17AD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CA5CE95-2665-4525-830D-7DCCA1B1C6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F40B5-AB04-42B4-8BF6-4819501033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79692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noProof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8FDE7-B524-46F9-B52B-15996D308A90}" type="datetimeFigureOut">
              <a:rPr lang="hu-HU" noProof="0" smtClean="0"/>
              <a:t>2022. 03. 25.</a:t>
            </a:fld>
            <a:endParaRPr lang="hu-HU" noProof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988AF-F164-4E8A-89F5-E64A37609B3B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262984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91814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>
              <a:solidFill>
                <a:srgbClr val="050505"/>
              </a:solidFill>
              <a:latin typeface="inherit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10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911196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11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547749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12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889530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i="0" dirty="0" smtClean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13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71743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63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2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801217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3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86958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4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762207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5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565231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6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39486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7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002870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8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14281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9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95873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00D80836-FF74-4FF9-A461-3391AF246C3A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80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39C166-AE72-4428-BF03-0C6E7889A8B7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4009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9C9B32-ED23-46E2-8E4D-14F3587F0584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060123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>
            <a:spLocks noChangeAspect="1"/>
          </p:cNvSpPr>
          <p:nvPr/>
        </p:nvSpPr>
        <p:spPr>
          <a:xfrm>
            <a:off x="173355" y="243841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832485" y="882376"/>
            <a:ext cx="747522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282148" y="3869635"/>
            <a:ext cx="6575895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hu-HU" noProof="0" dirty="0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fld id="{00D80836-FF74-4FF9-A461-3391AF246C3A}" type="datetime1">
              <a:rPr lang="hu-HU" smtClean="0"/>
              <a:pPr defTabSz="342900"/>
              <a:t>2022. 03. 25.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hu-HU" smtClean="0"/>
              <a:t>
              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fld id="{6D22F896-40B5-4ADD-8801-0D06FADFA095}" type="slidenum">
              <a:rPr lang="hu-HU" smtClean="0"/>
              <a:pPr defTabSz="342900"/>
              <a:t>‹#›</a:t>
            </a:fld>
            <a:endParaRPr lang="hu-HU" dirty="0"/>
          </a:p>
        </p:txBody>
      </p:sp>
      <p:cxnSp>
        <p:nvCxnSpPr>
          <p:cNvPr id="8" name="Egyenes összekötő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176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5352DD32-83E1-4D97-B98F-4D97A4B69D64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44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29818" y="1173575"/>
            <a:ext cx="747522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01AA5FCF-9F89-407E-A74F-F8059B9CED24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407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DC9078B1-0FD9-45FD-9784-A13689E7F34C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58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DD72E2C3-CD7B-401A-A291-754F8E2135FD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4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647AC90E-0275-48C2-841B-CBC27B143EF7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98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8AFEBDB7-C8F8-4FAF-BA67-C7A908CFC4F8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79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57250" y="1097280"/>
            <a:ext cx="294894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89119" y="1097280"/>
            <a:ext cx="3909060" cy="4663440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94894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C8FF25FB-3781-41F4-9435-015B82E6A6BE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352DD32-83E1-4D97-B98F-4D97A4B69D64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699255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57250" y="1097280"/>
            <a:ext cx="294894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59936" y="1069847"/>
            <a:ext cx="4574286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hu-HU" noProof="0" dirty="0"/>
              <a:t>Kép hozzáadásához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94894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BFD6362E-D8B7-4D06-8851-0908085C0D55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14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5B39C166-AE72-4428-BF03-0C6E7889A8B7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35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762000"/>
            <a:ext cx="1743075" cy="5410200"/>
          </a:xfrm>
        </p:spPr>
        <p:txBody>
          <a:bodyPr vert="eaVert" rtlCol="0"/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1E9C9B32-ED23-46E2-8E4D-14F3587F0584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 dirty="0">
              <a:solidFill>
                <a:srgbClr val="A6B727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1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1AA5FCF-9F89-407E-A74F-F8059B9CED24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84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7F2D48A-64DB-4A6D-B6EB-DE1522979B37}" type="datetime1">
              <a:rPr lang="hu-HU" noProof="0" smtClean="0"/>
              <a:t>2022. 03. 25.</a:t>
            </a:fld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6658601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D72E2C3-CD7B-401A-A291-754F8E2135FD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580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47AC90E-0275-48C2-841B-CBC27B143EF7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7209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FEBDB7-C8F8-4FAF-BA67-C7A908CFC4F8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75515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FF25FB-3781-41F4-9435-015B82E6A6BE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8483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FD6362E-D8B7-4D06-8851-0908085C0D55}" type="datetime1">
              <a:rPr lang="hu-HU" noProof="0" smtClean="0"/>
              <a:t>2022. 03. 25.</a:t>
            </a:fld>
            <a:endParaRPr lang="hu-H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smtClean="0"/>
              <a:t>
              </a:t>
            </a:r>
            <a:endParaRPr lang="hu-H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74393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fld id="{77F2D48A-64DB-4A6D-B6EB-DE1522979B37}" type="datetime1">
              <a:rPr lang="hu-HU" noProof="0" smtClean="0"/>
              <a:t>2022. 03. 25.</a:t>
            </a:fld>
            <a:endParaRPr lang="hu-H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hu-HU" noProof="0" smtClean="0"/>
              <a:t>
              </a:t>
            </a:r>
            <a:endParaRPr lang="hu-H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89261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>
            <a:spLocks noChangeAspect="1"/>
          </p:cNvSpPr>
          <p:nvPr/>
        </p:nvSpPr>
        <p:spPr>
          <a:xfrm>
            <a:off x="173355" y="243841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defTabSz="342900"/>
            <a:fld id="{77F2D48A-64DB-4A6D-B6EB-DE1522979B37}" type="datetime1">
              <a:rPr lang="hu-HU" smtClean="0">
                <a:solidFill>
                  <a:srgbClr val="A6B727"/>
                </a:solidFill>
              </a:rPr>
              <a:pPr defTabSz="342900"/>
              <a:t>2022. 03. 25.</a:t>
            </a:fld>
            <a:endParaRPr lang="hu-HU">
              <a:solidFill>
                <a:srgbClr val="A6B727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pPr defTabSz="342900"/>
            <a:r>
              <a:rPr lang="hu-HU" smtClean="0">
                <a:solidFill>
                  <a:srgbClr val="A6B727"/>
                </a:solidFill>
              </a:rPr>
              <a:t>
              </a:t>
            </a:r>
            <a:endParaRPr lang="hu-HU">
              <a:solidFill>
                <a:srgbClr val="A6B727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342900"/>
            <a:fld id="{6D22F896-40B5-4ADD-8801-0D06FADFA095}" type="slidenum">
              <a:rPr lang="hu-HU" smtClean="0">
                <a:solidFill>
                  <a:srgbClr val="A6B727"/>
                </a:solidFill>
              </a:rPr>
              <a:pPr defTabSz="342900"/>
              <a:t>‹#›</a:t>
            </a:fld>
            <a:endParaRPr lang="hu-H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fif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26" Type="http://schemas.openxmlformats.org/officeDocument/2006/relationships/image" Target="../media/image27.jpg"/><Relationship Id="rId3" Type="http://schemas.openxmlformats.org/officeDocument/2006/relationships/image" Target="../media/image5.jpg"/><Relationship Id="rId21" Type="http://schemas.openxmlformats.org/officeDocument/2006/relationships/image" Target="../media/image22.jp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5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29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11" Type="http://schemas.openxmlformats.org/officeDocument/2006/relationships/image" Target="../media/image12.jpg"/><Relationship Id="rId24" Type="http://schemas.openxmlformats.org/officeDocument/2006/relationships/image" Target="../media/image25.jpg"/><Relationship Id="rId5" Type="http://schemas.openxmlformats.org/officeDocument/2006/relationships/image" Target="../media/image7.PNG"/><Relationship Id="rId15" Type="http://schemas.openxmlformats.org/officeDocument/2006/relationships/image" Target="../media/image16.jpg"/><Relationship Id="rId23" Type="http://schemas.openxmlformats.org/officeDocument/2006/relationships/image" Target="../media/image24.jpg"/><Relationship Id="rId28" Type="http://schemas.openxmlformats.org/officeDocument/2006/relationships/image" Target="../media/image29.jp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6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Relationship Id="rId22" Type="http://schemas.openxmlformats.org/officeDocument/2006/relationships/image" Target="../media/image23.jpg"/><Relationship Id="rId27" Type="http://schemas.openxmlformats.org/officeDocument/2006/relationships/image" Target="../media/image28.jpg"/><Relationship Id="rId30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0737" y="4117224"/>
            <a:ext cx="1835319" cy="587153"/>
          </a:xfrm>
        </p:spPr>
        <p:txBody>
          <a:bodyPr rtlCol="0">
            <a:normAutofit fontScale="25000" lnSpcReduction="2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hu-HU" sz="5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Készítették</a:t>
            </a:r>
            <a:r>
              <a:rPr lang="hu-HU" sz="5400" b="1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: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hu-HU" sz="7200" b="1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ÉRTÉKMENTŐK</a:t>
            </a:r>
            <a:endParaRPr lang="hu-HU" sz="7200" b="1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98649" y="189106"/>
            <a:ext cx="8662715" cy="135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hu-HU" sz="20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 Balaton ábránd és költészet, történelem és hagyomány, édes-bús mesék gyűjteménye, különös magyar emberek ősi fészke, büszkeség a múltból s ragyogó reménység a jövőre</a:t>
            </a:r>
            <a:r>
              <a:rPr lang="hu-HU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hu-HU" sz="20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hu-HU" sz="1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Eötvös Károly</a:t>
            </a:r>
            <a:endParaRPr lang="hu-HU" sz="12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7546847" y="5301801"/>
            <a:ext cx="1353313" cy="1346580"/>
          </a:xfrm>
          <a:prstGeom prst="ellipse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12132" r="6267" b="2281"/>
          <a:stretch/>
        </p:blipFill>
        <p:spPr>
          <a:xfrm>
            <a:off x="1893765" y="3462404"/>
            <a:ext cx="5375513" cy="342879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87" y="5632704"/>
            <a:ext cx="1696778" cy="1015677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31" y="1269314"/>
            <a:ext cx="8414133" cy="1792379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360292" y="2893338"/>
            <a:ext cx="6139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"Szemléletformálás -középiskolások részére"</a:t>
            </a:r>
          </a:p>
        </p:txBody>
      </p:sp>
      <p:sp>
        <p:nvSpPr>
          <p:cNvPr id="17" name="Téglalap 16"/>
          <p:cNvSpPr/>
          <p:nvPr/>
        </p:nvSpPr>
        <p:spPr>
          <a:xfrm>
            <a:off x="196987" y="4311796"/>
            <a:ext cx="182688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20000"/>
              </a:lnSpc>
              <a:buClr>
                <a:srgbClr val="A6B727"/>
              </a:buClr>
              <a:buSzPct val="80000"/>
            </a:pPr>
            <a:r>
              <a:rPr lang="hu-HU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</a:rPr>
              <a:t>2021-2022</a:t>
            </a:r>
            <a:endParaRPr lang="hu-HU" sz="28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37571" y="374033"/>
            <a:ext cx="5270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600" b="1" dirty="0">
                <a:solidFill>
                  <a:srgbClr val="418AB3">
                    <a:lumMod val="75000"/>
                  </a:srgbClr>
                </a:solidFill>
              </a:rPr>
              <a:t>A BALATON „VENDÉGEI</a:t>
            </a: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”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177918" y="267535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350" dirty="0">
                <a:solidFill>
                  <a:srgbClr val="002060"/>
                </a:solidFill>
              </a:rPr>
              <a:t>INVAZÍV FAJOK</a:t>
            </a:r>
            <a:endParaRPr lang="hu-HU" sz="1350" dirty="0">
              <a:solidFill>
                <a:srgbClr val="000000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7546847" y="5301801"/>
            <a:ext cx="1353313" cy="1346580"/>
          </a:xfrm>
          <a:prstGeom prst="ellipse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39" y="1522200"/>
            <a:ext cx="3674087" cy="2786183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45" y="4308383"/>
            <a:ext cx="3855026" cy="2296911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3" name="Szövegdoboz 2"/>
          <p:cNvSpPr txBox="1"/>
          <p:nvPr/>
        </p:nvSpPr>
        <p:spPr>
          <a:xfrm>
            <a:off x="1780257" y="1044928"/>
            <a:ext cx="20174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b="1" dirty="0"/>
              <a:t>Angolna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6068246" y="1004219"/>
            <a:ext cx="15784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b="1" dirty="0" smtClean="0"/>
              <a:t>Busa</a:t>
            </a:r>
            <a:endParaRPr lang="hu-HU" sz="27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24253" y="4840136"/>
            <a:ext cx="2017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700" b="1" dirty="0" smtClean="0"/>
              <a:t>Fekete törpeharcsa</a:t>
            </a:r>
            <a:endParaRPr lang="hu-HU" sz="2700" b="1" dirty="0"/>
          </a:p>
        </p:txBody>
      </p:sp>
      <p:sp>
        <p:nvSpPr>
          <p:cNvPr id="4" name="AutoShape 2" descr="Európai angol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/>
          <a:stretch/>
        </p:blipFill>
        <p:spPr>
          <a:xfrm>
            <a:off x="440107" y="1696673"/>
            <a:ext cx="4180896" cy="2611068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302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/>
          <a:stretch/>
        </p:blipFill>
        <p:spPr>
          <a:xfrm>
            <a:off x="6025647" y="1760950"/>
            <a:ext cx="2742455" cy="287962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8896" y="244164"/>
            <a:ext cx="137136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/>
              <a:t>INVAZÍV FAJOK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468837" y="5183993"/>
            <a:ext cx="1353313" cy="1346580"/>
          </a:xfrm>
          <a:prstGeom prst="ellipse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550257" y="394205"/>
            <a:ext cx="6499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 smtClean="0">
                <a:solidFill>
                  <a:srgbClr val="418AB3">
                    <a:lumMod val="75000"/>
                  </a:srgbClr>
                </a:solidFill>
                <a:ea typeface="+mj-ea"/>
                <a:cs typeface="+mj-cs"/>
              </a:rPr>
              <a:t>INVAZÍV FAJOK A JÖVŐBEN 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87927" y="1384883"/>
            <a:ext cx="5637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800" b="1" dirty="0" smtClean="0">
                <a:solidFill>
                  <a:srgbClr val="000000"/>
                </a:solidFill>
              </a:rPr>
              <a:t>10 ÉV MÚLVA</a:t>
            </a:r>
            <a:endParaRPr lang="hu-HU" sz="2800" b="1" dirty="0">
              <a:solidFill>
                <a:srgbClr val="000000"/>
              </a:solidFill>
            </a:endParaRPr>
          </a:p>
          <a:p>
            <a:pPr lvl="0">
              <a:spcAft>
                <a:spcPts val="600"/>
              </a:spcAft>
            </a:pPr>
            <a:r>
              <a:rPr lang="hu-HU" sz="2400" b="1" dirty="0" smtClean="0">
                <a:solidFill>
                  <a:srgbClr val="000000"/>
                </a:solidFill>
              </a:rPr>
              <a:t>A verseny és programsorozat hatására:</a:t>
            </a:r>
          </a:p>
          <a:p>
            <a:pPr marL="457200" lvl="0" indent="-457200">
              <a:spcAft>
                <a:spcPts val="600"/>
              </a:spcAft>
              <a:buFontTx/>
              <a:buChar char="-"/>
            </a:pPr>
            <a:r>
              <a:rPr lang="hu-HU" sz="2400" b="1" dirty="0" smtClean="0">
                <a:solidFill>
                  <a:srgbClr val="000000"/>
                </a:solidFill>
              </a:rPr>
              <a:t>a szűkebb környezetünk (a Balaton és vízgyűjtőterülete)</a:t>
            </a:r>
            <a:r>
              <a:rPr lang="hu-HU" sz="2400" b="1" dirty="0">
                <a:solidFill>
                  <a:srgbClr val="000000"/>
                </a:solidFill>
              </a:rPr>
              <a:t> </a:t>
            </a:r>
            <a:r>
              <a:rPr lang="hu-HU" sz="2400" b="1" dirty="0" smtClean="0">
                <a:solidFill>
                  <a:srgbClr val="000000"/>
                </a:solidFill>
              </a:rPr>
              <a:t>élővilágának jelentős része már csak hazai fajokból fog állni</a:t>
            </a:r>
          </a:p>
          <a:p>
            <a:pPr marL="457200" lvl="0" indent="-457200">
              <a:spcAft>
                <a:spcPts val="600"/>
              </a:spcAft>
              <a:buFontTx/>
              <a:buChar char="-"/>
            </a:pPr>
            <a:r>
              <a:rPr lang="hu-HU" sz="2400" b="1" dirty="0" smtClean="0">
                <a:solidFill>
                  <a:srgbClr val="000000"/>
                </a:solidFill>
              </a:rPr>
              <a:t>a szemléletformálás érvényesül minden korosztálynál és felhasználónál</a:t>
            </a:r>
            <a:r>
              <a:rPr lang="hu-HU" sz="2400" b="1" dirty="0">
                <a:solidFill>
                  <a:srgbClr val="000000"/>
                </a:solidFill>
              </a:rPr>
              <a:t>	</a:t>
            </a:r>
            <a:endParaRPr lang="hu-HU" sz="2400" b="1" dirty="0" smtClean="0">
              <a:solidFill>
                <a:srgbClr val="00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330071" y="4942220"/>
            <a:ext cx="69396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Aft>
                <a:spcPts val="600"/>
              </a:spcAft>
            </a:pPr>
            <a:r>
              <a:rPr lang="hu-HU" sz="3000" b="1" dirty="0">
                <a:solidFill>
                  <a:srgbClr val="FF0000"/>
                </a:solidFill>
              </a:rPr>
              <a:t>Optimisták vagyunk. Hiszünk abban, </a:t>
            </a:r>
            <a:endParaRPr lang="hu-HU" sz="3000" b="1" dirty="0" smtClean="0">
              <a:solidFill>
                <a:srgbClr val="FF0000"/>
              </a:solidFill>
            </a:endParaRPr>
          </a:p>
          <a:p>
            <a:pPr lvl="0" algn="r">
              <a:spcAft>
                <a:spcPts val="600"/>
              </a:spcAft>
            </a:pPr>
            <a:r>
              <a:rPr lang="hu-HU" sz="3000" b="1" dirty="0" smtClean="0">
                <a:solidFill>
                  <a:srgbClr val="FF0000"/>
                </a:solidFill>
              </a:rPr>
              <a:t>hogy bár ez egy </a:t>
            </a:r>
            <a:r>
              <a:rPr lang="hu-HU" sz="3000" b="1" dirty="0">
                <a:solidFill>
                  <a:srgbClr val="FF0000"/>
                </a:solidFill>
              </a:rPr>
              <a:t>hosszú folyamat, </a:t>
            </a:r>
            <a:endParaRPr lang="hu-HU" sz="3000" b="1" dirty="0" smtClean="0">
              <a:solidFill>
                <a:srgbClr val="FF0000"/>
              </a:solidFill>
            </a:endParaRPr>
          </a:p>
          <a:p>
            <a:pPr lvl="0" algn="r">
              <a:spcAft>
                <a:spcPts val="600"/>
              </a:spcAft>
            </a:pPr>
            <a:r>
              <a:rPr lang="hu-HU" sz="3000" b="1" dirty="0" smtClean="0">
                <a:solidFill>
                  <a:srgbClr val="FF0000"/>
                </a:solidFill>
              </a:rPr>
              <a:t>de </a:t>
            </a:r>
            <a:r>
              <a:rPr lang="hu-HU" sz="3000" b="1" dirty="0">
                <a:solidFill>
                  <a:srgbClr val="FF0000"/>
                </a:solidFill>
              </a:rPr>
              <a:t>EGYÜTT sikerülhet!</a:t>
            </a:r>
          </a:p>
        </p:txBody>
      </p:sp>
    </p:spTree>
    <p:extLst>
      <p:ext uri="{BB962C8B-B14F-4D97-AF65-F5344CB8AC3E}">
        <p14:creationId xmlns:p14="http://schemas.microsoft.com/office/powerpoint/2010/main" val="32707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29" y="1894510"/>
            <a:ext cx="3232229" cy="432000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96" y="555111"/>
            <a:ext cx="8503681" cy="101727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hu-HU" b="1" dirty="0" smtClean="0">
                <a:solidFill>
                  <a:schemeClr val="accent4">
                    <a:lumMod val="75000"/>
                  </a:schemeClr>
                </a:solidFill>
              </a:rPr>
              <a:t>KÖSZÖNJÜK A SEGÍTSÉGET MENTORAINKNAK!</a:t>
            </a:r>
            <a:endParaRPr lang="hu-H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301" y="10045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sz="135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84978" y="5187293"/>
            <a:ext cx="17056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hu-HU" altLang="hu-HU" sz="1350" dirty="0">
              <a:latin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78896" y="244164"/>
            <a:ext cx="137136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/>
              <a:t>INVAZÍV FAJOK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7546847" y="5301801"/>
            <a:ext cx="1353313" cy="1346580"/>
          </a:xfrm>
          <a:prstGeom prst="ellipse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41" y="772865"/>
            <a:ext cx="1360904" cy="1601997"/>
          </a:xfrm>
          <a:prstGeom prst="round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481338" y="2301639"/>
            <a:ext cx="492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ÖTLETEK, JAVASLATOK</a:t>
            </a:r>
          </a:p>
          <a:p>
            <a:pPr marL="285750" indent="-285750">
              <a:buFontTx/>
              <a:buChar char="-"/>
            </a:pPr>
            <a:r>
              <a:rPr lang="hu-HU" sz="2800" b="1" dirty="0" smtClean="0"/>
              <a:t>Rovarvilág</a:t>
            </a:r>
          </a:p>
          <a:p>
            <a:pPr marL="285750" indent="-285750">
              <a:buFontTx/>
              <a:buChar char="-"/>
            </a:pPr>
            <a:r>
              <a:rPr lang="hu-HU" sz="2800" b="1" dirty="0" smtClean="0"/>
              <a:t>TOP 10</a:t>
            </a:r>
          </a:p>
          <a:p>
            <a:pPr marL="285750" indent="-285750">
              <a:buFontTx/>
              <a:buChar char="-"/>
            </a:pPr>
            <a:r>
              <a:rPr lang="hu-HU" sz="2800" b="1" dirty="0" smtClean="0"/>
              <a:t>Küzdelem a terjedés ellen</a:t>
            </a:r>
          </a:p>
          <a:p>
            <a:pPr marL="285750" indent="-285750">
              <a:buFontTx/>
              <a:buChar char="-"/>
            </a:pPr>
            <a:r>
              <a:rPr lang="hu-HU" sz="2800" b="1" dirty="0" smtClean="0"/>
              <a:t>A Balaton idegenhonos élővilága</a:t>
            </a:r>
          </a:p>
          <a:p>
            <a:r>
              <a:rPr lang="hu-HU" sz="2800" b="1" dirty="0" smtClean="0"/>
              <a:t>(növények, gerinctelenek, halfajok)</a:t>
            </a:r>
          </a:p>
          <a:p>
            <a:r>
              <a:rPr lang="hu-HU" sz="2800" b="1" dirty="0" smtClean="0"/>
              <a:t>- </a:t>
            </a:r>
            <a:r>
              <a:rPr lang="hu-HU" sz="2800" b="1" dirty="0" err="1" smtClean="0"/>
              <a:t>Hévizi</a:t>
            </a:r>
            <a:r>
              <a:rPr lang="hu-HU" sz="2800" b="1" dirty="0" smtClean="0"/>
              <a:t>-tó átfogó tóvédelmi programja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945706" y="1552112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Biró</a:t>
            </a:r>
            <a:r>
              <a:rPr lang="hu-HU" sz="3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Éva</a:t>
            </a:r>
          </a:p>
        </p:txBody>
      </p:sp>
    </p:spTree>
    <p:extLst>
      <p:ext uri="{BB962C8B-B14F-4D97-AF65-F5344CB8AC3E}">
        <p14:creationId xmlns:p14="http://schemas.microsoft.com/office/powerpoint/2010/main" val="7968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3" y="2061259"/>
            <a:ext cx="3074671" cy="432000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96" y="550702"/>
            <a:ext cx="8503681" cy="101727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hu-HU" b="1" dirty="0" smtClean="0">
                <a:solidFill>
                  <a:schemeClr val="accent4">
                    <a:lumMod val="75000"/>
                  </a:schemeClr>
                </a:solidFill>
              </a:rPr>
              <a:t>KÖSZÖNJÜK A SEGÍTSÉGET MENTORAINKNAK!</a:t>
            </a:r>
            <a:endParaRPr lang="hu-H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301" y="10045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sz="135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84978" y="5187293"/>
            <a:ext cx="17056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hu-HU" altLang="hu-HU" sz="1350" dirty="0">
              <a:latin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78896" y="244164"/>
            <a:ext cx="137136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/>
              <a:t>INVAZÍV FAJOK</a:t>
            </a:r>
            <a:endParaRPr lang="hu-HU" sz="135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196944" y="5285397"/>
            <a:ext cx="1353313" cy="1346580"/>
          </a:xfrm>
          <a:prstGeom prst="ellipse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148" y="1051609"/>
            <a:ext cx="2200275" cy="1009650"/>
          </a:xfrm>
          <a:prstGeom prst="roundRect">
            <a:avLst/>
          </a:prstGeom>
          <a:effectLst>
            <a:softEdge rad="12700"/>
          </a:effectLst>
        </p:spPr>
      </p:pic>
      <p:sp>
        <p:nvSpPr>
          <p:cNvPr id="20" name="Téglalap 19"/>
          <p:cNvSpPr/>
          <p:nvPr/>
        </p:nvSpPr>
        <p:spPr>
          <a:xfrm>
            <a:off x="3593225" y="2295339"/>
            <a:ext cx="52561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/>
              <a:t>ÖTLETEK, SAJÁT </a:t>
            </a:r>
            <a:r>
              <a:rPr lang="hu-HU" sz="2800" b="1" dirty="0" smtClean="0"/>
              <a:t>PUBLIKÁCIÓK</a:t>
            </a:r>
            <a:endParaRPr lang="hu-HU" sz="2800" b="1" dirty="0"/>
          </a:p>
          <a:p>
            <a:r>
              <a:rPr lang="hu-HU" sz="2800" b="1" dirty="0" smtClean="0"/>
              <a:t>- ELŐADÁS </a:t>
            </a:r>
            <a:r>
              <a:rPr lang="hu-HU" sz="2800" b="1" dirty="0"/>
              <a:t>A GIMIBEN a Balaton élővilágáról „A Balaton vízgyűjtőterülete a kutató szemével”</a:t>
            </a:r>
          </a:p>
          <a:p>
            <a:r>
              <a:rPr lang="hu-HU" sz="2800" b="1" dirty="0" smtClean="0"/>
              <a:t>- szűkebb </a:t>
            </a:r>
            <a:r>
              <a:rPr lang="hu-HU" sz="2800" b="1" dirty="0"/>
              <a:t>környezetünk </a:t>
            </a:r>
            <a:r>
              <a:rPr lang="hu-HU" sz="2800" b="1" dirty="0" smtClean="0"/>
              <a:t>élővilága </a:t>
            </a:r>
            <a:r>
              <a:rPr lang="hu-HU" sz="2800" b="1" dirty="0"/>
              <a:t>(</a:t>
            </a:r>
            <a:r>
              <a:rPr lang="hu-HU" sz="2800" b="1" dirty="0" err="1"/>
              <a:t>Boronka</a:t>
            </a:r>
            <a:r>
              <a:rPr lang="hu-HU" sz="2800" b="1" dirty="0"/>
              <a:t>-mellék, Nagy-Berek, Marcali víztározó és a környező patakok, csatornák).</a:t>
            </a:r>
          </a:p>
        </p:txBody>
      </p:sp>
      <p:sp>
        <p:nvSpPr>
          <p:cNvPr id="21" name="Téglalap 20"/>
          <p:cNvSpPr/>
          <p:nvPr/>
        </p:nvSpPr>
        <p:spPr>
          <a:xfrm>
            <a:off x="2712861" y="1533407"/>
            <a:ext cx="3435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Dr. Takács Péter </a:t>
            </a:r>
          </a:p>
        </p:txBody>
      </p:sp>
    </p:spTree>
    <p:extLst>
      <p:ext uri="{BB962C8B-B14F-4D97-AF65-F5344CB8AC3E}">
        <p14:creationId xmlns:p14="http://schemas.microsoft.com/office/powerpoint/2010/main" val="3333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1040131"/>
            <a:ext cx="8793480" cy="4783454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hu-HU" sz="1350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64" y="1065562"/>
            <a:ext cx="4999916" cy="444648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216" y="5777261"/>
            <a:ext cx="5641795" cy="1017270"/>
          </a:xfrm>
        </p:spPr>
        <p:txBody>
          <a:bodyPr rtlCol="0">
            <a:noAutofit/>
          </a:bodyPr>
          <a:lstStyle/>
          <a:p>
            <a:pPr rtl="0"/>
            <a:r>
              <a:rPr lang="hu-HU" sz="4000" b="1" dirty="0">
                <a:solidFill>
                  <a:schemeClr val="accent2"/>
                </a:solidFill>
              </a:rPr>
              <a:t>Köszönjük a figyelmet!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285" y="657072"/>
            <a:ext cx="3543726" cy="5087873"/>
          </a:xfrm>
        </p:spPr>
        <p:txBody>
          <a:bodyPr rtlCol="0">
            <a:normAutofit lnSpcReduction="10000"/>
          </a:bodyPr>
          <a:lstStyle/>
          <a:p>
            <a:pPr marL="34290" indent="0">
              <a:buNone/>
            </a:pPr>
            <a:r>
              <a:rPr lang="hu-HU" sz="2400" b="1" dirty="0">
                <a:solidFill>
                  <a:srgbClr val="FFFFFF"/>
                </a:solidFill>
              </a:rPr>
              <a:t> </a:t>
            </a:r>
            <a:r>
              <a:rPr lang="hu-HU" sz="2800" b="1" dirty="0" smtClean="0">
                <a:solidFill>
                  <a:srgbClr val="00B050"/>
                </a:solidFill>
              </a:rPr>
              <a:t>Források</a:t>
            </a:r>
            <a:r>
              <a:rPr lang="hu-HU" sz="2800" b="1" dirty="0">
                <a:solidFill>
                  <a:srgbClr val="00B050"/>
                </a:solidFill>
              </a:rPr>
              <a:t>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 smtClean="0">
                <a:solidFill>
                  <a:srgbClr val="0070C0"/>
                </a:solidFill>
              </a:rPr>
              <a:t>http</a:t>
            </a:r>
            <a:r>
              <a:rPr lang="hu-HU" b="1" dirty="0">
                <a:solidFill>
                  <a:srgbClr val="0070C0"/>
                </a:solidFill>
              </a:rPr>
              <a:t>://</a:t>
            </a:r>
            <a:r>
              <a:rPr lang="hu-HU" b="1" dirty="0" smtClean="0">
                <a:solidFill>
                  <a:srgbClr val="0070C0"/>
                </a:solidFill>
              </a:rPr>
              <a:t>www.hermanottointezet.hu</a:t>
            </a:r>
            <a:endParaRPr lang="hu-HU" b="1" dirty="0">
              <a:solidFill>
                <a:srgbClr val="0070C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>
                <a:solidFill>
                  <a:srgbClr val="0070C0"/>
                </a:solidFill>
              </a:rPr>
              <a:t>http://</a:t>
            </a:r>
            <a:r>
              <a:rPr lang="hu-HU" b="1" dirty="0" smtClean="0">
                <a:solidFill>
                  <a:srgbClr val="0070C0"/>
                </a:solidFill>
              </a:rPr>
              <a:t>www.invaziosfajok.hu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>
                <a:solidFill>
                  <a:srgbClr val="0070C0"/>
                </a:solidFill>
              </a:rPr>
              <a:t>http://</a:t>
            </a:r>
            <a:r>
              <a:rPr lang="hu-HU" b="1" dirty="0" smtClean="0">
                <a:solidFill>
                  <a:srgbClr val="0070C0"/>
                </a:solidFill>
              </a:rPr>
              <a:t>www.termeszetvedelem.hu</a:t>
            </a:r>
          </a:p>
          <a:p>
            <a:pPr>
              <a:buFont typeface="Courier New" panose="02070309020205020404" pitchFamily="49" charset="0"/>
              <a:buChar char="o"/>
            </a:pPr>
            <a:endParaRPr lang="hu-HU" b="1" dirty="0" smtClean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 smtClean="0">
                <a:solidFill>
                  <a:srgbClr val="FFFFFF"/>
                </a:solidFill>
              </a:rPr>
              <a:t>https</a:t>
            </a:r>
            <a:r>
              <a:rPr lang="hu-HU" b="1" dirty="0">
                <a:solidFill>
                  <a:srgbClr val="FFFFFF"/>
                </a:solidFill>
              </a:rPr>
              <a:t>://</a:t>
            </a:r>
            <a:r>
              <a:rPr lang="hu-HU" b="1" dirty="0" smtClean="0">
                <a:solidFill>
                  <a:srgbClr val="FFFFFF"/>
                </a:solidFill>
              </a:rPr>
              <a:t>www.turistamagazin.hu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 smtClean="0">
                <a:solidFill>
                  <a:srgbClr val="FFFFFF"/>
                </a:solidFill>
              </a:rPr>
              <a:t>https</a:t>
            </a:r>
            <a:r>
              <a:rPr lang="hu-HU" b="1" dirty="0">
                <a:solidFill>
                  <a:srgbClr val="FFFFFF"/>
                </a:solidFill>
              </a:rPr>
              <a:t>://</a:t>
            </a:r>
            <a:r>
              <a:rPr lang="hu-HU" b="1" dirty="0" smtClean="0">
                <a:solidFill>
                  <a:srgbClr val="FFFFFF"/>
                </a:solidFill>
              </a:rPr>
              <a:t>www.rolrol.hu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>
                <a:solidFill>
                  <a:srgbClr val="FFFFFF"/>
                </a:solidFill>
              </a:rPr>
              <a:t>https://</a:t>
            </a:r>
            <a:r>
              <a:rPr lang="hu-HU" b="1" dirty="0" smtClean="0">
                <a:solidFill>
                  <a:srgbClr val="FFFFFF"/>
                </a:solidFill>
              </a:rPr>
              <a:t>www.bfnp.hu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>
                <a:solidFill>
                  <a:srgbClr val="FFFFFF"/>
                </a:solidFill>
              </a:rPr>
              <a:t>https://</a:t>
            </a:r>
            <a:r>
              <a:rPr lang="hu-HU" b="1" dirty="0" smtClean="0">
                <a:solidFill>
                  <a:srgbClr val="FFFFFF"/>
                </a:solidFill>
              </a:rPr>
              <a:t>www.blki.hu</a:t>
            </a:r>
            <a:endParaRPr lang="hu-HU" b="1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hu-HU" sz="1000" b="1" dirty="0" smtClean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 err="1" smtClean="0">
                <a:solidFill>
                  <a:schemeClr val="tx1"/>
                </a:solidFill>
              </a:rPr>
              <a:t>Biró</a:t>
            </a:r>
            <a:r>
              <a:rPr lang="hu-HU" b="1" dirty="0" smtClean="0">
                <a:solidFill>
                  <a:schemeClr val="tx1"/>
                </a:solidFill>
              </a:rPr>
              <a:t> Éva  (BFNPI) előadásai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 smtClean="0">
                <a:solidFill>
                  <a:schemeClr val="tx1"/>
                </a:solidFill>
              </a:rPr>
              <a:t>Takács Péter (BLKI) előadásai</a:t>
            </a:r>
            <a:endParaRPr lang="hu-HU" b="1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hu-HU" b="1" dirty="0" smtClean="0">
                <a:solidFill>
                  <a:schemeClr val="tx1"/>
                </a:solidFill>
              </a:rPr>
              <a:t>Az inváziós fajokról dióhéjban – természetvédelmi füzetek (FHNP, 2016)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450" y="1040131"/>
            <a:ext cx="8793480" cy="478345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hu-HU" sz="1350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87" y="5480848"/>
            <a:ext cx="1950468" cy="1167534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495564" y="366841"/>
            <a:ext cx="1353313" cy="13465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9946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Kép 20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7" t="3265" r="2757" b="16528"/>
          <a:stretch/>
        </p:blipFill>
        <p:spPr>
          <a:xfrm>
            <a:off x="3889248" y="4635708"/>
            <a:ext cx="3628352" cy="1638699"/>
          </a:xfrm>
          <a:prstGeom prst="roundRect">
            <a:avLst/>
          </a:prstGeom>
        </p:spPr>
      </p:pic>
      <p:pic>
        <p:nvPicPr>
          <p:cNvPr id="2066" name="Kép 20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00" y="3268485"/>
            <a:ext cx="909854" cy="900376"/>
          </a:xfrm>
          <a:prstGeom prst="roundRect">
            <a:avLst/>
          </a:prstGeom>
        </p:spPr>
      </p:pic>
      <p:pic>
        <p:nvPicPr>
          <p:cNvPr id="2072" name="Kép 20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68" y="2263874"/>
            <a:ext cx="869951" cy="934792"/>
          </a:xfrm>
          <a:prstGeom prst="round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89" y="370028"/>
            <a:ext cx="7800107" cy="889673"/>
          </a:xfrm>
        </p:spPr>
        <p:txBody>
          <a:bodyPr rtlCol="0">
            <a:normAutofit/>
          </a:bodyPr>
          <a:lstStyle/>
          <a:p>
            <a:pPr algn="ctr"/>
            <a:r>
              <a:rPr lang="hu-HU" sz="3600" b="1" dirty="0" smtClean="0">
                <a:solidFill>
                  <a:schemeClr val="accent4">
                    <a:lumMod val="75000"/>
                  </a:schemeClr>
                </a:solidFill>
              </a:rPr>
              <a:t>MIÉRT ITT? MIÉRT MOST? MIÉRT MI?</a:t>
            </a:r>
            <a:r>
              <a:rPr lang="hu-HU" sz="3600" b="1" dirty="0" smtClean="0"/>
              <a:t> </a:t>
            </a:r>
            <a:endParaRPr lang="hu-HU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30749" y="1107474"/>
            <a:ext cx="8394920" cy="1283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hu-HU" sz="21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24-en vagyunk – sok mindenben különbözünk; ami közös bennünk: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u-HU" sz="21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SZERETÜNK </a:t>
            </a:r>
            <a:r>
              <a:rPr lang="hu-HU" sz="2100" b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KIRÁNDULNI ÉS IMÁDJUK A </a:t>
            </a:r>
            <a:r>
              <a:rPr lang="hu-HU" sz="21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TERMÉSZETET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hu-HU" sz="21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Szerencsére az osztályfőnökünk is ilyen. </a:t>
            </a:r>
            <a:r>
              <a:rPr lang="hu-HU" sz="21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0" name="Téglalap 9"/>
          <p:cNvSpPr/>
          <p:nvPr/>
        </p:nvSpPr>
        <p:spPr>
          <a:xfrm>
            <a:off x="139303" y="213407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350" dirty="0" smtClean="0">
                <a:solidFill>
                  <a:srgbClr val="002060"/>
                </a:solidFill>
              </a:rPr>
              <a:t>INVAZÍV FAJOK</a:t>
            </a:r>
            <a:endParaRPr lang="hu-HU" sz="135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7546847" y="5301801"/>
            <a:ext cx="1353313" cy="1346580"/>
          </a:xfrm>
          <a:prstGeom prst="ellipse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37" y="4771611"/>
            <a:ext cx="3679211" cy="1876769"/>
          </a:xfrm>
          <a:prstGeom prst="round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889248" y="6274407"/>
            <a:ext cx="390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ea typeface="Calibri" panose="020F0502020204030204" pitchFamily="34" charset="0"/>
                <a:cs typeface="Times New Roman" panose="02020603050405020304" pitchFamily="18" charset="0"/>
              </a:rPr>
              <a:t>KÖSZÖNJÜK, HOGY ITT LEHETÜNK!</a:t>
            </a:r>
          </a:p>
        </p:txBody>
      </p:sp>
      <p:pic>
        <p:nvPicPr>
          <p:cNvPr id="2057" name="Kép 20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0" y="2423423"/>
            <a:ext cx="909783" cy="900000"/>
          </a:xfrm>
          <a:prstGeom prst="roundRect">
            <a:avLst/>
          </a:prstGeom>
        </p:spPr>
      </p:pic>
      <p:pic>
        <p:nvPicPr>
          <p:cNvPr id="2058" name="Kép 205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14222" r="16045" b="14311"/>
          <a:stretch/>
        </p:blipFill>
        <p:spPr>
          <a:xfrm>
            <a:off x="789486" y="2844489"/>
            <a:ext cx="914855" cy="910326"/>
          </a:xfrm>
          <a:prstGeom prst="roundRect">
            <a:avLst/>
          </a:prstGeom>
        </p:spPr>
      </p:pic>
      <p:pic>
        <p:nvPicPr>
          <p:cNvPr id="2059" name="Kép 20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5" y="3707044"/>
            <a:ext cx="874571" cy="881859"/>
          </a:xfrm>
          <a:prstGeom prst="roundRect">
            <a:avLst/>
          </a:prstGeom>
        </p:spPr>
      </p:pic>
      <p:pic>
        <p:nvPicPr>
          <p:cNvPr id="2060" name="Kép 205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16661" r="5487" b="-2058"/>
          <a:stretch/>
        </p:blipFill>
        <p:spPr>
          <a:xfrm>
            <a:off x="1135242" y="3846169"/>
            <a:ext cx="914400" cy="925442"/>
          </a:xfrm>
          <a:prstGeom prst="roundRect">
            <a:avLst/>
          </a:prstGeom>
        </p:spPr>
      </p:pic>
      <p:pic>
        <p:nvPicPr>
          <p:cNvPr id="2061" name="Kép 20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42" y="2478339"/>
            <a:ext cx="924044" cy="905109"/>
          </a:xfrm>
          <a:prstGeom prst="roundRect">
            <a:avLst/>
          </a:prstGeom>
        </p:spPr>
      </p:pic>
      <p:pic>
        <p:nvPicPr>
          <p:cNvPr id="2063" name="Kép 206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32" y="3292094"/>
            <a:ext cx="898760" cy="925442"/>
          </a:xfrm>
          <a:prstGeom prst="roundRect">
            <a:avLst/>
          </a:prstGeom>
        </p:spPr>
      </p:pic>
      <p:pic>
        <p:nvPicPr>
          <p:cNvPr id="2062" name="Kép 206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49" y="2665908"/>
            <a:ext cx="904666" cy="900248"/>
          </a:xfrm>
          <a:prstGeom prst="roundRect">
            <a:avLst/>
          </a:prstGeom>
        </p:spPr>
      </p:pic>
      <p:pic>
        <p:nvPicPr>
          <p:cNvPr id="2064" name="Kép 206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7246" r="35424" b="34756"/>
          <a:stretch/>
        </p:blipFill>
        <p:spPr>
          <a:xfrm>
            <a:off x="2526750" y="3792049"/>
            <a:ext cx="896194" cy="908815"/>
          </a:xfrm>
          <a:prstGeom prst="roundRect">
            <a:avLst/>
          </a:prstGeom>
        </p:spPr>
      </p:pic>
      <p:pic>
        <p:nvPicPr>
          <p:cNvPr id="2065" name="Kép 206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91" y="2478339"/>
            <a:ext cx="913257" cy="920932"/>
          </a:xfrm>
          <a:prstGeom prst="roundRect">
            <a:avLst/>
          </a:prstGeom>
        </p:spPr>
      </p:pic>
      <p:pic>
        <p:nvPicPr>
          <p:cNvPr id="2067" name="Kép 206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1"/>
          <a:stretch/>
        </p:blipFill>
        <p:spPr>
          <a:xfrm>
            <a:off x="8218617" y="1960759"/>
            <a:ext cx="470720" cy="951677"/>
          </a:xfrm>
          <a:prstGeom prst="roundRect">
            <a:avLst/>
          </a:prstGeom>
        </p:spPr>
      </p:pic>
      <p:pic>
        <p:nvPicPr>
          <p:cNvPr id="2068" name="Kép 206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98" y="3970613"/>
            <a:ext cx="973611" cy="976107"/>
          </a:xfrm>
          <a:prstGeom prst="roundRect">
            <a:avLst/>
          </a:prstGeom>
        </p:spPr>
      </p:pic>
      <p:pic>
        <p:nvPicPr>
          <p:cNvPr id="2069" name="Kép 206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13" y="2450712"/>
            <a:ext cx="926942" cy="926942"/>
          </a:xfrm>
          <a:prstGeom prst="roundRect">
            <a:avLst/>
          </a:prstGeom>
        </p:spPr>
      </p:pic>
      <p:pic>
        <p:nvPicPr>
          <p:cNvPr id="2071" name="Kép 207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58" y="3292094"/>
            <a:ext cx="936844" cy="936844"/>
          </a:xfrm>
          <a:prstGeom prst="roundRect">
            <a:avLst/>
          </a:prstGeom>
        </p:spPr>
      </p:pic>
      <p:pic>
        <p:nvPicPr>
          <p:cNvPr id="2073" name="Kép 20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67" y="2457729"/>
            <a:ext cx="918931" cy="931546"/>
          </a:xfrm>
          <a:prstGeom prst="roundRect">
            <a:avLst/>
          </a:prstGeom>
        </p:spPr>
      </p:pic>
      <p:pic>
        <p:nvPicPr>
          <p:cNvPr id="2074" name="Kép 207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6" t="13558" r="17344" b="30007"/>
          <a:stretch/>
        </p:blipFill>
        <p:spPr>
          <a:xfrm>
            <a:off x="4974524" y="3834958"/>
            <a:ext cx="999490" cy="918739"/>
          </a:xfrm>
          <a:prstGeom prst="roundRect">
            <a:avLst/>
          </a:prstGeom>
        </p:spPr>
      </p:pic>
      <p:pic>
        <p:nvPicPr>
          <p:cNvPr id="2075" name="Kép 207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59" y="3175318"/>
            <a:ext cx="934693" cy="933395"/>
          </a:xfrm>
          <a:prstGeom prst="roundRect">
            <a:avLst/>
          </a:prstGeom>
        </p:spPr>
      </p:pic>
      <p:pic>
        <p:nvPicPr>
          <p:cNvPr id="2082" name="Kép 20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03" y="3855342"/>
            <a:ext cx="904261" cy="907096"/>
          </a:xfrm>
          <a:prstGeom prst="roundRect">
            <a:avLst/>
          </a:prstGeom>
        </p:spPr>
      </p:pic>
      <p:pic>
        <p:nvPicPr>
          <p:cNvPr id="2083" name="Kép 208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17" y="3802487"/>
            <a:ext cx="971130" cy="973835"/>
          </a:xfrm>
          <a:prstGeom prst="roundRect">
            <a:avLst/>
          </a:prstGeom>
        </p:spPr>
      </p:pic>
      <p:pic>
        <p:nvPicPr>
          <p:cNvPr id="2084" name="Kép 208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2997" b="22922"/>
          <a:stretch/>
        </p:blipFill>
        <p:spPr>
          <a:xfrm>
            <a:off x="6205697" y="2061852"/>
            <a:ext cx="914373" cy="925691"/>
          </a:xfrm>
          <a:prstGeom prst="roundRect">
            <a:avLst/>
          </a:prstGeom>
        </p:spPr>
      </p:pic>
      <p:pic>
        <p:nvPicPr>
          <p:cNvPr id="2085" name="Kép 208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361" y="3174882"/>
            <a:ext cx="882603" cy="904668"/>
          </a:xfrm>
          <a:prstGeom prst="roundRect">
            <a:avLst/>
          </a:prstGeom>
        </p:spPr>
      </p:pic>
      <p:pic>
        <p:nvPicPr>
          <p:cNvPr id="2086" name="Kép 2085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9" r="33601" b="15199"/>
          <a:stretch/>
        </p:blipFill>
        <p:spPr>
          <a:xfrm>
            <a:off x="7588234" y="3175176"/>
            <a:ext cx="909714" cy="910929"/>
          </a:xfrm>
          <a:prstGeom prst="roundRect">
            <a:avLst/>
          </a:prstGeom>
        </p:spPr>
      </p:pic>
      <p:pic>
        <p:nvPicPr>
          <p:cNvPr id="2087" name="Kép 208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33" y="4108713"/>
            <a:ext cx="920237" cy="920237"/>
          </a:xfrm>
          <a:prstGeom prst="roundRect">
            <a:avLst/>
          </a:prstGeom>
        </p:spPr>
      </p:pic>
      <p:pic>
        <p:nvPicPr>
          <p:cNvPr id="2088" name="Kép 208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21" y="5199142"/>
            <a:ext cx="1005849" cy="10058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1" y="1095880"/>
            <a:ext cx="8141929" cy="5063112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7546847" y="5301801"/>
            <a:ext cx="1353313" cy="1346580"/>
          </a:xfrm>
          <a:prstGeom prst="ellipse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40071" y="299507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350" dirty="0">
                <a:solidFill>
                  <a:srgbClr val="002060"/>
                </a:solidFill>
              </a:rPr>
              <a:t>INVAZÍV FAJOK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564344" y="449548"/>
            <a:ext cx="5210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INVÁZIÓS FAJOK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4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788154" y="5274842"/>
            <a:ext cx="1353313" cy="1346580"/>
          </a:xfrm>
          <a:prstGeom prst="ellipse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40071" y="299507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350" dirty="0">
                <a:solidFill>
                  <a:srgbClr val="002060"/>
                </a:solidFill>
              </a:rPr>
              <a:t>INVAZÍV FAJOK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564344" y="449548"/>
            <a:ext cx="669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TÉNYEK AZ INVAZÍV FAJOKRÓL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1" y="1095879"/>
            <a:ext cx="2647585" cy="420592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52" y="1095879"/>
            <a:ext cx="5995981" cy="249757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99" y="3699164"/>
            <a:ext cx="5977734" cy="28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1447" r="4638" b="1"/>
          <a:stretch/>
        </p:blipFill>
        <p:spPr>
          <a:xfrm>
            <a:off x="4955767" y="1323726"/>
            <a:ext cx="3915295" cy="4617729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5" name="Téglalap 4"/>
          <p:cNvSpPr/>
          <p:nvPr/>
        </p:nvSpPr>
        <p:spPr>
          <a:xfrm>
            <a:off x="240071" y="299507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350" dirty="0">
                <a:solidFill>
                  <a:srgbClr val="002060"/>
                </a:solidFill>
              </a:rPr>
              <a:t>INVAZÍV FAJOK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747091" y="449548"/>
            <a:ext cx="7078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HONNAN ÉRKEZNEK HOZZÁNK?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1" y="1697912"/>
            <a:ext cx="4568826" cy="3869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5791473" y="5268165"/>
            <a:ext cx="1353313" cy="13465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24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68" y="1342565"/>
            <a:ext cx="5139541" cy="381132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4355372" y="4983083"/>
            <a:ext cx="1353313" cy="1346580"/>
          </a:xfrm>
          <a:prstGeom prst="ellipse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40071" y="299507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350" dirty="0">
                <a:solidFill>
                  <a:srgbClr val="002060"/>
                </a:solidFill>
              </a:rPr>
              <a:t>INVAZÍV FAJOK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2010158" y="324746"/>
            <a:ext cx="4364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A BEHURCOLÁS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2" y="4017817"/>
            <a:ext cx="3632832" cy="2478799"/>
          </a:xfrm>
          <a:prstGeom prst="roundRect">
            <a:avLst/>
          </a:prstGeom>
        </p:spPr>
      </p:pic>
      <p:sp>
        <p:nvSpPr>
          <p:cNvPr id="3" name="Átellenes sarkain kerekített téglalap 2"/>
          <p:cNvSpPr/>
          <p:nvPr/>
        </p:nvSpPr>
        <p:spPr>
          <a:xfrm>
            <a:off x="581891" y="1097195"/>
            <a:ext cx="2512985" cy="2423016"/>
          </a:xfrm>
          <a:prstGeom prst="round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/>
              <a:t>Nem állnak meg Európa valamely pontján.</a:t>
            </a:r>
          </a:p>
        </p:txBody>
      </p:sp>
    </p:spTree>
    <p:extLst>
      <p:ext uri="{BB962C8B-B14F-4D97-AF65-F5344CB8AC3E}">
        <p14:creationId xmlns:p14="http://schemas.microsoft.com/office/powerpoint/2010/main" val="115019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67" y="1393257"/>
            <a:ext cx="3105240" cy="5045257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211031" y="5274332"/>
            <a:ext cx="1353313" cy="1346580"/>
          </a:xfrm>
          <a:prstGeom prst="ellipse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40071" y="299507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350" dirty="0">
                <a:solidFill>
                  <a:srgbClr val="002060"/>
                </a:solidFill>
              </a:rPr>
              <a:t>INVAZÍV FAJOK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367716" y="218716"/>
            <a:ext cx="7014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3600" b="1" dirty="0">
                <a:solidFill>
                  <a:srgbClr val="418AB3">
                    <a:lumMod val="75000"/>
                  </a:srgbClr>
                </a:solidFill>
              </a:rPr>
              <a:t>MILYEN HATÁSUK VAN AZ INVÁZIÓS </a:t>
            </a: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FAJOKNAK 1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5" y="1360129"/>
            <a:ext cx="3888699" cy="2588415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44" y="4098283"/>
            <a:ext cx="3535121" cy="2356748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4010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99835"/>
            <a:ext cx="4206171" cy="2730213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902207" y="1291405"/>
            <a:ext cx="1353313" cy="1346580"/>
          </a:xfrm>
          <a:prstGeom prst="ellipse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40071" y="299507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350" dirty="0">
                <a:solidFill>
                  <a:srgbClr val="002060"/>
                </a:solidFill>
              </a:rPr>
              <a:t>INVAZÍV FAJOK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57100" y="299507"/>
            <a:ext cx="6812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MILYEN HATÁSUK VAN AZ INVÁZIÓS FAJOKNAK 2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1" y="2743200"/>
            <a:ext cx="5107784" cy="3719687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49" y="4594425"/>
            <a:ext cx="2673928" cy="1504084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103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40071" y="299507"/>
            <a:ext cx="132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350" dirty="0">
                <a:solidFill>
                  <a:srgbClr val="002060"/>
                </a:solidFill>
              </a:rPr>
              <a:t>INVAZÍV FAJOK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564344" y="449548"/>
            <a:ext cx="669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VÉDEKEZÉS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2" y="599589"/>
            <a:ext cx="2186074" cy="290561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675" y="1637629"/>
            <a:ext cx="3575882" cy="433746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9" y="3360737"/>
            <a:ext cx="2178137" cy="328764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46" y="998338"/>
            <a:ext cx="2331857" cy="33528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3" b="21350"/>
          <a:stretch/>
        </p:blipFill>
        <p:spPr>
          <a:xfrm>
            <a:off x="2400521" y="4351138"/>
            <a:ext cx="2228583" cy="229724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180" r="2552" b="2929"/>
          <a:stretch/>
        </p:blipFill>
        <p:spPr>
          <a:xfrm>
            <a:off x="7546847" y="5301801"/>
            <a:ext cx="1353313" cy="13465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389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ázis">
  <a:themeElements>
    <a:clrScheme name="Báz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Báz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TM03457444[[fn=Bázis]]</Template>
  <TotalTime>0</TotalTime>
  <Words>337</Words>
  <Application>Microsoft Office PowerPoint</Application>
  <PresentationFormat>Diavetítés a képernyőre (4:3 oldalarány)</PresentationFormat>
  <Paragraphs>87</Paragraphs>
  <Slides>14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14</vt:i4>
      </vt:variant>
    </vt:vector>
  </HeadingPairs>
  <TitlesOfParts>
    <vt:vector size="24" baseType="lpstr">
      <vt:lpstr>Arial</vt:lpstr>
      <vt:lpstr>Calibri</vt:lpstr>
      <vt:lpstr>Corbel</vt:lpstr>
      <vt:lpstr>Courier New</vt:lpstr>
      <vt:lpstr>inherit</vt:lpstr>
      <vt:lpstr>Segoe UI Historic</vt:lpstr>
      <vt:lpstr>Times New Roman</vt:lpstr>
      <vt:lpstr>Wingdings</vt:lpstr>
      <vt:lpstr>Bázis</vt:lpstr>
      <vt:lpstr>1_Bázis</vt:lpstr>
      <vt:lpstr>PowerPoint-bemutató</vt:lpstr>
      <vt:lpstr>MIÉRT ITT? MIÉRT MOST? MIÉRT MI?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SEGÍTSÉGET MENTORAINKNAK!</vt:lpstr>
      <vt:lpstr>KÖSZÖNJÜK A SEGÍTSÉGET MENTORAINKNAK!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2022-01-26T07:17:33Z</dcterms:created>
  <dcterms:modified xsi:type="dcterms:W3CDTF">2022-03-25T08:59:49Z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