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7" r:id="rId1"/>
  </p:sldMasterIdLst>
  <p:notesMasterIdLst>
    <p:notesMasterId r:id="rId19"/>
  </p:notesMasterIdLst>
  <p:sldIdLst>
    <p:sldId id="257" r:id="rId2"/>
    <p:sldId id="259" r:id="rId3"/>
    <p:sldId id="260" r:id="rId4"/>
    <p:sldId id="261" r:id="rId5"/>
    <p:sldId id="262" r:id="rId6"/>
    <p:sldId id="282" r:id="rId7"/>
    <p:sldId id="283" r:id="rId8"/>
    <p:sldId id="263" r:id="rId9"/>
    <p:sldId id="284" r:id="rId10"/>
    <p:sldId id="264" r:id="rId11"/>
    <p:sldId id="265" r:id="rId12"/>
    <p:sldId id="266" r:id="rId13"/>
    <p:sldId id="267" r:id="rId14"/>
    <p:sldId id="268" r:id="rId15"/>
    <p:sldId id="269" r:id="rId16"/>
    <p:sldId id="279" r:id="rId17"/>
    <p:sldId id="280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9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82E529-044F-4091-8744-A1E5D50A6B6C}" type="datetimeFigureOut">
              <a:rPr lang="hu-HU" smtClean="0"/>
              <a:t>2022. 12. 20.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C32EA-B280-4723-9FB1-2815E92B53E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6742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547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12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0900097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13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454297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551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6655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1966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20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570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112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86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b="1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988AF-F164-4E8A-89F5-E64A37609B3B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575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8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939902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9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3179710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10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691321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8988AF-F164-4E8A-89F5-E64A37609B3B}" type="slidenum">
              <a:rPr lang="hu-HU" noProof="0" smtClean="0"/>
              <a:t>11</a:t>
            </a:fld>
            <a:endParaRPr lang="hu-HU" noProof="0"/>
          </a:p>
        </p:txBody>
      </p:sp>
    </p:spTree>
    <p:extLst>
      <p:ext uri="{BB962C8B-B14F-4D97-AF65-F5344CB8AC3E}">
        <p14:creationId xmlns:p14="http://schemas.microsoft.com/office/powerpoint/2010/main" val="1511795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4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16387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562207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70192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3543147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C1C18-307B-4F68-A007-B5B542270E8D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65610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2994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781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07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605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7695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26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27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49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305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40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t>12/20/2022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946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g"/><Relationship Id="rId5" Type="http://schemas.openxmlformats.org/officeDocument/2006/relationships/image" Target="../media/image47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cím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5517" y="1129369"/>
            <a:ext cx="2732690" cy="587153"/>
          </a:xfrm>
        </p:spPr>
        <p:txBody>
          <a:bodyPr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hu-H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Készítették:</a:t>
            </a:r>
          </a:p>
          <a:p>
            <a:pPr algn="ctr">
              <a:spcBef>
                <a:spcPts val="0"/>
              </a:spcBef>
            </a:pPr>
            <a:r>
              <a:rPr lang="hu-HU" sz="28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ÉRTÉKMENTŐK</a:t>
            </a:r>
          </a:p>
        </p:txBody>
      </p:sp>
      <p:sp>
        <p:nvSpPr>
          <p:cNvPr id="12" name="Téglalap 11"/>
          <p:cNvSpPr/>
          <p:nvPr/>
        </p:nvSpPr>
        <p:spPr>
          <a:xfrm>
            <a:off x="8264881" y="4877521"/>
            <a:ext cx="4216434" cy="1980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  <a:defRPr/>
            </a:pPr>
            <a:r>
              <a:rPr lang="hu-HU" sz="2400" b="1" dirty="0" smtClean="0">
                <a:solidFill>
                  <a:srgbClr val="FFFFFF"/>
                </a:solidFill>
                <a:effectLst>
                  <a:glow rad="139700">
                    <a:srgbClr val="418AB3">
                      <a:satMod val="175000"/>
                      <a:alpha val="40000"/>
                    </a:srgb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„Az </a:t>
            </a:r>
            <a:r>
              <a:rPr lang="hu-HU" sz="2400" b="1" dirty="0">
                <a:solidFill>
                  <a:srgbClr val="FFFFFF"/>
                </a:solidFill>
                <a:effectLst>
                  <a:glow rad="139700">
                    <a:srgbClr val="418AB3">
                      <a:satMod val="175000"/>
                      <a:alpha val="40000"/>
                    </a:srgb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ember és a természet felbonthatatlanul összekapcsolódik és közös végzethez van kötve</a:t>
            </a:r>
            <a:r>
              <a:rPr lang="hu-HU" sz="2400" b="1" dirty="0" smtClean="0">
                <a:solidFill>
                  <a:srgbClr val="FFFFFF"/>
                </a:solidFill>
                <a:effectLst>
                  <a:glow rad="139700">
                    <a:srgbClr val="418AB3">
                      <a:satMod val="175000"/>
                      <a:alpha val="40000"/>
                    </a:srgb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hu-HU" sz="2400" b="1" dirty="0">
              <a:solidFill>
                <a:srgbClr val="FFFFFF"/>
              </a:solidFill>
              <a:effectLst>
                <a:glow rad="139700">
                  <a:srgbClr val="418AB3">
                    <a:satMod val="175000"/>
                    <a:alpha val="40000"/>
                  </a:srgbClr>
                </a:glow>
              </a:effectLst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  <a:defRPr/>
            </a:pPr>
            <a:r>
              <a:rPr lang="hu-HU" sz="1400" b="1" dirty="0" err="1" smtClean="0">
                <a:solidFill>
                  <a:srgbClr val="FFFF00"/>
                </a:solidFill>
                <a:effectLst>
                  <a:glow rad="139700">
                    <a:srgbClr val="418AB3">
                      <a:satMod val="175000"/>
                      <a:alpha val="40000"/>
                    </a:srgb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Paramahansza</a:t>
            </a:r>
            <a:r>
              <a:rPr lang="hu-HU" sz="1400" b="1" dirty="0" smtClean="0">
                <a:solidFill>
                  <a:srgbClr val="FFFF00"/>
                </a:solidFill>
                <a:effectLst>
                  <a:glow rad="139700">
                    <a:srgbClr val="418AB3">
                      <a:satMod val="175000"/>
                      <a:alpha val="40000"/>
                    </a:srgb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Jogananda</a:t>
            </a:r>
            <a:endParaRPr lang="hu-HU" sz="1400" b="1" dirty="0">
              <a:solidFill>
                <a:srgbClr val="FFFF00"/>
              </a:solidFill>
              <a:effectLst>
                <a:glow rad="139700">
                  <a:srgbClr val="418AB3">
                    <a:satMod val="175000"/>
                    <a:alpha val="40000"/>
                  </a:srgbClr>
                </a:glow>
              </a:effectLst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517" y="3141621"/>
            <a:ext cx="2862809" cy="2848566"/>
          </a:xfrm>
          <a:prstGeom prst="ellipse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858" y="1064726"/>
            <a:ext cx="1838018" cy="1100222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15" name="Téglalap 14"/>
          <p:cNvSpPr/>
          <p:nvPr/>
        </p:nvSpPr>
        <p:spPr>
          <a:xfrm>
            <a:off x="9572397" y="149185"/>
            <a:ext cx="26275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2400" b="1" dirty="0" smtClean="0">
                <a:solidFill>
                  <a:srgbClr val="FFFFFF"/>
                </a:solidFill>
                <a:effectLst>
                  <a:glow rad="139700">
                    <a:srgbClr val="418AB3">
                      <a:satMod val="175000"/>
                      <a:alpha val="40000"/>
                    </a:srgbClr>
                  </a:glow>
                </a:effectLst>
                <a:latin typeface="Corbel" panose="020B05030202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„BALATONRÓL, JÖVŐRŐL…."</a:t>
            </a:r>
            <a:endParaRPr lang="hu-HU" sz="2400" b="1" dirty="0">
              <a:solidFill>
                <a:srgbClr val="FFFFFF"/>
              </a:solidFill>
              <a:effectLst>
                <a:glow rad="139700">
                  <a:srgbClr val="418AB3">
                    <a:satMod val="175000"/>
                    <a:alpha val="40000"/>
                  </a:srgbClr>
                </a:glow>
              </a:effectLst>
              <a:latin typeface="Corbel" panose="020B0503020204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10373098" y="2164948"/>
            <a:ext cx="182688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20000"/>
              </a:lnSpc>
              <a:buClr>
                <a:srgbClr val="A6B727"/>
              </a:buClr>
              <a:buSzPct val="80000"/>
              <a:defRPr/>
            </a:pPr>
            <a:r>
              <a:rPr lang="hu-HU" sz="2800" b="1" dirty="0">
                <a:solidFill>
                  <a:srgbClr val="FFFFFF"/>
                </a:solidFill>
                <a:effectLst>
                  <a:glow rad="101600">
                    <a:srgbClr val="000000">
                      <a:alpha val="60000"/>
                    </a:srgbClr>
                  </a:glow>
                </a:effectLst>
                <a:latin typeface="Corbel" panose="020B0503020204020204"/>
              </a:rPr>
              <a:t>2022-2023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193628" cy="1035904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13" name="Szövegdoboz 12"/>
          <p:cNvSpPr txBox="1"/>
          <p:nvPr/>
        </p:nvSpPr>
        <p:spPr>
          <a:xfrm>
            <a:off x="0" y="6369001"/>
            <a:ext cx="4370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hu-HU" sz="2000" b="1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KÖSZÖNJÜK, HOGY ITT LEHETÜNK!</a:t>
            </a:r>
          </a:p>
        </p:txBody>
      </p:sp>
    </p:spTree>
    <p:extLst>
      <p:ext uri="{BB962C8B-B14F-4D97-AF65-F5344CB8AC3E}">
        <p14:creationId xmlns:p14="http://schemas.microsoft.com/office/powerpoint/2010/main" val="33886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25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24" y="99424"/>
            <a:ext cx="1353313" cy="1346580"/>
          </a:xfrm>
          <a:prstGeom prst="ellipse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7" y="3237690"/>
            <a:ext cx="3286780" cy="2953339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8438" y="2527689"/>
            <a:ext cx="3686165" cy="4199732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77" y="3089210"/>
            <a:ext cx="4429760" cy="332232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9999" y="265904"/>
            <a:ext cx="2245360" cy="2163798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2" name="Téglalap 1"/>
          <p:cNvSpPr/>
          <p:nvPr/>
        </p:nvSpPr>
        <p:spPr>
          <a:xfrm>
            <a:off x="3108543" y="198080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Decathlon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H&amp;M,  LG, </a:t>
            </a:r>
            <a:r>
              <a:rPr lang="hu-H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Nestle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, Tesco, Unilever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164131" y="2118743"/>
            <a:ext cx="2956549" cy="1256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Loreal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rákkeltő </a:t>
            </a:r>
          </a:p>
          <a:p>
            <a:pPr lvl="0"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összetevőket használ.</a:t>
            </a:r>
          </a:p>
          <a:p>
            <a:pPr lvl="0" algn="just">
              <a:lnSpc>
                <a:spcPct val="107000"/>
              </a:lnSpc>
              <a:spcAft>
                <a:spcPts val="600"/>
              </a:spcAft>
            </a:pPr>
            <a:endParaRPr lang="hu-H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468484" y="147474"/>
            <a:ext cx="548053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u-HU" sz="3600" b="1" dirty="0">
                <a:solidFill>
                  <a:srgbClr val="418AB3">
                    <a:lumMod val="75000"/>
                  </a:srgbClr>
                </a:solidFill>
              </a:rPr>
              <a:t>A </a:t>
            </a: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NAGYVILÁGBAN </a:t>
            </a:r>
          </a:p>
          <a:p>
            <a:pPr lvl="0"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ÉS MÉG SOROLHATNÁNK 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4736620" y="1309154"/>
            <a:ext cx="29442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Félrevezető állítások </a:t>
            </a:r>
          </a:p>
        </p:txBody>
      </p:sp>
    </p:spTree>
    <p:extLst>
      <p:ext uri="{BB962C8B-B14F-4D97-AF65-F5344CB8AC3E}">
        <p14:creationId xmlns:p14="http://schemas.microsoft.com/office/powerpoint/2010/main" val="197979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3000">
        <p:wipe/>
      </p:transition>
    </mc:Choice>
    <mc:Fallback xmlns="">
      <p:transition spd="slow" advClick="0" advTm="13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25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6250"/>
                            </p:stCondLst>
                            <p:childTnLst>
                              <p:par>
                                <p:cTn id="34" presetID="2" presetClass="entr" presetSubtype="6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Mi a baj a &quot;lebomló zacskó&quot;-val? - Világos: Zöl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81"/>
          <a:stretch/>
        </p:blipFill>
        <p:spPr bwMode="auto">
          <a:xfrm>
            <a:off x="63945" y="625471"/>
            <a:ext cx="6096000" cy="2884276"/>
          </a:xfrm>
          <a:prstGeom prst="round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églalap 12"/>
          <p:cNvSpPr/>
          <p:nvPr/>
        </p:nvSpPr>
        <p:spPr>
          <a:xfrm>
            <a:off x="1427306" y="496819"/>
            <a:ext cx="8251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A LEBOMLÓ ÉS ÚJRAHASZNOSÍTOTT MŰANYAG KIZÖLDÜLŐ SZTORIJA (PLA)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993" y="99424"/>
            <a:ext cx="1353313" cy="1346580"/>
          </a:xfrm>
          <a:prstGeom prst="ellipse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4098" name="Picture 2" descr="Walmart and greenwashing | Grand Rapids Institute for Information Democrac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5967" y="4637404"/>
            <a:ext cx="4457700" cy="2220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46" y="1894460"/>
            <a:ext cx="4899034" cy="4899034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4" name="Téglalap 3"/>
          <p:cNvSpPr/>
          <p:nvPr/>
        </p:nvSpPr>
        <p:spPr>
          <a:xfrm>
            <a:off x="73992" y="3441063"/>
            <a:ext cx="5991528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kukoricakeményítőből készülő zacskók és bevásárlószatyrok valójában kizárólag ipari körülmények között és adott hőfokon képesek lebomlani.</a:t>
            </a:r>
          </a:p>
        </p:txBody>
      </p:sp>
    </p:spTree>
    <p:extLst>
      <p:ext uri="{BB962C8B-B14F-4D97-AF65-F5344CB8AC3E}">
        <p14:creationId xmlns:p14="http://schemas.microsoft.com/office/powerpoint/2010/main" val="243673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0000">
        <p:circle/>
      </p:transition>
    </mc:Choice>
    <mc:Fallback xmlns="">
      <p:transition spd="slow" advClick="0" advTm="10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75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5494712" y="276423"/>
            <a:ext cx="6697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ZÖLDRE MOSOTT MÉDIA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75" y="183264"/>
            <a:ext cx="1353313" cy="1346580"/>
          </a:xfrm>
          <a:prstGeom prst="ellipse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764072" y="1158319"/>
            <a:ext cx="4309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POLITIKA ZÖLDÍTÉS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82" y="1832499"/>
            <a:ext cx="5381842" cy="3836381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335" y="922754"/>
            <a:ext cx="5022850" cy="4876800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0" name="Téglalap 9"/>
          <p:cNvSpPr/>
          <p:nvPr/>
        </p:nvSpPr>
        <p:spPr>
          <a:xfrm>
            <a:off x="6939281" y="5746802"/>
            <a:ext cx="4653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üggetlennek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tűnő, a környezetért aggódó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vállalati média. </a:t>
            </a:r>
            <a:endParaRPr lang="hu-H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18808" y="5824858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Beszél a környezetvédelemről, de a gyakorlatban nem tesz semmit.</a:t>
            </a:r>
          </a:p>
        </p:txBody>
      </p:sp>
    </p:spTree>
    <p:extLst>
      <p:ext uri="{BB962C8B-B14F-4D97-AF65-F5344CB8AC3E}">
        <p14:creationId xmlns:p14="http://schemas.microsoft.com/office/powerpoint/2010/main" val="120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4000">
        <p:zoom dir="in"/>
      </p:transition>
    </mc:Choice>
    <mc:Fallback xmlns="">
      <p:transition spd="slow" advClick="0" advTm="14000">
        <p:zoom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0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1967272" y="630218"/>
            <a:ext cx="7428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MIÉRT “BŰN” A GREENWASHING?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503" y="151732"/>
            <a:ext cx="1353313" cy="1346580"/>
          </a:xfrm>
          <a:prstGeom prst="ellipse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96" y="1414776"/>
            <a:ext cx="6498336" cy="436607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65912" y="2741858"/>
            <a:ext cx="3431851" cy="3820676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7" name="Téglalap 6"/>
          <p:cNvSpPr/>
          <p:nvPr/>
        </p:nvSpPr>
        <p:spPr>
          <a:xfrm>
            <a:off x="7302345" y="1387064"/>
            <a:ext cx="4185920" cy="13547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egzavarja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vásárlókat. </a:t>
            </a:r>
            <a:endParaRPr lang="hu-H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Azok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esnek áldozatául, akik tenni akarnak a jobb jövőért. </a:t>
            </a:r>
          </a:p>
        </p:txBody>
      </p:sp>
      <p:sp>
        <p:nvSpPr>
          <p:cNvPr id="2" name="Téglalap 1"/>
          <p:cNvSpPr/>
          <p:nvPr/>
        </p:nvSpPr>
        <p:spPr>
          <a:xfrm>
            <a:off x="297416" y="6002609"/>
            <a:ext cx="7759464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félrevezetés egyúttal eltereli az ügyfelek figyelmét a negatív környezeti hatásokról. </a:t>
            </a:r>
          </a:p>
        </p:txBody>
      </p:sp>
    </p:spTree>
    <p:extLst>
      <p:ext uri="{BB962C8B-B14F-4D97-AF65-F5344CB8AC3E}">
        <p14:creationId xmlns:p14="http://schemas.microsoft.com/office/powerpoint/2010/main" val="44897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4000">
        <p:split dir="in"/>
      </p:transition>
    </mc:Choice>
    <mc:Fallback xmlns="">
      <p:transition spd="slow" advClick="0" advTm="14000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6" presetClass="entr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65" y="145591"/>
            <a:ext cx="1353313" cy="1346580"/>
          </a:xfrm>
          <a:prstGeom prst="ellipse">
            <a:avLst/>
          </a:prstGeom>
        </p:spPr>
      </p:pic>
      <p:sp>
        <p:nvSpPr>
          <p:cNvPr id="2" name="Téglalap 1"/>
          <p:cNvSpPr/>
          <p:nvPr/>
        </p:nvSpPr>
        <p:spPr>
          <a:xfrm>
            <a:off x="3225562" y="495715"/>
            <a:ext cx="46402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SZÁMÍT A LOGÓ?</a:t>
            </a:r>
            <a:endParaRPr lang="hu-HU" sz="3600" b="1" dirty="0">
              <a:solidFill>
                <a:srgbClr val="418AB3">
                  <a:lumMod val="75000"/>
                </a:srgbClr>
              </a:solidFill>
              <a:latin typeface="Corbel" panose="020B0503020204020204"/>
            </a:endParaRPr>
          </a:p>
        </p:txBody>
      </p:sp>
      <p:sp>
        <p:nvSpPr>
          <p:cNvPr id="6" name="Téglalap 5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1366282" y="1226714"/>
            <a:ext cx="61419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vásárlás során a másodperc töredéke alatt hozzuk meg döntéseinket.</a:t>
            </a:r>
          </a:p>
        </p:txBody>
      </p:sp>
      <p:sp>
        <p:nvSpPr>
          <p:cNvPr id="7" name="Téglalap 6"/>
          <p:cNvSpPr/>
          <p:nvPr/>
        </p:nvSpPr>
        <p:spPr>
          <a:xfrm>
            <a:off x="5700875" y="1857394"/>
            <a:ext cx="3121945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3600" b="1" dirty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Öko-e az ECO?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073" y="2669069"/>
            <a:ext cx="3726433" cy="3726433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60" y="3537481"/>
            <a:ext cx="4356513" cy="290576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9730" y="164841"/>
            <a:ext cx="3058070" cy="2954741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4" name="Téglalap 13"/>
          <p:cNvSpPr/>
          <p:nvPr/>
        </p:nvSpPr>
        <p:spPr>
          <a:xfrm>
            <a:off x="89272" y="2363390"/>
            <a:ext cx="5041379" cy="959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ECO: “</a:t>
            </a: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ecological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vs. „</a:t>
            </a: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economical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NEM MINDEGY!!!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" name="Téglalap 2"/>
          <p:cNvSpPr/>
          <p:nvPr/>
        </p:nvSpPr>
        <p:spPr>
          <a:xfrm>
            <a:off x="8371839" y="3179279"/>
            <a:ext cx="3906477" cy="237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 EU </a:t>
            </a: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Ecolabel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ökocímke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hu-H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FontTx/>
              <a:buChar char="-"/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kritériumokat jogszabályban rögzítik</a:t>
            </a:r>
          </a:p>
          <a:p>
            <a:pPr marL="285750" indent="-285750">
              <a:lnSpc>
                <a:spcPct val="107000"/>
              </a:lnSpc>
              <a:spcAft>
                <a:spcPts val="1200"/>
              </a:spcAft>
              <a:buFontTx/>
              <a:buChar char="-"/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független szakértők folyamatosan ellenőrzik.</a:t>
            </a:r>
          </a:p>
        </p:txBody>
      </p:sp>
    </p:spTree>
    <p:extLst>
      <p:ext uri="{BB962C8B-B14F-4D97-AF65-F5344CB8AC3E}">
        <p14:creationId xmlns:p14="http://schemas.microsoft.com/office/powerpoint/2010/main" val="124699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0000">
        <p:fade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82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25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500"/>
                            </p:stCondLst>
                            <p:childTnLst>
                              <p:par>
                                <p:cTn id="24" presetID="2" presetClass="entr" presetSubtype="3" fill="hold" nodeType="after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5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625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25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4250"/>
                            </p:stCondLst>
                            <p:childTnLst>
                              <p:par>
                                <p:cTn id="47" presetID="4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3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build="p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2617" y="153257"/>
            <a:ext cx="1353313" cy="1346580"/>
          </a:xfrm>
          <a:prstGeom prst="ellipse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9649" y="2331260"/>
            <a:ext cx="8834699" cy="3894708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3" name="Téglalap 2"/>
          <p:cNvSpPr/>
          <p:nvPr/>
        </p:nvSpPr>
        <p:spPr>
          <a:xfrm>
            <a:off x="1495930" y="614616"/>
            <a:ext cx="9751190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A </a:t>
            </a:r>
            <a:r>
              <a:rPr lang="hu-HU" sz="3600" b="1" dirty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LEGJOBB </a:t>
            </a: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MEGOLDÁS          Mit </a:t>
            </a:r>
            <a:r>
              <a:rPr lang="hu-HU" sz="3600" b="1" dirty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tehetsz</a:t>
            </a: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?</a:t>
            </a:r>
            <a:endParaRPr lang="hu-HU" sz="3600" b="1" dirty="0">
              <a:solidFill>
                <a:srgbClr val="418AB3">
                  <a:lumMod val="75000"/>
                </a:srgbClr>
              </a:solidFill>
              <a:latin typeface="Corbel" panose="020B0503020204020204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352800" y="6225968"/>
            <a:ext cx="8524240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 nincs rá szükséged, vagy tudod helyettesíteni, ne vedd meg!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97" y="1961196"/>
            <a:ext cx="3459246" cy="1942448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9" y="3968513"/>
            <a:ext cx="2798573" cy="2744961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2" name="Téglalap 11"/>
          <p:cNvSpPr/>
          <p:nvPr/>
        </p:nvSpPr>
        <p:spPr>
          <a:xfrm>
            <a:off x="4440392" y="1473690"/>
            <a:ext cx="6806728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És még sorolhatnánk: </a:t>
            </a: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Fast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fashion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vegán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bio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 </a:t>
            </a:r>
          </a:p>
        </p:txBody>
      </p:sp>
    </p:spTree>
    <p:extLst>
      <p:ext uri="{BB962C8B-B14F-4D97-AF65-F5344CB8AC3E}">
        <p14:creationId xmlns:p14="http://schemas.microsoft.com/office/powerpoint/2010/main" val="36662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4000">
        <p14:reveal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6" presetClass="entr" presetSubtype="4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25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30" y="3383944"/>
            <a:ext cx="2143125" cy="2143125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6504"/>
            <a:ext cx="1353313" cy="1346580"/>
          </a:xfrm>
          <a:prstGeom prst="ellipse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201675" y="1453084"/>
            <a:ext cx="85115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hu-HU" sz="2800" b="1" dirty="0" smtClean="0">
                <a:solidFill>
                  <a:srgbClr val="000000"/>
                </a:solidFill>
                <a:latin typeface="Corbel" panose="020B0503020204020204"/>
              </a:rPr>
              <a:t>A </a:t>
            </a:r>
            <a:r>
              <a:rPr lang="hu-HU" sz="2800" b="1" dirty="0">
                <a:solidFill>
                  <a:srgbClr val="000000"/>
                </a:solidFill>
                <a:latin typeface="Corbel" panose="020B0503020204020204"/>
              </a:rPr>
              <a:t>verseny és programsorozat </a:t>
            </a:r>
            <a:r>
              <a:rPr lang="hu-HU" sz="2800" b="1" dirty="0" smtClean="0">
                <a:solidFill>
                  <a:srgbClr val="000000"/>
                </a:solidFill>
                <a:latin typeface="Corbel" panose="020B0503020204020204"/>
              </a:rPr>
              <a:t>hatására a </a:t>
            </a:r>
            <a:r>
              <a:rPr lang="hu-HU" sz="2800" b="1" dirty="0">
                <a:solidFill>
                  <a:srgbClr val="000000"/>
                </a:solidFill>
                <a:latin typeface="Corbel" panose="020B0503020204020204"/>
              </a:rPr>
              <a:t>szemléletformálás érvényesül </a:t>
            </a:r>
            <a:endParaRPr lang="hu-HU" sz="2800" b="1" dirty="0" smtClean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-324709" y="2849940"/>
            <a:ext cx="8218968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hu-HU" sz="3300" b="1" dirty="0">
                <a:solidFill>
                  <a:srgbClr val="FF0000"/>
                </a:solidFill>
                <a:latin typeface="Corbel" panose="020B0503020204020204"/>
              </a:rPr>
              <a:t>Optimisták vagyunk. Hiszünk abban, </a:t>
            </a:r>
          </a:p>
          <a:p>
            <a:pPr algn="ctr">
              <a:spcAft>
                <a:spcPts val="600"/>
              </a:spcAft>
              <a:defRPr/>
            </a:pPr>
            <a:r>
              <a:rPr lang="hu-HU" sz="3300" b="1" dirty="0">
                <a:solidFill>
                  <a:srgbClr val="FF0000"/>
                </a:solidFill>
                <a:latin typeface="Corbel" panose="020B0503020204020204"/>
              </a:rPr>
              <a:t>hogy bár </a:t>
            </a:r>
            <a:r>
              <a:rPr lang="hu-HU" sz="3300" b="1" dirty="0" smtClean="0">
                <a:solidFill>
                  <a:srgbClr val="FF0000"/>
                </a:solidFill>
                <a:latin typeface="Corbel" panose="020B0503020204020204"/>
              </a:rPr>
              <a:t>ez is </a:t>
            </a:r>
            <a:r>
              <a:rPr lang="hu-HU" sz="3300" b="1" dirty="0">
                <a:solidFill>
                  <a:srgbClr val="FF0000"/>
                </a:solidFill>
                <a:latin typeface="Corbel" panose="020B0503020204020204"/>
              </a:rPr>
              <a:t>egy hosszú folyamat, </a:t>
            </a:r>
          </a:p>
          <a:p>
            <a:pPr algn="ctr">
              <a:spcAft>
                <a:spcPts val="600"/>
              </a:spcAft>
              <a:defRPr/>
            </a:pPr>
            <a:r>
              <a:rPr lang="hu-HU" sz="3300" b="1" dirty="0">
                <a:solidFill>
                  <a:srgbClr val="FF0000"/>
                </a:solidFill>
                <a:latin typeface="Corbel" panose="020B0503020204020204"/>
              </a:rPr>
              <a:t>de EGYÜTT sikerülhet!</a:t>
            </a:r>
          </a:p>
        </p:txBody>
      </p:sp>
      <p:pic>
        <p:nvPicPr>
          <p:cNvPr id="4100" name="Picture 4" descr="Küldetésnyilatkozat, Jövőkép | Jász-Nagykun-Szolnok Megyei Pedagógiai  Szakszolgál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555" y="-83456"/>
            <a:ext cx="3636335" cy="1655152"/>
          </a:xfrm>
          <a:prstGeom prst="roundRect">
            <a:avLst/>
          </a:prstGeom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3603874" y="703171"/>
            <a:ext cx="29775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hu-HU" sz="3600" b="1" dirty="0">
                <a:solidFill>
                  <a:srgbClr val="418AB3">
                    <a:lumMod val="75000"/>
                  </a:srgbClr>
                </a:solidFill>
              </a:rPr>
              <a:t>10 ÉV MÚLVA</a:t>
            </a:r>
          </a:p>
        </p:txBody>
      </p:sp>
      <p:sp>
        <p:nvSpPr>
          <p:cNvPr id="9" name="Téglalap 8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875" y="1044574"/>
            <a:ext cx="3426372" cy="2569779"/>
          </a:xfrm>
          <a:prstGeom prst="roundRect">
            <a:avLst/>
          </a:prstGeom>
          <a:effectLst>
            <a:softEdge rad="317500"/>
          </a:effectLst>
        </p:spPr>
      </p:pic>
      <p:sp>
        <p:nvSpPr>
          <p:cNvPr id="5" name="Téglalap 4"/>
          <p:cNvSpPr/>
          <p:nvPr/>
        </p:nvSpPr>
        <p:spPr>
          <a:xfrm>
            <a:off x="3638012" y="5691126"/>
            <a:ext cx="7703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hu-HU" sz="2800" b="1" dirty="0">
                <a:solidFill>
                  <a:srgbClr val="000000"/>
                </a:solidFill>
                <a:latin typeface="Corbel" panose="020B0503020204020204"/>
              </a:rPr>
              <a:t>K</a:t>
            </a:r>
            <a:r>
              <a:rPr lang="hu-HU" sz="2800" b="1" dirty="0" smtClean="0">
                <a:solidFill>
                  <a:srgbClr val="000000"/>
                </a:solidFill>
                <a:latin typeface="Corbel" panose="020B0503020204020204"/>
              </a:rPr>
              <a:t>özponti </a:t>
            </a:r>
            <a:r>
              <a:rPr lang="hu-HU" sz="2800" b="1" dirty="0">
                <a:solidFill>
                  <a:srgbClr val="000000"/>
                </a:solidFill>
                <a:latin typeface="Corbel" panose="020B0503020204020204"/>
              </a:rPr>
              <a:t>megoldás születik a megtévesztő reklámkommunikáció ellehetetlenítésére</a:t>
            </a:r>
            <a:r>
              <a:rPr lang="hu-HU" sz="2800" b="1" dirty="0" smtClean="0">
                <a:solidFill>
                  <a:srgbClr val="000000"/>
                </a:solidFill>
                <a:latin typeface="Corbel" panose="020B0503020204020204"/>
              </a:rPr>
              <a:t>. </a:t>
            </a:r>
          </a:p>
        </p:txBody>
      </p:sp>
      <p:sp>
        <p:nvSpPr>
          <p:cNvPr id="10" name="Téglalap 9"/>
          <p:cNvSpPr/>
          <p:nvPr/>
        </p:nvSpPr>
        <p:spPr>
          <a:xfrm>
            <a:off x="8561555" y="3295632"/>
            <a:ext cx="363044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lang="hu-HU" sz="2800" b="1" dirty="0" smtClean="0">
                <a:solidFill>
                  <a:srgbClr val="000000"/>
                </a:solidFill>
                <a:latin typeface="Corbel" panose="020B0503020204020204"/>
              </a:rPr>
              <a:t>A </a:t>
            </a:r>
            <a:r>
              <a:rPr lang="hu-HU" sz="2800" b="1" dirty="0">
                <a:solidFill>
                  <a:srgbClr val="000000"/>
                </a:solidFill>
                <a:latin typeface="Corbel" panose="020B0503020204020204"/>
              </a:rPr>
              <a:t>legfontosabb a folyamatos tájékozódás és mások tájékoztatása.</a:t>
            </a:r>
          </a:p>
        </p:txBody>
      </p:sp>
      <p:pic>
        <p:nvPicPr>
          <p:cNvPr id="1028" name="Picture 4" descr="tre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2367"/>
            <a:ext cx="2857500" cy="1571626"/>
          </a:xfrm>
          <a:prstGeom prst="roundRect">
            <a:avLst/>
          </a:prstGeom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116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4000">
        <p:split orient="vert"/>
      </p:transition>
    </mc:Choice>
    <mc:Fallback xmlns="">
      <p:transition spd="slow" advClick="0" advTm="14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25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4750"/>
                            </p:stCondLst>
                            <p:childTnLst>
                              <p:par>
                                <p:cTn id="36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250"/>
                            </p:stCondLst>
                            <p:childTnLst>
                              <p:par>
                                <p:cTn id="43" presetID="16" presetClass="entr" presetSubtype="42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5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850"/>
            <a:ext cx="5686097" cy="4036113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24" y="5429358"/>
            <a:ext cx="5641795" cy="1017270"/>
          </a:xfrm>
        </p:spPr>
        <p:txBody>
          <a:bodyPr rtlCol="0">
            <a:noAutofit/>
          </a:bodyPr>
          <a:lstStyle/>
          <a:p>
            <a:pPr rtl="0"/>
            <a:r>
              <a:rPr lang="hu-HU" sz="4000" b="1" dirty="0">
                <a:solidFill>
                  <a:schemeClr val="accent6">
                    <a:lumMod val="50000"/>
                  </a:schemeClr>
                </a:solidFill>
              </a:rPr>
              <a:t>Köszönjük a figyelmet!</a:t>
            </a:r>
          </a:p>
        </p:txBody>
      </p:sp>
      <p:sp>
        <p:nvSpPr>
          <p:cNvPr id="8" name="Tartalom helye 7">
            <a:extLst>
              <a:ext uri="{FF2B5EF4-FFF2-40B4-BE49-F238E27FC236}">
                <a16:creationId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7928" y="900647"/>
            <a:ext cx="4096582" cy="3353066"/>
          </a:xfrm>
        </p:spPr>
        <p:txBody>
          <a:bodyPr rtlCol="0">
            <a:normAutofit fontScale="92500" lnSpcReduction="10000"/>
          </a:bodyPr>
          <a:lstStyle/>
          <a:p>
            <a:pPr marL="34290" indent="0">
              <a:buNone/>
            </a:pPr>
            <a:r>
              <a:rPr lang="hu-HU" sz="2400" b="1" dirty="0">
                <a:solidFill>
                  <a:srgbClr val="FFFFFF"/>
                </a:solidFill>
              </a:rPr>
              <a:t> </a:t>
            </a:r>
            <a:r>
              <a:rPr lang="hu-HU" sz="2800" b="1" dirty="0">
                <a:solidFill>
                  <a:schemeClr val="accent6">
                    <a:lumMod val="50000"/>
                  </a:schemeClr>
                </a:solidFill>
              </a:rPr>
              <a:t>Források: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2200" b="1" dirty="0">
                <a:solidFill>
                  <a:srgbClr val="0070C0"/>
                </a:solidFill>
              </a:rPr>
              <a:t>www.klimapolitikaiintezet.hu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2200" b="1" dirty="0">
                <a:solidFill>
                  <a:srgbClr val="0070C0"/>
                </a:solidFill>
              </a:rPr>
              <a:t>www.tudatosvasarlo.hu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2200" b="1" dirty="0">
                <a:solidFill>
                  <a:srgbClr val="0070C0"/>
                </a:solidFill>
              </a:rPr>
              <a:t>www.cleanwashers.org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2200" b="1" dirty="0">
                <a:solidFill>
                  <a:srgbClr val="0070C0"/>
                </a:solidFill>
              </a:rPr>
              <a:t>www.greendex.hu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2200" b="1" dirty="0">
                <a:solidFill>
                  <a:srgbClr val="0070C0"/>
                </a:solidFill>
              </a:rPr>
              <a:t>www.glamour.hu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2200" b="1" dirty="0">
                <a:solidFill>
                  <a:srgbClr val="0070C0"/>
                </a:solidFill>
              </a:rPr>
              <a:t>www.agotabiro.com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hu-HU" sz="2200" b="1" dirty="0">
                <a:solidFill>
                  <a:srgbClr val="0070C0"/>
                </a:solidFill>
              </a:rPr>
              <a:t>www.napi.hu </a:t>
            </a: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325" y="73306"/>
            <a:ext cx="1950468" cy="1167534"/>
          </a:xfrm>
          <a:prstGeom prst="roundRect">
            <a:avLst/>
          </a:prstGeom>
          <a:effectLst>
            <a:softEdge rad="31750"/>
          </a:effectLst>
        </p:spPr>
      </p:pic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48193" y="4662290"/>
            <a:ext cx="1996023" cy="1986092"/>
          </a:xfrm>
          <a:prstGeom prst="ellipse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223520" y="4539133"/>
            <a:ext cx="985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hu-HU" sz="2000" b="1" dirty="0">
                <a:solidFill>
                  <a:srgbClr val="0070C0"/>
                </a:solidFill>
              </a:rPr>
              <a:t>Paul Ágnes és Berta László: Összefogás a marketingkommunikációs “átfestések” ellen az átláthatóság, az etikus versenykörnyezet és hitelesség érdekében </a:t>
            </a:r>
          </a:p>
        </p:txBody>
      </p:sp>
    </p:spTree>
    <p:extLst>
      <p:ext uri="{BB962C8B-B14F-4D97-AF65-F5344CB8AC3E}">
        <p14:creationId xmlns:p14="http://schemas.microsoft.com/office/powerpoint/2010/main" val="298724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 advClick="0" advTm="15000">
        <p15:prstTrans prst="prestig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6" presetClass="entr" presetSubtype="4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1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build="p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6545" y="99424"/>
            <a:ext cx="1353313" cy="1346580"/>
          </a:xfrm>
          <a:prstGeom prst="ellipse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2658152" y="134069"/>
            <a:ext cx="93814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MIT </a:t>
            </a:r>
            <a:r>
              <a:rPr lang="hu-HU" sz="3600" b="1" dirty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JELENT A GREENWASHING AZAZ A ZÖLDRE MOSÁS, VAGY ZÖLDRE FESTÉS</a:t>
            </a: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?</a:t>
            </a:r>
            <a:endParaRPr lang="hu-HU" sz="3600" b="1" dirty="0">
              <a:solidFill>
                <a:srgbClr val="418AB3">
                  <a:lumMod val="75000"/>
                </a:srgbClr>
              </a:solidFill>
              <a:latin typeface="Corbel" panose="020B0503020204020204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45" y="2299983"/>
            <a:ext cx="3469640" cy="346964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3195" y="2380240"/>
            <a:ext cx="3828440" cy="3158936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10068">
            <a:off x="8079959" y="2425282"/>
            <a:ext cx="3895384" cy="3727663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8" name="Téglalap 7"/>
          <p:cNvSpPr/>
          <p:nvPr/>
        </p:nvSpPr>
        <p:spPr>
          <a:xfrm>
            <a:off x="1561138" y="1287262"/>
            <a:ext cx="9268296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cél a fogyasztók bizalmának megnyerése egy hamis vagy nem teljesen tiszta zöld üzenet közlésével, ami fogyasztásra ösztönöz. </a:t>
            </a:r>
          </a:p>
        </p:txBody>
      </p:sp>
      <p:sp>
        <p:nvSpPr>
          <p:cNvPr id="6" name="Téglalap 5"/>
          <p:cNvSpPr/>
          <p:nvPr/>
        </p:nvSpPr>
        <p:spPr>
          <a:xfrm>
            <a:off x="4432178" y="4990536"/>
            <a:ext cx="2430474" cy="4608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elem. </a:t>
            </a:r>
          </a:p>
        </p:txBody>
      </p:sp>
      <p:sp>
        <p:nvSpPr>
          <p:cNvPr id="10" name="Téglalap 9"/>
          <p:cNvSpPr/>
          <p:nvPr/>
        </p:nvSpPr>
        <p:spPr>
          <a:xfrm>
            <a:off x="518160" y="5883778"/>
            <a:ext cx="901192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Eszköze a megalapozatlan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állítás, mi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azért jött létre, hogy bizalmat keltsen a termék vagy szolgáltatás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iránt.</a:t>
            </a:r>
            <a:endParaRPr lang="hu-H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7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75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6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038" y="2364532"/>
            <a:ext cx="3243359" cy="3370053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3" name="Téglalap 12"/>
          <p:cNvSpPr/>
          <p:nvPr/>
        </p:nvSpPr>
        <p:spPr>
          <a:xfrm>
            <a:off x="1611672" y="599589"/>
            <a:ext cx="8021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AZ EMBEREKNEK EGYRE FONTOSABB A KÖRNYEZETVÉDELEM </a:t>
            </a:r>
            <a:endParaRPr lang="hu-HU" sz="3600" b="1" dirty="0">
              <a:solidFill>
                <a:srgbClr val="418AB3">
                  <a:lumMod val="75000"/>
                </a:srgbClr>
              </a:solidFill>
              <a:latin typeface="Corbel" panose="020B0503020204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442" y="99424"/>
            <a:ext cx="1353313" cy="1346580"/>
          </a:xfrm>
          <a:prstGeom prst="ellipse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09338" y="1072496"/>
            <a:ext cx="2856363" cy="2977063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277483"/>
            <a:ext cx="6779038" cy="3813209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0" name="Téglalap 9"/>
          <p:cNvSpPr/>
          <p:nvPr/>
        </p:nvSpPr>
        <p:spPr>
          <a:xfrm>
            <a:off x="254000" y="1807868"/>
            <a:ext cx="9379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vásárlók 66 százaléka többet fizetne a környezetbarát termékekért.</a:t>
            </a:r>
          </a:p>
        </p:txBody>
      </p:sp>
      <p:sp>
        <p:nvSpPr>
          <p:cNvPr id="2" name="Téglalap 1"/>
          <p:cNvSpPr/>
          <p:nvPr/>
        </p:nvSpPr>
        <p:spPr>
          <a:xfrm>
            <a:off x="335280" y="5949236"/>
            <a:ext cx="1139952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Egyre több országban foglalkoznak a zöldre mosás gyakorlatának visszaszorításával és már a döntéshozók is fellépnek ellene.</a:t>
            </a:r>
          </a:p>
        </p:txBody>
      </p:sp>
    </p:spTree>
    <p:extLst>
      <p:ext uri="{BB962C8B-B14F-4D97-AF65-F5344CB8AC3E}">
        <p14:creationId xmlns:p14="http://schemas.microsoft.com/office/powerpoint/2010/main" val="41790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split dir="in"/>
      </p:transition>
    </mc:Choice>
    <mc:Fallback xmlns="">
      <p:transition spd="slow" advClick="0" advTm="8000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2694368" y="269550"/>
            <a:ext cx="7078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NEW CONSUMER AGENDA?</a:t>
            </a:r>
            <a:endParaRPr lang="hu-HU" sz="3600" b="1" dirty="0">
              <a:solidFill>
                <a:srgbClr val="418AB3">
                  <a:lumMod val="75000"/>
                </a:srgbClr>
              </a:solidFill>
              <a:latin typeface="Corbel" panose="020B0503020204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49" y="99424"/>
            <a:ext cx="1353313" cy="1346580"/>
          </a:xfrm>
          <a:prstGeom prst="ellipse">
            <a:avLst/>
          </a:prstGeom>
        </p:spPr>
      </p:pic>
      <p:sp>
        <p:nvSpPr>
          <p:cNvPr id="7" name="Téglalap 6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072">
            <a:off x="577517" y="3229789"/>
            <a:ext cx="5181329" cy="3486918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8549">
            <a:off x="6082300" y="3229788"/>
            <a:ext cx="5577169" cy="3486918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082" y="816334"/>
            <a:ext cx="6964063" cy="2253129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12" name="Téglalap 11"/>
          <p:cNvSpPr/>
          <p:nvPr/>
        </p:nvSpPr>
        <p:spPr>
          <a:xfrm>
            <a:off x="351385" y="2152993"/>
            <a:ext cx="36038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Új fogyasztóügyi stratégia</a:t>
            </a:r>
          </a:p>
        </p:txBody>
      </p:sp>
      <p:sp>
        <p:nvSpPr>
          <p:cNvPr id="2" name="Téglalap 1"/>
          <p:cNvSpPr/>
          <p:nvPr/>
        </p:nvSpPr>
        <p:spPr>
          <a:xfrm>
            <a:off x="351385" y="2614658"/>
            <a:ext cx="28167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Fontos célkitűzések </a:t>
            </a:r>
          </a:p>
        </p:txBody>
      </p:sp>
      <p:sp>
        <p:nvSpPr>
          <p:cNvPr id="3" name="Téglalap 2"/>
          <p:cNvSpPr/>
          <p:nvPr/>
        </p:nvSpPr>
        <p:spPr>
          <a:xfrm>
            <a:off x="9136487" y="771032"/>
            <a:ext cx="3055513" cy="2222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Európai Bizottság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megfogalmazta.</a:t>
            </a:r>
            <a:endParaRPr lang="hu-H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Európai Tanács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megvitatta.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Ennyi?</a:t>
            </a:r>
            <a:endParaRPr lang="hu-H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2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8000">
        <p:wipe/>
      </p:transition>
    </mc:Choice>
    <mc:Fallback xmlns="">
      <p:transition spd="slow" advClick="0" advTm="800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3422399" y="599589"/>
            <a:ext cx="51120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NÁLUNK HOGY VAN?</a:t>
            </a:r>
            <a:endParaRPr lang="hu-HU" sz="3600" b="1" dirty="0">
              <a:solidFill>
                <a:srgbClr val="418AB3">
                  <a:lumMod val="75000"/>
                </a:srgbClr>
              </a:solidFill>
              <a:latin typeface="Corbel" panose="020B0503020204020204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62" y="106659"/>
            <a:ext cx="1353313" cy="1346580"/>
          </a:xfrm>
          <a:prstGeom prst="ellipse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2" name="Téglalap 1"/>
          <p:cNvSpPr/>
          <p:nvPr/>
        </p:nvSpPr>
        <p:spPr>
          <a:xfrm>
            <a:off x="177562" y="1571864"/>
            <a:ext cx="6096000" cy="14123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Gazdasági Versenyhivatal: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zöld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marketing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tájékoztató</a:t>
            </a:r>
          </a:p>
          <a:p>
            <a:pPr marL="285750" indent="-285750" algn="just">
              <a:lnSpc>
                <a:spcPct val="107000"/>
              </a:lnSpc>
              <a:spcAft>
                <a:spcPts val="600"/>
              </a:spcAft>
              <a:buFontTx/>
              <a:buChar char="-"/>
            </a:pP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fogyasztókat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segítő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útmutató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02758"/>
            <a:ext cx="7010400" cy="4169721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61" y="3434081"/>
            <a:ext cx="4719559" cy="2705450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75179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9000">
        <p:wipe dir="r"/>
      </p:transition>
    </mc:Choice>
    <mc:Fallback xmlns="">
      <p:transition spd="slow" advClick="0" advTm="9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643673" y="176279"/>
            <a:ext cx="519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NÁLUNK HOGY VAN? GYAKORLATI PÉLDÁK</a:t>
            </a:r>
            <a:endParaRPr lang="hu-HU" sz="3600" b="1" dirty="0">
              <a:solidFill>
                <a:srgbClr val="418AB3">
                  <a:lumMod val="75000"/>
                </a:srgbClr>
              </a:solidFill>
              <a:latin typeface="Corbel" panose="020B0503020204020204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2162" y="106659"/>
            <a:ext cx="1353313" cy="1346580"/>
          </a:xfrm>
          <a:prstGeom prst="ellipse">
            <a:avLst/>
          </a:prstGeom>
        </p:spPr>
      </p:pic>
      <p:sp>
        <p:nvSpPr>
          <p:cNvPr id="4" name="Téglalap 3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0" y="1816778"/>
            <a:ext cx="2878946" cy="4937760"/>
          </a:xfrm>
          <a:prstGeom prst="roundRect">
            <a:avLst/>
          </a:prstGeom>
          <a:effectLst>
            <a:softEdge rad="63500"/>
          </a:effec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130" y="1618626"/>
            <a:ext cx="4068710" cy="5135912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9" name="Téglalap 8"/>
          <p:cNvSpPr/>
          <p:nvPr/>
        </p:nvSpPr>
        <p:spPr>
          <a:xfrm>
            <a:off x="294237" y="985781"/>
            <a:ext cx="40489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Jó döntés?</a:t>
            </a:r>
          </a:p>
          <a:p>
            <a:r>
              <a:rPr lang="hu-H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Mizo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TetraPak tejesdoboz </a:t>
            </a:r>
            <a:endParaRPr lang="hu-H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3225562" y="2255730"/>
            <a:ext cx="38154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Rétegekre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szedik ↔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 részük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újrahasznosítható. </a:t>
            </a:r>
            <a:endParaRPr lang="hu-H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618788" y="1135798"/>
            <a:ext cx="6096000" cy="46089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Tezenis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kirakat felirat</a:t>
            </a:r>
          </a:p>
        </p:txBody>
      </p:sp>
      <p:sp>
        <p:nvSpPr>
          <p:cNvPr id="12" name="Téglalap 11"/>
          <p:cNvSpPr/>
          <p:nvPr/>
        </p:nvSpPr>
        <p:spPr>
          <a:xfrm>
            <a:off x="3366936" y="5574184"/>
            <a:ext cx="487548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Társadalmi szerepvállalást üzletszerzési célokra használja </a:t>
            </a: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967" y="3160023"/>
            <a:ext cx="2340864" cy="2340864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14823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10000">
        <p14:reveal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75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75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89" y="1467180"/>
            <a:ext cx="8105163" cy="3545553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11" y="99424"/>
            <a:ext cx="1353313" cy="1346580"/>
          </a:xfrm>
          <a:prstGeom prst="ellipse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722880" y="266851"/>
            <a:ext cx="73456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ÉS MÉG MINDIG GYAKORLATI </a:t>
            </a:r>
            <a:r>
              <a:rPr lang="hu-HU" sz="3600" b="1" dirty="0">
                <a:solidFill>
                  <a:srgbClr val="418AB3">
                    <a:lumMod val="75000"/>
                  </a:srgbClr>
                </a:solidFill>
                <a:latin typeface="Corbel" panose="020B0503020204020204"/>
              </a:rPr>
              <a:t>PÉLDÁK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999" y="1467180"/>
            <a:ext cx="3401841" cy="5319700"/>
          </a:xfrm>
          <a:prstGeom prst="roundRect">
            <a:avLst/>
          </a:prstGeom>
          <a:effectLst>
            <a:softEdge rad="31750"/>
          </a:effectLst>
        </p:spPr>
      </p:pic>
      <p:sp>
        <p:nvSpPr>
          <p:cNvPr id="9" name="Téglalap 8"/>
          <p:cNvSpPr/>
          <p:nvPr/>
        </p:nvSpPr>
        <p:spPr>
          <a:xfrm>
            <a:off x="9287491" y="867015"/>
            <a:ext cx="2226964" cy="460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Pölskei csomag</a:t>
            </a:r>
          </a:p>
        </p:txBody>
      </p:sp>
      <p:sp>
        <p:nvSpPr>
          <p:cNvPr id="10" name="Téglalap 9"/>
          <p:cNvSpPr/>
          <p:nvPr/>
        </p:nvSpPr>
        <p:spPr>
          <a:xfrm>
            <a:off x="4826395" y="5615262"/>
            <a:ext cx="4064855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csomagolás továbbra is PET palack.</a:t>
            </a:r>
          </a:p>
        </p:txBody>
      </p:sp>
      <p:pic>
        <p:nvPicPr>
          <p:cNvPr id="1026" name="Picture 2" descr="Hulladékmentes Vilá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8874" y="3844819"/>
            <a:ext cx="3046688" cy="3084301"/>
          </a:xfrm>
          <a:prstGeom prst="ellipse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37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12000">
        <p14:flip dir="r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75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1974870" y="573643"/>
            <a:ext cx="7737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JÖJJENEK AZ ÁLTALÁNOS PÉLDÁK! 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11" y="99424"/>
            <a:ext cx="1353313" cy="1346580"/>
          </a:xfrm>
          <a:prstGeom prst="ellipse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2050" name="Picture 2" descr="Lessons Learned from Volkswagen's Epic Greenwas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370" y="1559872"/>
            <a:ext cx="3297589" cy="3083248"/>
          </a:xfrm>
          <a:prstGeom prst="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8752022" y="4907362"/>
            <a:ext cx="3263937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Volkswagen adatokat hamisított.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églalap 3"/>
          <p:cNvSpPr/>
          <p:nvPr/>
        </p:nvSpPr>
        <p:spPr>
          <a:xfrm>
            <a:off x="3508895" y="1742470"/>
            <a:ext cx="4155441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 General Motors 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egy kampányában kékről </a:t>
            </a: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zöldre cserélte az emblémáját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hu-H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272908" y="5443043"/>
            <a:ext cx="286888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Hasonlóan járt el a McDonald’s is…. </a:t>
            </a:r>
          </a:p>
        </p:txBody>
      </p:sp>
      <p:pic>
        <p:nvPicPr>
          <p:cNvPr id="12" name="Picture 2" descr="WHAT IS GREENWASHING AND HOW TO AVOID IT? - My Shade of Gre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895" y="3864366"/>
            <a:ext cx="5030956" cy="2829914"/>
          </a:xfrm>
          <a:prstGeom prst="roundRect">
            <a:avLst/>
          </a:prstGeom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The Greenwash to End All Greenwashing? GM reportedly pondering changing  logo color - Autoblo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80" y="1557824"/>
            <a:ext cx="3178744" cy="317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08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wipe dir="r"/>
      </p:transition>
    </mc:Choice>
    <mc:Fallback xmlns="">
      <p:transition spd="slow" advClick="0" advTm="12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750"/>
                            </p:stCondLst>
                            <p:childTnLst>
                              <p:par>
                                <p:cTn id="24" presetID="21" presetClass="entr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églalap 12"/>
          <p:cNvSpPr/>
          <p:nvPr/>
        </p:nvSpPr>
        <p:spPr>
          <a:xfrm>
            <a:off x="1974870" y="245023"/>
            <a:ext cx="7737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3600" b="1" dirty="0" smtClean="0">
                <a:solidFill>
                  <a:srgbClr val="418AB3">
                    <a:lumMod val="75000"/>
                  </a:srgbClr>
                </a:solidFill>
              </a:rPr>
              <a:t>A NAGYVILÁGBAN </a:t>
            </a:r>
            <a:endParaRPr lang="hu-HU" sz="3600" b="1" dirty="0">
              <a:solidFill>
                <a:srgbClr val="418AB3">
                  <a:lumMod val="75000"/>
                </a:srgb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611" y="99424"/>
            <a:ext cx="1353313" cy="1346580"/>
          </a:xfrm>
          <a:prstGeom prst="ellipse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1764072" y="299507"/>
            <a:ext cx="14614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350" dirty="0" smtClean="0">
                <a:solidFill>
                  <a:srgbClr val="002060"/>
                </a:solidFill>
                <a:latin typeface="Corbel" panose="020B0503020204020204"/>
              </a:rPr>
              <a:t>GREENWASHING</a:t>
            </a:r>
            <a:endParaRPr lang="hu-HU" sz="1350" dirty="0">
              <a:solidFill>
                <a:srgbClr val="000000"/>
              </a:solidFill>
              <a:latin typeface="Corbel" panose="020B0503020204020204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24" y="4074754"/>
            <a:ext cx="4816602" cy="2380378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2" name="Téglalap 1"/>
          <p:cNvSpPr/>
          <p:nvPr/>
        </p:nvSpPr>
        <p:spPr>
          <a:xfrm>
            <a:off x="3225562" y="1634800"/>
            <a:ext cx="3577072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600"/>
              </a:spcAft>
            </a:pPr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Az elektromos járművek közvetett környezeti terhelésének mértéke vita tárgyát képezi. 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161" y="891354"/>
            <a:ext cx="4912222" cy="4912222"/>
          </a:xfrm>
          <a:prstGeom prst="roundRect">
            <a:avLst/>
          </a:prstGeom>
          <a:effectLst>
            <a:softEdge rad="63500"/>
          </a:effectLst>
        </p:spPr>
      </p:pic>
      <p:sp>
        <p:nvSpPr>
          <p:cNvPr id="8" name="Téglalap 7"/>
          <p:cNvSpPr/>
          <p:nvPr/>
        </p:nvSpPr>
        <p:spPr>
          <a:xfrm>
            <a:off x="7278315" y="6069522"/>
            <a:ext cx="4599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Tesla által is támogatott </a:t>
            </a:r>
            <a:r>
              <a:rPr lang="hu-HU" sz="24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bitcoin</a:t>
            </a:r>
            <a:r>
              <a:rPr lang="hu-HU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lang="hu-HU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208" y="1599568"/>
            <a:ext cx="2127727" cy="2475186"/>
          </a:xfrm>
          <a:prstGeom prst="round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612888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20000">
        <p:wipe dir="r"/>
      </p:transition>
    </mc:Choice>
    <mc:Fallback xmlns="">
      <p:transition spd="slow" advClick="0" advTm="20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25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Fazetta">
  <a:themeElements>
    <a:clrScheme name="Zöld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azet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5719</TotalTime>
  <Words>527</Words>
  <Application>Microsoft Office PowerPoint</Application>
  <PresentationFormat>Szélesvásznú</PresentationFormat>
  <Paragraphs>114</Paragraphs>
  <Slides>17</Slides>
  <Notes>15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17</vt:i4>
      </vt:variant>
    </vt:vector>
  </HeadingPairs>
  <TitlesOfParts>
    <vt:vector size="25" baseType="lpstr">
      <vt:lpstr>Arial</vt:lpstr>
      <vt:lpstr>Calibri</vt:lpstr>
      <vt:lpstr>Corbel</vt:lpstr>
      <vt:lpstr>Courier New</vt:lpstr>
      <vt:lpstr>Times New Roman</vt:lpstr>
      <vt:lpstr>Trebuchet MS</vt:lpstr>
      <vt:lpstr>Wingdings 3</vt:lpstr>
      <vt:lpstr>Fazetta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Köszönjük a figyelmet!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DELL</dc:creator>
  <cp:lastModifiedBy>DELL</cp:lastModifiedBy>
  <cp:revision>62</cp:revision>
  <dcterms:created xsi:type="dcterms:W3CDTF">2022-12-08T22:12:44Z</dcterms:created>
  <dcterms:modified xsi:type="dcterms:W3CDTF">2022-12-20T05:45:36Z</dcterms:modified>
</cp:coreProperties>
</file>