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8CE8788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4"/>
  </p:sldMasterIdLst>
  <p:sldIdLst>
    <p:sldId id="256" r:id="rId5"/>
    <p:sldId id="272" r:id="rId6"/>
    <p:sldId id="270" r:id="rId7"/>
    <p:sldId id="271" r:id="rId8"/>
    <p:sldId id="273" r:id="rId9"/>
    <p:sldId id="269" r:id="rId10"/>
    <p:sldId id="268" r:id="rId11"/>
    <p:sldId id="267" r:id="rId12"/>
    <p:sldId id="266" r:id="rId13"/>
    <p:sldId id="257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4EE43F-4C3E-2B69-6DF6-30CE77E3E9F5}" name="Szabó Dániel Károly" initials="SK" userId="S::szabo.daniel.karoly@perczel.hu::2abffc05-d25f-4a0f-8d9d-243da376a034" providerId="AD"/>
  <p188:author id="{F02CE26E-B301-F0A2-1AA9-62799BD464F2}" name="Harnos Balázs" initials="HB" userId="S::harnos.balazs@perczel.hu::9adbf052-05c4-4d6d-9f2e-825b63edc3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CC033-D3D9-42BD-B2E1-671630CD83C3}" v="42" dt="2022-02-20T18:27:58.499"/>
    <p1510:client id="{0B77DD34-3714-4A02-A188-9FE4BE7A662A}" v="30" dt="2022-02-19T15:11:09.830"/>
    <p1510:client id="{1B1B434C-55E8-41CB-980D-70D4B8D3FA14}" v="61" dt="2022-02-19T11:06:41.622"/>
    <p1510:client id="{45C760A4-F956-438D-A44D-9068489083DC}" v="169" dt="2022-02-19T14:02:51.018"/>
    <p1510:client id="{4877B03F-98EA-AD6F-4DFE-88774A6D0901}" v="379" dt="2022-02-20T12:04:16.933"/>
    <p1510:client id="{9DF8A6C8-D174-34E8-3899-1831837389FA}" v="45" dt="2022-02-20T11:17:05.933"/>
    <p1510:client id="{A6CDDA19-162D-4C87-97A5-F214C6BBA877}" v="371" dt="2022-02-19T09:55:40.712"/>
    <p1510:client id="{C5012C4B-57BB-440D-AE63-2FA8FDA6CAC7}" v="423" dt="2022-02-20T11:37:16.580"/>
    <p1510:client id="{DC51493C-FB36-484C-95C7-3286B93BEA9B}" v="271" dt="2022-02-19T10:58:52.887"/>
    <p1510:client id="{E2756A0C-7C03-4BBB-B46B-780456D58DE2}" v="119" dt="2022-02-19T13:30:09.757"/>
    <p1510:client id="{E2AB6F7D-845F-4B0A-ACAC-0FE75A80481C}" v="3" dt="2022-02-20T10:57:42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modernComment_105_8CE878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D43C94-5CBA-464E-A67A-8D88D2F87867}" authorId="{8B4EE43F-4C3E-2B69-6DF6-30CE77E3E9F5}" status="resolved" created="2022-02-19T11:06:41.622" complete="100000">
    <pc:sldMkLst xmlns:pc="http://schemas.microsoft.com/office/powerpoint/2013/main/command">
      <pc:docMk/>
      <pc:sldMk cId="2364045442" sldId="261"/>
    </pc:sldMkLst>
    <p188:replyLst>
      <p188:reply id="{3A1EF9A4-AB02-4F36-ACC4-49AFD316CD15}" authorId="{F02CE26E-B301-F0A2-1AA9-62799BD464F2}" created="2022-02-19T13:22:37.050">
        <p188:txBody>
          <a:bodyPr/>
          <a:lstStyle/>
          <a:p>
            <a:r>
              <a:rPr lang="hu-HU"/>
              <a:t>rendben Dana</a:t>
            </a:r>
          </a:p>
        </p188:txBody>
      </p188:reply>
    </p188:replyLst>
    <p188:txBody>
      <a:bodyPr/>
      <a:lstStyle/>
      <a:p>
        <a:r>
          <a:rPr lang="hu-HU"/>
          <a:t>Ide rakjátok ti is a forrásaitokat szóval legyen mindnyájunk forrása ezen a dián es of course ez legyen az útsó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4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8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1" r:id="rId6"/>
    <p:sldLayoutId id="2147483887" r:id="rId7"/>
    <p:sldLayoutId id="2147483888" r:id="rId8"/>
    <p:sldLayoutId id="2147483889" r:id="rId9"/>
    <p:sldLayoutId id="2147483890" r:id="rId10"/>
    <p:sldLayoutId id="21474838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f.hu/munkank/klima-es-energia/" TargetMode="External"/><Relationship Id="rId3" Type="http://schemas.openxmlformats.org/officeDocument/2006/relationships/hyperlink" Target="https://energiakaland.hu/energiavilag/energiaforras/atomenergia" TargetMode="External"/><Relationship Id="rId7" Type="http://schemas.openxmlformats.org/officeDocument/2006/relationships/hyperlink" Target="https://hu.wikipedia.org/wiki/Nem_meg%C3%BAjul%C3%B3_energiaforr%C3%A1s" TargetMode="External"/><Relationship Id="rId2" Type="http://schemas.microsoft.com/office/2018/10/relationships/comments" Target="../comments/modernComment_105_8CE8788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Fosszilis_t%C3%BCzel%C5%91anyagok" TargetMode="External"/><Relationship Id="rId11" Type="http://schemas.openxmlformats.org/officeDocument/2006/relationships/hyperlink" Target="http://www.zeroenergiahaz.hu/index.php?link=szelen" TargetMode="External"/><Relationship Id="rId5" Type="http://schemas.openxmlformats.org/officeDocument/2006/relationships/hyperlink" Target="https://sites.google.com/site/iibomdatomreaktorok/home/atomenergia-toertenete" TargetMode="External"/><Relationship Id="rId10" Type="http://schemas.openxmlformats.org/officeDocument/2006/relationships/hyperlink" Target="https://hu.wikipedia.org/wiki/Sz%C3%A9lenergia" TargetMode="External"/><Relationship Id="rId4" Type="http://schemas.openxmlformats.org/officeDocument/2006/relationships/hyperlink" Target="https://klimapolitikaiintezet.hu/elemzes/felelosek-e-az-atomellenesek-a-klimavaltozasert" TargetMode="External"/><Relationship Id="rId9" Type="http://schemas.openxmlformats.org/officeDocument/2006/relationships/hyperlink" Target="https://hugas.met.com/hu/fyouture/zold-vilag/szelenergia-szeleromu/115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3" descr="Fából készült pad a szoba közepére">
            <a:extLst>
              <a:ext uri="{FF2B5EF4-FFF2-40B4-BE49-F238E27FC236}">
                <a16:creationId xmlns:a16="http://schemas.microsoft.com/office/drawing/2014/main" id="{CB0DDE8E-07F6-49EA-B642-315AB45C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195" r="-1" b="85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C90E05-B65E-4E36-BA38-B71C7AA54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hu-HU" sz="10800"/>
              <a:t>Energia források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A7F3D05-2DD5-4AB5-8CB7-F2E621BA3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u-HU">
                <a:latin typeface="Arial"/>
                <a:cs typeface="Arial"/>
              </a:rPr>
              <a:t>Készítette: Szabó Dániel, </a:t>
            </a:r>
            <a:r>
              <a:rPr lang="hu-HU" err="1">
                <a:latin typeface="Arial"/>
                <a:cs typeface="Arial"/>
              </a:rPr>
              <a:t>Harnos</a:t>
            </a:r>
            <a:r>
              <a:rPr lang="hu-HU">
                <a:latin typeface="Arial"/>
                <a:cs typeface="Arial"/>
              </a:rPr>
              <a:t> Balázs, </a:t>
            </a:r>
            <a:r>
              <a:rPr lang="hu-HU" err="1">
                <a:latin typeface="Arial"/>
                <a:cs typeface="Arial"/>
              </a:rPr>
              <a:t>Zsombok</a:t>
            </a:r>
            <a:r>
              <a:rPr lang="hu-HU">
                <a:latin typeface="Arial"/>
                <a:cs typeface="Arial"/>
              </a:rPr>
              <a:t> Ákos</a:t>
            </a: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0A6415-9626-47EE-A0D6-F058C003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892" y="316278"/>
            <a:ext cx="10515600" cy="1325563"/>
          </a:xfrm>
        </p:spPr>
        <p:txBody>
          <a:bodyPr/>
          <a:lstStyle/>
          <a:p>
            <a:r>
              <a:rPr lang="hu-HU">
                <a:latin typeface="Arial"/>
                <a:cs typeface="Arial"/>
              </a:rPr>
              <a:t>Atomenergia története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60FD29-D56F-43B9-88CE-F438C659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sz="2600">
                <a:latin typeface="Arial"/>
                <a:cs typeface="Arial"/>
              </a:rPr>
              <a:t>W.C. Röntgen fedezte fel az ionizáló sugárzást 1895-ben</a:t>
            </a:r>
          </a:p>
          <a:p>
            <a:r>
              <a:rPr lang="hu-HU" sz="2600">
                <a:latin typeface="Arial"/>
                <a:cs typeface="Arial"/>
              </a:rPr>
              <a:t>A </a:t>
            </a:r>
            <a:r>
              <a:rPr lang="hu-HU" sz="2600" err="1">
                <a:latin typeface="Arial"/>
                <a:cs typeface="Arial"/>
              </a:rPr>
              <a:t>radioaktvitás</a:t>
            </a:r>
            <a:r>
              <a:rPr lang="hu-HU" sz="2600">
                <a:latin typeface="Arial"/>
                <a:cs typeface="Arial"/>
              </a:rPr>
              <a:t> felfedezése H. Becquerel  nevéhez fűződik</a:t>
            </a:r>
          </a:p>
          <a:p>
            <a:r>
              <a:rPr lang="hu-HU" sz="2600">
                <a:latin typeface="Arial"/>
                <a:cs typeface="Arial"/>
              </a:rPr>
              <a:t>E. Rutherford 1902-ben megfogalmazza a </a:t>
            </a:r>
            <a:r>
              <a:rPr lang="hu-HU" sz="2600" err="1">
                <a:latin typeface="Arial"/>
                <a:cs typeface="Arial"/>
              </a:rPr>
              <a:t>radioaktiv</a:t>
            </a:r>
            <a:r>
              <a:rPr lang="hu-HU" sz="2600">
                <a:latin typeface="Arial"/>
                <a:cs typeface="Arial"/>
              </a:rPr>
              <a:t> bomlás elméletét</a:t>
            </a:r>
          </a:p>
          <a:p>
            <a:r>
              <a:rPr lang="hu-HU">
                <a:latin typeface="Arial"/>
                <a:cs typeface="Arial"/>
              </a:rPr>
              <a:t>1939-ben felfedezik a maghasadást és az abban rejlő potenciált</a:t>
            </a:r>
          </a:p>
          <a:p>
            <a:r>
              <a:rPr lang="hu-HU">
                <a:latin typeface="Arial"/>
                <a:cs typeface="Arial"/>
              </a:rPr>
              <a:t>Az első atomerőmű 1956-ben a Angliában kezdte meg </a:t>
            </a:r>
            <a:r>
              <a:rPr lang="hu-HU" err="1">
                <a:latin typeface="Arial"/>
                <a:cs typeface="Arial"/>
              </a:rPr>
              <a:t>mükődését</a:t>
            </a:r>
            <a:r>
              <a:rPr lang="hu-HU">
                <a:latin typeface="Arial"/>
                <a:cs typeface="Arial"/>
              </a:rPr>
              <a:t> </a:t>
            </a:r>
            <a:r>
              <a:rPr lang="hu-HU">
                <a:latin typeface="Arial"/>
                <a:ea typeface="+mn-lt"/>
                <a:cs typeface="+mn-lt"/>
              </a:rPr>
              <a:t>50 MW beépített nettó teljesítménnyel</a:t>
            </a:r>
          </a:p>
        </p:txBody>
      </p:sp>
    </p:spTree>
    <p:extLst>
      <p:ext uri="{BB962C8B-B14F-4D97-AF65-F5344CB8AC3E}">
        <p14:creationId xmlns:p14="http://schemas.microsoft.com/office/powerpoint/2010/main" val="192879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69F195-3A9C-4F8E-94C2-455A436C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23" y="384663"/>
            <a:ext cx="10515600" cy="1325563"/>
          </a:xfrm>
        </p:spPr>
        <p:txBody>
          <a:bodyPr/>
          <a:lstStyle/>
          <a:p>
            <a:r>
              <a:rPr lang="hu-HU">
                <a:latin typeface="Arial"/>
                <a:cs typeface="Arial"/>
              </a:rPr>
              <a:t>Atomerőmű műkődése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8D2FF003-7370-48A8-8906-0FFA25873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493" y="1919616"/>
            <a:ext cx="9303092" cy="4545036"/>
          </a:xfrm>
        </p:spPr>
      </p:pic>
    </p:spTree>
    <p:extLst>
      <p:ext uri="{BB962C8B-B14F-4D97-AF65-F5344CB8AC3E}">
        <p14:creationId xmlns:p14="http://schemas.microsoft.com/office/powerpoint/2010/main" val="208869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6CD7A-3281-493A-8325-D614E5FA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585" y="462817"/>
            <a:ext cx="10515600" cy="1325563"/>
          </a:xfrm>
        </p:spPr>
        <p:txBody>
          <a:bodyPr/>
          <a:lstStyle/>
          <a:p>
            <a:r>
              <a:rPr lang="hu-HU">
                <a:latin typeface="Arial"/>
                <a:cs typeface="Arial"/>
              </a:rPr>
              <a:t>Az Atomenergia napjainkban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29D194-F964-48F9-B390-36A6DBF3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latin typeface="Arial"/>
                <a:ea typeface="+mn-lt"/>
                <a:cs typeface="+mn-lt"/>
              </a:rPr>
              <a:t>Széleskörű társadalmi viták és szakmai aggodalmak kísérik a nukleáris erőművek jelenét, </a:t>
            </a:r>
            <a:r>
              <a:rPr lang="hu-HU" err="1">
                <a:latin typeface="Arial"/>
                <a:ea typeface="+mn-lt"/>
                <a:cs typeface="+mn-lt"/>
              </a:rPr>
              <a:t>jővőjét</a:t>
            </a:r>
          </a:p>
          <a:p>
            <a:r>
              <a:rPr lang="hu-HU">
                <a:latin typeface="Arial"/>
                <a:cs typeface="Arial"/>
              </a:rPr>
              <a:t>Nem megújuló energiaforrás így sok zöld ország elítéli </a:t>
            </a:r>
          </a:p>
          <a:p>
            <a:r>
              <a:rPr lang="hu-HU">
                <a:latin typeface="Arial"/>
                <a:cs typeface="Arial"/>
              </a:rPr>
              <a:t>Rengeteg hátrány szól ellene de nem lehet elvenni az előnyeit sem az atomenergiának</a:t>
            </a:r>
          </a:p>
          <a:p>
            <a:r>
              <a:rPr lang="hu-HU">
                <a:latin typeface="Arial"/>
                <a:cs typeface="Arial"/>
              </a:rPr>
              <a:t>Hazánkban Pakson található erőmű ami a hazai villamosenergia-termelés 40%-át adja</a:t>
            </a:r>
          </a:p>
          <a:p>
            <a:endParaRPr lang="hu-HU">
              <a:latin typeface="Arial"/>
              <a:cs typeface="Arial"/>
            </a:endParaRPr>
          </a:p>
          <a:p>
            <a:endParaRPr lang="hu-HU">
              <a:latin typeface="Arial"/>
              <a:cs typeface="Arial"/>
            </a:endParaRP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51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5BD51C-8F76-49B2-9C00-399F8B41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08" y="355356"/>
            <a:ext cx="10515600" cy="1325563"/>
          </a:xfrm>
        </p:spPr>
        <p:txBody>
          <a:bodyPr/>
          <a:lstStyle/>
          <a:p>
            <a:r>
              <a:rPr lang="hu-HU">
                <a:latin typeface="Arial"/>
                <a:cs typeface="Arial"/>
              </a:rPr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08C47F-7A92-4D23-AB0A-DC1363F8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sz="2000" dirty="0">
                <a:latin typeface="Arial"/>
                <a:ea typeface="+mn-lt"/>
                <a:cs typeface="+mn-lt"/>
                <a:hlinkClick r:id="rId3"/>
              </a:rPr>
              <a:t>https://energiakaland.hu/energiavilag/energiaforras/atomenergia</a:t>
            </a:r>
            <a:endParaRPr lang="hu-HU" sz="2000" dirty="0">
              <a:latin typeface="Arial"/>
              <a:ea typeface="+mn-lt"/>
              <a:cs typeface="+mn-lt"/>
            </a:endParaRPr>
          </a:p>
          <a:p>
            <a:r>
              <a:rPr lang="hu-HU" sz="2000" dirty="0">
                <a:latin typeface="Arial"/>
                <a:ea typeface="+mn-lt"/>
                <a:cs typeface="+mn-lt"/>
                <a:hlinkClick r:id="rId4"/>
              </a:rPr>
              <a:t>https://klimapolitikaiintezet.hu/elemzes/felelosek-e-az-atomellenesek-a-klimavaltozasert</a:t>
            </a:r>
            <a:endParaRPr lang="hu-HU" sz="2000" dirty="0">
              <a:latin typeface="Arial"/>
              <a:ea typeface="+mn-lt"/>
              <a:cs typeface="+mn-lt"/>
            </a:endParaRPr>
          </a:p>
          <a:p>
            <a:r>
              <a:rPr lang="hu-HU" sz="2000" dirty="0">
                <a:latin typeface="Arial"/>
                <a:ea typeface="+mn-lt"/>
                <a:cs typeface="+mn-lt"/>
                <a:hlinkClick r:id="rId5"/>
              </a:rPr>
              <a:t>https://sites.google.com/site/iibomdatomreaktorok/home/atomenergia-toertenete</a:t>
            </a:r>
            <a:endParaRPr lang="hu-HU" sz="2000" dirty="0">
              <a:latin typeface="Arial"/>
              <a:ea typeface="+mn-lt"/>
              <a:cs typeface="+mn-lt"/>
            </a:endParaRPr>
          </a:p>
          <a:p>
            <a:r>
              <a:rPr lang="hu-HU" sz="2000" dirty="0">
                <a:latin typeface="Arial"/>
                <a:ea typeface="+mn-lt"/>
                <a:cs typeface="+mn-lt"/>
                <a:hlinkClick r:id="rId6"/>
              </a:rPr>
              <a:t>https://hu.wikipedia.org/wiki/Fosszilis_t%C3%BCzel%C5%91anyagok</a:t>
            </a:r>
            <a:endParaRPr lang="hu-HU" sz="2000" dirty="0">
              <a:latin typeface="Arial"/>
              <a:ea typeface="+mn-lt"/>
              <a:cs typeface="+mn-lt"/>
            </a:endParaRPr>
          </a:p>
          <a:p>
            <a:r>
              <a:rPr lang="hu-HU" sz="2000" dirty="0">
                <a:latin typeface="Arial"/>
                <a:ea typeface="+mn-lt"/>
                <a:cs typeface="+mn-lt"/>
                <a:hlinkClick r:id="rId7"/>
              </a:rPr>
              <a:t>https://hu.wikipedia.org/wiki/Nem_meg%C3%BAjul%C3%B3_energiaforr%C3%A1s</a:t>
            </a:r>
            <a:endParaRPr lang="hu-HU" sz="2000" dirty="0">
              <a:latin typeface="Arial"/>
              <a:ea typeface="+mn-lt"/>
              <a:cs typeface="+mn-lt"/>
            </a:endParaRPr>
          </a:p>
          <a:p>
            <a:r>
              <a:rPr lang="hu-HU" sz="2000" dirty="0">
                <a:latin typeface="Arial"/>
                <a:ea typeface="+mn-lt"/>
                <a:cs typeface="+mn-lt"/>
                <a:hlinkClick r:id="rId8"/>
              </a:rPr>
              <a:t>https://wwf.hu/munkank/klima-es-energia/</a:t>
            </a:r>
            <a:endParaRPr lang="hu-HU" sz="2000" dirty="0">
              <a:latin typeface="Arial"/>
              <a:ea typeface="+mn-lt"/>
              <a:cs typeface="+mn-lt"/>
            </a:endParaRPr>
          </a:p>
          <a:p>
            <a:r>
              <a:rPr lang="hu-HU" sz="2000" dirty="0">
                <a:latin typeface="Arial"/>
                <a:ea typeface="+mn-lt"/>
                <a:cs typeface="+mn-lt"/>
                <a:hlinkClick r:id="rId9"/>
              </a:rPr>
              <a:t>https://hugas.met.com/hu/fyouture/zold-vilag/szelenergia-szeleromu/1152</a:t>
            </a:r>
          </a:p>
          <a:p>
            <a:r>
              <a:rPr lang="hu-HU" sz="2000" dirty="0">
                <a:latin typeface="Arial"/>
                <a:ea typeface="+mn-lt"/>
                <a:cs typeface="+mn-lt"/>
                <a:hlinkClick r:id="rId10"/>
              </a:rPr>
              <a:t>https://hu.wikipedia.org/wiki/Sz%C3%A9lenergia</a:t>
            </a:r>
          </a:p>
          <a:p>
            <a:r>
              <a:rPr lang="hu-HU" sz="2000" dirty="0">
                <a:latin typeface="Arial"/>
                <a:ea typeface="+mn-lt"/>
                <a:cs typeface="+mn-lt"/>
                <a:hlinkClick r:id="rId11"/>
              </a:rPr>
              <a:t>http://www.zeroenergiahaz.hu/index.php?link=szelen</a:t>
            </a:r>
          </a:p>
          <a:p>
            <a:r>
              <a:rPr lang="hu-HU" sz="2000" dirty="0">
                <a:latin typeface="Arial"/>
                <a:ea typeface="+mn-lt"/>
                <a:cs typeface="+mn-lt"/>
              </a:rPr>
              <a:t>https://hugas.met.com/hu/energiapiaci-betekinto/fosszilis-energiahordozok/18</a:t>
            </a:r>
          </a:p>
          <a:p>
            <a:pPr marL="0" indent="0">
              <a:buNone/>
            </a:pPr>
            <a:endParaRPr lang="hu-HU">
              <a:latin typeface="Arial"/>
              <a:ea typeface="+mn-lt"/>
              <a:cs typeface="+mn-lt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3640454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64069A-5D81-4481-84EC-27C0CC1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Arial"/>
                <a:cs typeface="Arial"/>
              </a:rPr>
              <a:t>Fosszilis energia termelés története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4B3EA2-DF94-4DC1-ABCD-D8EA42955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latin typeface="Arial"/>
                <a:cs typeface="Arial"/>
              </a:rPr>
              <a:t>Keletkezésük</a:t>
            </a:r>
          </a:p>
          <a:p>
            <a:r>
              <a:rPr lang="hu-HU" dirty="0">
                <a:latin typeface="Arial"/>
                <a:cs typeface="Arial"/>
              </a:rPr>
              <a:t>1600-as évek</a:t>
            </a:r>
          </a:p>
          <a:p>
            <a:r>
              <a:rPr lang="hu-HU" dirty="0">
                <a:latin typeface="Arial"/>
                <a:cs typeface="Arial"/>
              </a:rPr>
              <a:t>Ipari forradalom, 1850-es évek</a:t>
            </a:r>
          </a:p>
        </p:txBody>
      </p:sp>
    </p:spTree>
    <p:extLst>
      <p:ext uri="{BB962C8B-B14F-4D97-AF65-F5344CB8AC3E}">
        <p14:creationId xmlns:p14="http://schemas.microsoft.com/office/powerpoint/2010/main" val="416970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A45317-6157-4618-84C8-9A74DB7A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/>
                <a:cs typeface="Arial"/>
              </a:rPr>
              <a:t>Erőmű működése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6C8065-2F51-4FBE-851D-F6EB3014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u-HU" dirty="0">
              <a:latin typeface="Arial"/>
              <a:cs typeface="Arial"/>
            </a:endParaRPr>
          </a:p>
          <a:p>
            <a:r>
              <a:rPr lang="hu-HU" dirty="0">
                <a:latin typeface="Arial"/>
                <a:cs typeface="Arial"/>
              </a:rPr>
              <a:t>Égetés</a:t>
            </a:r>
          </a:p>
          <a:p>
            <a:r>
              <a:rPr lang="hu-HU" dirty="0">
                <a:latin typeface="Arial"/>
                <a:cs typeface="Arial"/>
              </a:rPr>
              <a:t>Gőz</a:t>
            </a:r>
          </a:p>
          <a:p>
            <a:r>
              <a:rPr lang="hu-HU" dirty="0">
                <a:latin typeface="Arial"/>
                <a:cs typeface="Arial"/>
              </a:rPr>
              <a:t>Turbina</a:t>
            </a:r>
          </a:p>
          <a:p>
            <a:r>
              <a:rPr lang="hu-HU" dirty="0">
                <a:latin typeface="Arial"/>
                <a:cs typeface="Arial"/>
              </a:rPr>
              <a:t>Generátor</a:t>
            </a:r>
          </a:p>
          <a:p>
            <a:r>
              <a:rPr lang="hu-HU" dirty="0">
                <a:latin typeface="Arial"/>
                <a:cs typeface="Arial"/>
              </a:rPr>
              <a:t>Áram</a:t>
            </a:r>
          </a:p>
          <a:p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65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3079C6-2341-4C62-B6F2-C399B48D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Arial"/>
                <a:cs typeface="Arial"/>
              </a:rPr>
              <a:t>Fosszilis tüzelő anyagok napjainkban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8BD8C5-7617-44DD-951F-0F7F6D85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latin typeface="Arial"/>
                <a:ea typeface="+mn-lt"/>
                <a:cs typeface="+mn-lt"/>
              </a:rPr>
              <a:t>Járművek üzemanyagaként szolgálhatnak</a:t>
            </a:r>
            <a:endParaRPr lang="hu-HU">
              <a:latin typeface="Arial"/>
              <a:cs typeface="Arial"/>
            </a:endParaRPr>
          </a:p>
          <a:p>
            <a:r>
              <a:rPr lang="hu-HU" dirty="0">
                <a:latin typeface="Arial"/>
                <a:ea typeface="+mn-lt"/>
                <a:cs typeface="+mn-lt"/>
              </a:rPr>
              <a:t>A gázzal működő cég épületek vagy háztartások energiaellátásáért felelnek</a:t>
            </a:r>
            <a:endParaRPr lang="hu-HU">
              <a:latin typeface="Arial"/>
              <a:cs typeface="Arial"/>
            </a:endParaRPr>
          </a:p>
          <a:p>
            <a:r>
              <a:rPr lang="hu-HU" dirty="0">
                <a:latin typeface="Arial"/>
                <a:ea typeface="+mn-lt"/>
                <a:cs typeface="+mn-lt"/>
              </a:rPr>
              <a:t>Hőerőművek, szénerőművek, gázerőművek, olajerőművek vagy szeméterőművek tüzelőanyagaként is felhasználhatóak</a:t>
            </a:r>
            <a:endParaRPr lang="hu-HU" dirty="0">
              <a:latin typeface="Arial"/>
            </a:endParaRPr>
          </a:p>
          <a:p>
            <a:r>
              <a:rPr lang="hu-HU" dirty="0">
                <a:latin typeface="Arial"/>
                <a:cs typeface="Arial"/>
              </a:rPr>
              <a:t>NEM EZ A JÖVŐ!!!</a:t>
            </a:r>
          </a:p>
        </p:txBody>
      </p:sp>
    </p:spTree>
    <p:extLst>
      <p:ext uri="{BB962C8B-B14F-4D97-AF65-F5344CB8AC3E}">
        <p14:creationId xmlns:p14="http://schemas.microsoft.com/office/powerpoint/2010/main" val="277668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7B719-3806-474D-A53B-F6877235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/>
                <a:cs typeface="Arial"/>
              </a:rPr>
              <a:t>Fosszilis energia termelés hatása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C25F85-549B-481E-944B-7A20EDF5C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latin typeface="Arial"/>
                <a:cs typeface="Arial"/>
              </a:rPr>
              <a:t>Rengeteg káros gáz kerül a legkörbe </a:t>
            </a:r>
          </a:p>
          <a:p>
            <a:r>
              <a:rPr lang="hu-HU" dirty="0">
                <a:latin typeface="Arial"/>
                <a:cs typeface="Arial"/>
              </a:rPr>
              <a:t>Üvegházhatás</a:t>
            </a:r>
          </a:p>
          <a:p>
            <a:r>
              <a:rPr lang="hu-HU" dirty="0">
                <a:latin typeface="Arial"/>
                <a:cs typeface="Arial"/>
              </a:rPr>
              <a:t>Globális felmelegedés</a:t>
            </a:r>
          </a:p>
          <a:p>
            <a:endParaRPr lang="hu-HU" dirty="0">
              <a:latin typeface="Arial"/>
              <a:cs typeface="Arial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EE55B058-D73C-442E-B44E-44095AC4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96" y="2529619"/>
            <a:ext cx="5863086" cy="40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3AB3-CFB5-4910-8B48-74777FBB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Szélenergia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története</a:t>
            </a:r>
            <a:endParaRPr lang="en-US" err="1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FD0B912-B6AC-4DFC-A705-64141A2E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61" y="1947141"/>
            <a:ext cx="5259237" cy="43583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066D1-A010-4086-B052-31F82522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Év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ezredek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óta</a:t>
            </a:r>
            <a:r>
              <a:rPr lang="en-US" sz="2600" dirty="0">
                <a:latin typeface="Arial"/>
                <a:cs typeface="Arial"/>
              </a:rPr>
              <a:t> </a:t>
            </a:r>
          </a:p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Első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gép</a:t>
            </a:r>
            <a:r>
              <a:rPr lang="en-US" sz="2600" dirty="0">
                <a:latin typeface="Arial"/>
                <a:cs typeface="Arial"/>
              </a:rPr>
              <a:t> 2.századból</a:t>
            </a:r>
          </a:p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Szélmalmok</a:t>
            </a:r>
            <a:r>
              <a:rPr lang="en-US" sz="2600" dirty="0">
                <a:latin typeface="Arial"/>
                <a:cs typeface="Arial"/>
              </a:rPr>
              <a:t> 7-9 </a:t>
            </a:r>
            <a:r>
              <a:rPr lang="en-US" sz="2600" dirty="0" err="1">
                <a:latin typeface="Arial"/>
                <a:cs typeface="Arial"/>
              </a:rPr>
              <a:t>század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-1920-as </a:t>
            </a:r>
            <a:r>
              <a:rPr lang="en-US" sz="2600" dirty="0" err="1">
                <a:latin typeface="Arial"/>
                <a:cs typeface="Arial"/>
              </a:rPr>
              <a:t>évek</a:t>
            </a:r>
            <a:r>
              <a:rPr lang="en-US" sz="2600" dirty="0">
                <a:latin typeface="Arial"/>
                <a:cs typeface="Arial"/>
              </a:rPr>
              <a:t> USA</a:t>
            </a:r>
          </a:p>
          <a:p>
            <a:r>
              <a:rPr lang="en-US" sz="2600" dirty="0">
                <a:latin typeface="Arial"/>
                <a:cs typeface="Arial"/>
              </a:rPr>
              <a:t>-21.században </a:t>
            </a:r>
            <a:r>
              <a:rPr lang="en-US" sz="2600" dirty="0" err="1">
                <a:latin typeface="Arial"/>
                <a:cs typeface="Arial"/>
              </a:rPr>
              <a:t>egyik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fő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energia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forrás</a:t>
            </a:r>
            <a:r>
              <a:rPr lang="en-US" sz="26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617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98BA-800C-4BFF-B7F4-1A1256E0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Szélerőmű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műkődése</a:t>
            </a:r>
            <a:endParaRPr lang="en-US" err="1"/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920266E-EEED-40BA-A511-8536CF1BC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260" y="1934793"/>
            <a:ext cx="8113142" cy="4773103"/>
          </a:xfrm>
        </p:spPr>
      </p:pic>
    </p:spTree>
    <p:extLst>
      <p:ext uri="{BB962C8B-B14F-4D97-AF65-F5344CB8AC3E}">
        <p14:creationId xmlns:p14="http://schemas.microsoft.com/office/powerpoint/2010/main" val="102697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2C77-5778-4F45-B4D9-23DE1C53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 </a:t>
            </a:r>
            <a:r>
              <a:rPr lang="en-US" err="1">
                <a:latin typeface="Arial"/>
                <a:cs typeface="Arial"/>
              </a:rPr>
              <a:t>Szélerőmű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napjainkba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3B19-78AD-4F20-AAD1-7046FD8DD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Arial"/>
                <a:cs typeface="Arial"/>
              </a:rPr>
              <a:t>- </a:t>
            </a:r>
            <a:r>
              <a:rPr lang="en-US" sz="2600" dirty="0" err="1">
                <a:latin typeface="Arial"/>
                <a:cs typeface="Arial"/>
              </a:rPr>
              <a:t>Egyik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legfontosabb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megújuló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energiaforrás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Egyik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legelterjetebb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Hátrányokkal</a:t>
            </a:r>
            <a:r>
              <a:rPr lang="en-US" sz="2600" dirty="0">
                <a:latin typeface="Arial"/>
                <a:cs typeface="Arial"/>
              </a:rPr>
              <a:t> is </a:t>
            </a:r>
            <a:r>
              <a:rPr lang="en-US" sz="2600" dirty="0" err="1">
                <a:latin typeface="Arial"/>
                <a:cs typeface="Arial"/>
              </a:rPr>
              <a:t>rendelkezik</a:t>
            </a:r>
            <a:r>
              <a:rPr lang="en-US" sz="2600" dirty="0">
                <a:latin typeface="Arial"/>
                <a:cs typeface="Arial"/>
              </a:rPr>
              <a:t> (pl.:</a:t>
            </a:r>
            <a:r>
              <a:rPr lang="en-US" sz="2600" dirty="0" err="1">
                <a:latin typeface="Arial"/>
                <a:cs typeface="Arial"/>
              </a:rPr>
              <a:t>elhelyezés</a:t>
            </a:r>
            <a:r>
              <a:rPr lang="en-US" sz="2600" dirty="0">
                <a:latin typeface="Arial"/>
                <a:cs typeface="Arial"/>
              </a:rPr>
              <a:t>) </a:t>
            </a:r>
          </a:p>
          <a:p>
            <a:endParaRPr lang="en-US" sz="2600">
              <a:latin typeface="Arial"/>
              <a:cs typeface="Arial"/>
            </a:endParaRPr>
          </a:p>
        </p:txBody>
      </p:sp>
      <p:pic>
        <p:nvPicPr>
          <p:cNvPr id="4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BA7CF3DA-922B-44F5-95AC-6DBF9BCE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645" y="1931376"/>
            <a:ext cx="3850256" cy="47061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0396D9E-5BD1-4D9C-BFDC-97462663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2" y="3811735"/>
            <a:ext cx="6438180" cy="25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E667-FB6D-4E1D-BA30-1BEE660E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Hatása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03DB-D4C4-4759-B261-FB4625BC8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Korlátlan</a:t>
            </a:r>
            <a:endParaRPr lang="en-US" dirty="0" err="1">
              <a:latin typeface="The Hand Bold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Leggyorsabban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növekvő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-Nem </a:t>
            </a:r>
            <a:r>
              <a:rPr lang="en-US" sz="2600" dirty="0" err="1">
                <a:latin typeface="Arial"/>
                <a:cs typeface="Arial"/>
              </a:rPr>
              <a:t>szennyező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Élőhelyek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kiírtása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-</a:t>
            </a:r>
            <a:r>
              <a:rPr lang="en-US" sz="2600" dirty="0" err="1">
                <a:latin typeface="Arial"/>
                <a:cs typeface="Arial"/>
              </a:rPr>
              <a:t>Veszélyes</a:t>
            </a:r>
            <a:r>
              <a:rPr lang="en-US" sz="2600" dirty="0">
                <a:latin typeface="Arial"/>
                <a:cs typeface="Arial"/>
              </a:rPr>
              <a:t> </a:t>
            </a:r>
            <a:r>
              <a:rPr lang="en-US" sz="2600" dirty="0" err="1">
                <a:latin typeface="Arial"/>
                <a:cs typeface="Arial"/>
              </a:rPr>
              <a:t>az</a:t>
            </a:r>
            <a:r>
              <a:rPr lang="en-US" sz="2600" dirty="0">
                <a:latin typeface="Arial"/>
                <a:cs typeface="Arial"/>
              </a:rPr>
              <a:t> </a:t>
            </a:r>
            <a:r>
              <a:rPr lang="en-US" sz="2600" dirty="0" err="1">
                <a:latin typeface="Arial"/>
                <a:cs typeface="Arial"/>
              </a:rPr>
              <a:t>álllatokra</a:t>
            </a:r>
            <a:r>
              <a:rPr lang="en-US" sz="2600" dirty="0">
                <a:latin typeface="Arial"/>
                <a:cs typeface="Arial"/>
              </a:rPr>
              <a:t>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9A49D6-579A-457A-931B-452F4ACC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05" y="2722524"/>
            <a:ext cx="5259237" cy="413027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F294930-064B-438B-9BE7-E7DF9990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4793412"/>
            <a:ext cx="5273615" cy="20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366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2231C"/>
      </a:dk2>
      <a:lt2>
        <a:srgbClr val="E2E6E8"/>
      </a:lt2>
      <a:accent1>
        <a:srgbClr val="B1603B"/>
      </a:accent1>
      <a:accent2>
        <a:srgbClr val="C34D59"/>
      </a:accent2>
      <a:accent3>
        <a:srgbClr val="BFA04B"/>
      </a:accent3>
      <a:accent4>
        <a:srgbClr val="3BADB1"/>
      </a:accent4>
      <a:accent5>
        <a:srgbClr val="4D8DC3"/>
      </a:accent5>
      <a:accent6>
        <a:srgbClr val="3B4AB1"/>
      </a:accent6>
      <a:hlink>
        <a:srgbClr val="3A8BB0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15F59932D2E3E40A8CAD84F54B1F80E" ma:contentTypeVersion="2" ma:contentTypeDescription="Új dokumentum létrehozása." ma:contentTypeScope="" ma:versionID="ee716a380ce30f851d39c71eb0446f05">
  <xsd:schema xmlns:xsd="http://www.w3.org/2001/XMLSchema" xmlns:xs="http://www.w3.org/2001/XMLSchema" xmlns:p="http://schemas.microsoft.com/office/2006/metadata/properties" xmlns:ns2="97231425-896d-42cd-be6a-3e50f36cfbf0" targetNamespace="http://schemas.microsoft.com/office/2006/metadata/properties" ma:root="true" ma:fieldsID="7109c17cec7914a65f46886f4e1b931f" ns2:_="">
    <xsd:import namespace="97231425-896d-42cd-be6a-3e50f36cf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31425-896d-42cd-be6a-3e50f36cf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EB8FB-905A-4B08-ACC8-887B2B92C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D250E6-18BD-4B9F-A49F-66E9F359CD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4BB47F-7067-4D5C-BF97-A4F55D4EE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231425-896d-42cd-be6a-3e50f36cf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13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SketchyVTI</vt:lpstr>
      <vt:lpstr>Energia források</vt:lpstr>
      <vt:lpstr>Fosszilis energia termelés története</vt:lpstr>
      <vt:lpstr>Erőmű működése</vt:lpstr>
      <vt:lpstr>Fosszilis tüzelő anyagok napjainkban</vt:lpstr>
      <vt:lpstr>Fosszilis energia termelés hatása</vt:lpstr>
      <vt:lpstr>Szélenergia története</vt:lpstr>
      <vt:lpstr>Szélerőmű műkődése</vt:lpstr>
      <vt:lpstr>A Szélerőmű napjainkba</vt:lpstr>
      <vt:lpstr>Hatása</vt:lpstr>
      <vt:lpstr>Atomenergia története</vt:lpstr>
      <vt:lpstr>Atomerőmű műkődése</vt:lpstr>
      <vt:lpstr>Az Atomenergia napjainkban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revision>1113</cp:revision>
  <dcterms:created xsi:type="dcterms:W3CDTF">2022-02-19T08:59:57Z</dcterms:created>
  <dcterms:modified xsi:type="dcterms:W3CDTF">2022-03-28T14:01:33Z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0x010100A15F59932D2E3E40A8CAD84F54B1F80E</vt:lpwstr>
  </property>
</Properties>
</file>