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sldIdLst>
    <p:sldId id="256" r:id="rId2"/>
    <p:sldId id="273" r:id="rId3"/>
    <p:sldId id="274" r:id="rId4"/>
    <p:sldId id="275" r:id="rId5"/>
    <p:sldId id="276" r:id="rId6"/>
    <p:sldId id="258" r:id="rId7"/>
    <p:sldId id="280" r:id="rId8"/>
    <p:sldId id="282" r:id="rId9"/>
    <p:sldId id="281" r:id="rId10"/>
    <p:sldId id="283" r:id="rId11"/>
    <p:sldId id="284" r:id="rId12"/>
    <p:sldId id="285" r:id="rId13"/>
    <p:sldId id="287" r:id="rId14"/>
    <p:sldId id="313" r:id="rId15"/>
    <p:sldId id="314" r:id="rId16"/>
    <p:sldId id="315" r:id="rId17"/>
    <p:sldId id="317" r:id="rId18"/>
    <p:sldId id="318" r:id="rId19"/>
    <p:sldId id="319" r:id="rId20"/>
    <p:sldId id="316" r:id="rId21"/>
    <p:sldId id="323" r:id="rId22"/>
    <p:sldId id="320" r:id="rId23"/>
    <p:sldId id="321" r:id="rId24"/>
    <p:sldId id="322" r:id="rId25"/>
    <p:sldId id="296" r:id="rId26"/>
    <p:sldId id="327" r:id="rId27"/>
    <p:sldId id="295" r:id="rId28"/>
    <p:sldId id="324" r:id="rId29"/>
    <p:sldId id="263" r:id="rId30"/>
    <p:sldId id="267" r:id="rId31"/>
    <p:sldId id="265" r:id="rId32"/>
    <p:sldId id="290" r:id="rId33"/>
    <p:sldId id="309" r:id="rId34"/>
    <p:sldId id="325" r:id="rId35"/>
    <p:sldId id="302" r:id="rId36"/>
    <p:sldId id="304" r:id="rId37"/>
    <p:sldId id="301" r:id="rId38"/>
    <p:sldId id="326" r:id="rId39"/>
    <p:sldId id="328" r:id="rId40"/>
    <p:sldId id="261" r:id="rId41"/>
    <p:sldId id="294" r:id="rId4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>
      <p:cViewPr>
        <p:scale>
          <a:sx n="70" d="100"/>
          <a:sy n="70" d="100"/>
        </p:scale>
        <p:origin x="1926" y="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FAD85-F2F2-4E76-854F-34E0B578B5E0}" type="datetimeFigureOut">
              <a:rPr lang="hu-HU" smtClean="0"/>
              <a:t>2023. 03. 07.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4C28E-F2D4-4666-9ED4-0D1265ED2B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8832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4C28E-F2D4-4666-9ED4-0D1265ED2B15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3792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/>
              <a:t>Alcím mintájának szerkesztése</a:t>
            </a:r>
            <a:endParaRPr kumimoji="0" lang="en-US"/>
          </a:p>
        </p:txBody>
      </p:sp>
      <p:sp>
        <p:nvSpPr>
          <p:cNvPr id="28" name="Dátum hely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B496A1E-7392-49F5-A578-CA439BDF960A}" type="datetimeFigureOut">
              <a:rPr lang="hu-HU" smtClean="0"/>
              <a:t>2023. 03. 07.</a:t>
            </a:fld>
            <a:endParaRPr lang="hu-HU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hu-HU"/>
          </a:p>
        </p:txBody>
      </p:sp>
      <p:sp>
        <p:nvSpPr>
          <p:cNvPr id="10" name="Téglalap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églalap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Téglalap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Téglalap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gyenes összekötő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Egyenes összekötő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Egyenes összekötő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Egyenes összekötő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Egyenes összekötő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Egyenes összekötő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Téglalap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zis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zis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zis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zis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zis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57428A0A-6693-4F0A-BE0D-C551056A6938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6A1E-7392-49F5-A578-CA439BDF960A}" type="datetimeFigureOut">
              <a:rPr lang="hu-HU" smtClean="0"/>
              <a:t>2023. 03. 07.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A0A-6693-4F0A-BE0D-C551056A693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6A1E-7392-49F5-A578-CA439BDF960A}" type="datetimeFigureOut">
              <a:rPr lang="hu-HU" smtClean="0"/>
              <a:t>2023. 03. 07.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A0A-6693-4F0A-BE0D-C551056A693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8" name="Tartalom helye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B496A1E-7392-49F5-A578-CA439BDF960A}" type="datetimeFigureOut">
              <a:rPr lang="hu-HU" smtClean="0"/>
              <a:t>2023. 03. 07.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7428A0A-6693-4F0A-BE0D-C551056A6938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B496A1E-7392-49F5-A578-CA439BDF960A}" type="datetimeFigureOut">
              <a:rPr lang="hu-HU" smtClean="0"/>
              <a:t>2023. 03. 07.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hu-HU"/>
          </a:p>
        </p:txBody>
      </p:sp>
      <p:sp>
        <p:nvSpPr>
          <p:cNvPr id="9" name="Téglalap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Téglalap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Téglalap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églalap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gyenes összekötő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gyenes összekötő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Egyenes összekötő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Egyenes összekötő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Egyenes összekötő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Téglalap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zis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zis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zis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zis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zis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gyenes összekötő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7428A0A-6693-4F0A-BE0D-C551056A6938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6A1E-7392-49F5-A578-CA439BDF960A}" type="datetimeFigureOut">
              <a:rPr lang="hu-HU" smtClean="0"/>
              <a:t>2023. 03. 07.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A0A-6693-4F0A-BE0D-C551056A6938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artalom helye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11" name="Tartalom helye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6A1E-7392-49F5-A578-CA439BDF960A}" type="datetimeFigureOut">
              <a:rPr lang="hu-HU" smtClean="0"/>
              <a:t>2023. 03. 07.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A0A-6693-4F0A-BE0D-C551056A6938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Tartalom helye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13" name="Tartalom helye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12" name="Szöveg hely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14" name="Szöveg hely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B496A1E-7392-49F5-A578-CA439BDF960A}" type="datetimeFigureOut">
              <a:rPr lang="hu-HU" smtClean="0"/>
              <a:t>2023. 03. 07.</a:t>
            </a:fld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7428A0A-6693-4F0A-BE0D-C551056A6938}" type="slidenum">
              <a:rPr lang="hu-HU" smtClean="0"/>
              <a:t>‹#›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6A1E-7392-49F5-A578-CA439BDF960A}" type="datetimeFigureOut">
              <a:rPr lang="hu-HU" smtClean="0"/>
              <a:t>2023. 03. 07.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A0A-6693-4F0A-BE0D-C551056A693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gyenes összekötő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8" name="Egyenes összekötő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Egyenes összekötő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églalap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gyenes összekötő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zis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Tartalom helye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21" name="Dátum hely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B496A1E-7392-49F5-A578-CA439BDF960A}" type="datetimeFigureOut">
              <a:rPr lang="hu-HU" smtClean="0"/>
              <a:t>2023. 03. 07.</a:t>
            </a:fld>
            <a:endParaRPr lang="hu-HU"/>
          </a:p>
        </p:txBody>
      </p:sp>
      <p:sp>
        <p:nvSpPr>
          <p:cNvPr id="22" name="Dia számának hely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7428A0A-6693-4F0A-BE0D-C551056A6938}" type="slidenum">
              <a:rPr lang="hu-HU" smtClean="0"/>
              <a:t>‹#›</a:t>
            </a:fld>
            <a:endParaRPr lang="hu-HU"/>
          </a:p>
        </p:txBody>
      </p:sp>
      <p:sp>
        <p:nvSpPr>
          <p:cNvPr id="23" name="Élőláb hely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gyenes összekötő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zis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hu-HU"/>
              <a:t>Kép beszúrásához kattintson az ikonra</a:t>
            </a:r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10" name="Egyenes összekötő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Téglalap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gyenes összekötő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Egyenes összekötő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Egyenes összekötő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átum hely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B496A1E-7392-49F5-A578-CA439BDF960A}" type="datetimeFigureOut">
              <a:rPr lang="hu-HU" smtClean="0"/>
              <a:t>2023. 03. 07.</a:t>
            </a:fld>
            <a:endParaRPr lang="hu-HU"/>
          </a:p>
        </p:txBody>
      </p:sp>
      <p:sp>
        <p:nvSpPr>
          <p:cNvPr id="18" name="Dia számának hely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7428A0A-6693-4F0A-BE0D-C551056A6938}" type="slidenum">
              <a:rPr lang="hu-HU" smtClean="0"/>
              <a:t>‹#›</a:t>
            </a:fld>
            <a:endParaRPr lang="hu-HU"/>
          </a:p>
        </p:txBody>
      </p:sp>
      <p:sp>
        <p:nvSpPr>
          <p:cNvPr id="21" name="Élőláb hely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gyenes összekötő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/>
              <a:t>Mintaszöveg szerkesztése</a:t>
            </a:r>
          </a:p>
          <a:p>
            <a:pPr lvl="1" eaLnBrk="1" latinLnBrk="0" hangingPunct="1"/>
            <a:r>
              <a:rPr kumimoji="0" lang="hu-HU"/>
              <a:t>Második szint</a:t>
            </a:r>
          </a:p>
          <a:p>
            <a:pPr lvl="2" eaLnBrk="1" latinLnBrk="0" hangingPunct="1"/>
            <a:r>
              <a:rPr kumimoji="0" lang="hu-HU"/>
              <a:t>Harmadik szint</a:t>
            </a:r>
          </a:p>
          <a:p>
            <a:pPr lvl="3" eaLnBrk="1" latinLnBrk="0" hangingPunct="1"/>
            <a:r>
              <a:rPr kumimoji="0" lang="hu-HU"/>
              <a:t>Negyedik szint</a:t>
            </a:r>
          </a:p>
          <a:p>
            <a:pPr lvl="4" eaLnBrk="1" latinLnBrk="0" hangingPunct="1"/>
            <a:r>
              <a:rPr kumimoji="0" lang="hu-HU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B496A1E-7392-49F5-A578-CA439BDF960A}" type="datetimeFigureOut">
              <a:rPr lang="hu-HU" smtClean="0"/>
              <a:t>2023. 03. 07.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églalap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gyenes összekötő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zis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7428A0A-6693-4F0A-BE0D-C551056A6938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kp.hu/tankonyv/kemia_8/lecke_05_005" TargetMode="External"/><Relationship Id="rId13" Type="http://schemas.openxmlformats.org/officeDocument/2006/relationships/hyperlink" Target="https://www.hds.bme.hu/letoltesek/targyak/BMEGEENNESV/Vizero.pdf" TargetMode="External"/><Relationship Id="rId3" Type="http://schemas.openxmlformats.org/officeDocument/2006/relationships/hyperlink" Target="http://www.sze.hu/~mgergo/EnergiatudatosEpulettervezes/02_KORABBI_HALLGATOI_MUNKAK/2011/0426%20borsaia%20szelenergia.pdf" TargetMode="External"/><Relationship Id="rId7" Type="http://schemas.openxmlformats.org/officeDocument/2006/relationships/hyperlink" Target="https://hu.wikipedia.org/" TargetMode="External"/><Relationship Id="rId12" Type="http://schemas.openxmlformats.org/officeDocument/2006/relationships/hyperlink" Target="https://hugas.met.com/hu/fyouture/zold-vilag/szelenergia-szeleromu/1152" TargetMode="External"/><Relationship Id="rId2" Type="http://schemas.openxmlformats.org/officeDocument/2006/relationships/hyperlink" Target="https://www.ksh.hu/energiagazdalkoda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vi.hu/files/researches/470/klima_2015_elemzes_150902_.pdf" TargetMode="External"/><Relationship Id="rId11" Type="http://schemas.openxmlformats.org/officeDocument/2006/relationships/hyperlink" Target="https://www.uni-miskolc.hu/~ecomojud/3nepfoldnepes.pdf" TargetMode="External"/><Relationship Id="rId5" Type="http://schemas.openxmlformats.org/officeDocument/2006/relationships/hyperlink" Target="https://energiaklub.hu/files/study/Energiaklub_Sz%C3%A9lenergia%20a%2021.%20sz%C3%A1zadban_2.pdf" TargetMode="External"/><Relationship Id="rId10" Type="http://schemas.openxmlformats.org/officeDocument/2006/relationships/hyperlink" Target="https://bioszfera.com/downloads/Oko-bioszferavedelme.pdf" TargetMode="External"/><Relationship Id="rId4" Type="http://schemas.openxmlformats.org/officeDocument/2006/relationships/hyperlink" Target="https://op.europa.eu/webpub/eca/lr-energy-and-climate/hu/" TargetMode="External"/><Relationship Id="rId9" Type="http://schemas.openxmlformats.org/officeDocument/2006/relationships/hyperlink" Target="https://energiaklub.hu/files/brochure/zold_kozbeszerzes_donteshozoi_utmutato.pdf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285999" y="3124200"/>
            <a:ext cx="6391033" cy="1894362"/>
          </a:xfrm>
        </p:spPr>
        <p:txBody>
          <a:bodyPr>
            <a:normAutofit/>
          </a:bodyPr>
          <a:lstStyle/>
          <a:p>
            <a:r>
              <a:rPr lang="hu-HU" sz="3200" i="1" dirty="0">
                <a:solidFill>
                  <a:schemeClr val="tx1"/>
                </a:solidFill>
              </a:rPr>
              <a:t>ENERGIAFELHASZNÁLÁS</a:t>
            </a:r>
            <a:br>
              <a:rPr lang="hu-HU" sz="3200" i="1" dirty="0">
                <a:solidFill>
                  <a:schemeClr val="tx1"/>
                </a:solidFill>
              </a:rPr>
            </a:br>
            <a:r>
              <a:rPr lang="hu-HU" sz="3200" i="1" dirty="0">
                <a:solidFill>
                  <a:schemeClr val="tx1"/>
                </a:solidFill>
              </a:rPr>
              <a:t>Megújuló energiahordozók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Készítette: 9.c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140" y="548681"/>
            <a:ext cx="1656893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03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>
            <a:extLst>
              <a:ext uri="{FF2B5EF4-FFF2-40B4-BE49-F238E27FC236}">
                <a16:creationId xmlns:a16="http://schemas.microsoft.com/office/drawing/2014/main" id="{ADD8C514-6F13-4643-665C-F3E7451F90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r="3309" b="10187"/>
          <a:stretch/>
        </p:blipFill>
        <p:spPr>
          <a:xfrm>
            <a:off x="611560" y="908720"/>
            <a:ext cx="7776864" cy="4510439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sz="quarter" idx="1"/>
          </p:nvPr>
        </p:nvSpPr>
        <p:spPr>
          <a:xfrm>
            <a:off x="395536" y="5733256"/>
            <a:ext cx="8568951" cy="5377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dirty="0"/>
              <a:t>Az egy főre jutó energiafogyasztás a világban 1980 és 2017 között</a:t>
            </a:r>
          </a:p>
        </p:txBody>
      </p:sp>
    </p:spTree>
    <p:extLst>
      <p:ext uri="{BB962C8B-B14F-4D97-AF65-F5344CB8AC3E}">
        <p14:creationId xmlns:p14="http://schemas.microsoft.com/office/powerpoint/2010/main" val="335662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1C7CC4DE-D445-40E9-0E76-3A68EFBCCAB0}"/>
              </a:ext>
            </a:extLst>
          </p:cNvPr>
          <p:cNvSpPr txBox="1"/>
          <p:nvPr/>
        </p:nvSpPr>
        <p:spPr>
          <a:xfrm>
            <a:off x="480893" y="270399"/>
            <a:ext cx="7445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3200" dirty="0"/>
              <a:t>A társadalom működésének energiaforrásai: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9E58F79-2895-0EB9-2509-6E96C15D54A7}"/>
              </a:ext>
            </a:extLst>
          </p:cNvPr>
          <p:cNvSpPr txBox="1"/>
          <p:nvPr/>
        </p:nvSpPr>
        <p:spPr>
          <a:xfrm>
            <a:off x="480893" y="1635950"/>
            <a:ext cx="46792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/>
              <a:t>Az emberiség energiaellátását több különböző energiaforrás biztosítja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/>
              <a:t>A legnagyobb arányban az ásványi energiahordozókat hasznosítjuk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/>
              <a:t>Az olaj-és a földgáztartalékokból néhány éven belül hiány léphet fel</a:t>
            </a:r>
          </a:p>
        </p:txBody>
      </p:sp>
    </p:spTree>
    <p:extLst>
      <p:ext uri="{BB962C8B-B14F-4D97-AF65-F5344CB8AC3E}">
        <p14:creationId xmlns:p14="http://schemas.microsoft.com/office/powerpoint/2010/main" val="250032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>
            <a:extLst>
              <a:ext uri="{FF2B5EF4-FFF2-40B4-BE49-F238E27FC236}">
                <a16:creationId xmlns:a16="http://schemas.microsoft.com/office/drawing/2014/main" id="{2896D027-3EDC-BA60-81B4-959407579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23" y="757790"/>
            <a:ext cx="7061753" cy="471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9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8693729C-D569-687D-9B0D-E9DBEF6FAEDC}"/>
              </a:ext>
            </a:extLst>
          </p:cNvPr>
          <p:cNvSpPr txBox="1"/>
          <p:nvPr/>
        </p:nvSpPr>
        <p:spPr>
          <a:xfrm>
            <a:off x="468866" y="186199"/>
            <a:ext cx="5388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3200" dirty="0"/>
              <a:t>Fosszilis energiahordozók: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A08D460-60ED-87B9-EBD0-0D0FA7007F37}"/>
              </a:ext>
            </a:extLst>
          </p:cNvPr>
          <p:cNvSpPr txBox="1"/>
          <p:nvPr/>
        </p:nvSpPr>
        <p:spPr>
          <a:xfrm>
            <a:off x="468866" y="1166842"/>
            <a:ext cx="495594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/>
              <a:t>Az emberiség által leggyakrabban használt nem megújuló energiahordozók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/>
              <a:t>Kőolaj, földgáz, szén, olajpala, bitumen, kátrány homok, nehéz olajok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/>
              <a:t>Évmilliók alatt alakulnak ki növényi és állati maradványokból a Föld legmélyebb rétegeiben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4260"/>
          <a:stretch/>
        </p:blipFill>
        <p:spPr>
          <a:xfrm>
            <a:off x="5580112" y="2846527"/>
            <a:ext cx="3295686" cy="344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4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1652" t="1357" r="880" b="945"/>
          <a:stretch/>
        </p:blipFill>
        <p:spPr>
          <a:xfrm>
            <a:off x="323528" y="1268760"/>
            <a:ext cx="8496944" cy="5184576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3" cy="634082"/>
          </a:xfrm>
        </p:spPr>
        <p:txBody>
          <a:bodyPr>
            <a:noAutofit/>
          </a:bodyPr>
          <a:lstStyle/>
          <a:p>
            <a:r>
              <a:rPr lang="hu-HU" sz="2300" dirty="0">
                <a:solidFill>
                  <a:schemeClr val="tx1"/>
                </a:solidFill>
              </a:rPr>
              <a:t>Az energiahordozók felhasználásának időbeli változásai </a:t>
            </a:r>
          </a:p>
        </p:txBody>
      </p:sp>
    </p:spTree>
    <p:extLst>
      <p:ext uri="{BB962C8B-B14F-4D97-AF65-F5344CB8AC3E}">
        <p14:creationId xmlns:p14="http://schemas.microsoft.com/office/powerpoint/2010/main" val="2791360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07504" y="1484784"/>
            <a:ext cx="4762872" cy="4824536"/>
          </a:xfrm>
        </p:spPr>
        <p:txBody>
          <a:bodyPr>
            <a:normAutofit fontScale="85000" lnSpcReduction="20000"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hu-HU" dirty="0"/>
              <a:t>A fosszilis energiahordozókon alapuló energiarendszer napjainkra már súlyos környezeti és társadalmi károkat okozott.</a:t>
            </a:r>
          </a:p>
          <a:p>
            <a:pPr>
              <a:buFont typeface="Arial" panose="020B0604020202020204" pitchFamily="34" charset="0"/>
              <a:buChar char="•"/>
            </a:pPr>
            <a:endParaRPr lang="hu-HU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hu-HU" dirty="0"/>
              <a:t>Ökológiai lábnyom számítások is igazolják az energiarendszer átalakításának szükségességét.</a:t>
            </a:r>
          </a:p>
          <a:p>
            <a:pPr>
              <a:buFont typeface="Arial" panose="020B0604020202020204" pitchFamily="34" charset="0"/>
              <a:buChar char="•"/>
            </a:pPr>
            <a:endParaRPr lang="hu-HU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hu-HU" dirty="0"/>
              <a:t>Sokkomponensű válság veszélyezteti az emberiség puszta létét.</a:t>
            </a:r>
          </a:p>
          <a:p>
            <a:pPr>
              <a:buFont typeface="Arial" panose="020B0604020202020204" pitchFamily="34" charset="0"/>
              <a:buChar char="•"/>
            </a:pPr>
            <a:endParaRPr lang="hu-HU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hu-HU" dirty="0"/>
              <a:t>Elkerülhetetlenné vált a az energiarendszer radikális átalakítása.</a:t>
            </a:r>
          </a:p>
        </p:txBody>
      </p:sp>
      <p:sp>
        <p:nvSpPr>
          <p:cNvPr id="6" name="Téglalap 5"/>
          <p:cNvSpPr/>
          <p:nvPr/>
        </p:nvSpPr>
        <p:spPr>
          <a:xfrm>
            <a:off x="457200" y="188640"/>
            <a:ext cx="72466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Energiarendszer átalakításának szükségessége: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t="3044" r="3633" b="1871"/>
          <a:stretch/>
        </p:blipFill>
        <p:spPr>
          <a:xfrm>
            <a:off x="4499992" y="2852936"/>
            <a:ext cx="4530671" cy="383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2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normAutofit/>
          </a:bodyPr>
          <a:lstStyle/>
          <a:p>
            <a:r>
              <a:rPr lang="hu-HU" sz="2000" dirty="0">
                <a:solidFill>
                  <a:schemeClr val="tx1"/>
                </a:solidFill>
              </a:rPr>
              <a:t>Az Unió üvegházhatásúgáz-kibocsátási trendjei, előrejelzései, valamint a kibocsátáscsökkentésre vonatkozó célértékek és célkitűzések</a:t>
            </a:r>
          </a:p>
        </p:txBody>
      </p:sp>
      <p:pic>
        <p:nvPicPr>
          <p:cNvPr id="1026" name="Picture 2" descr="https://op.europa.eu/webpub/eca/lr-energy-and-climate/img/HU_Page1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7581704" cy="474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270152" y="6457890"/>
            <a:ext cx="6768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Forrás: Európai Környezetvédelmi Ügynökség, Trendek és előrejelzések Európában, 2016 – Az európai éghajlati és energetikai célok megvalósítása felé tett előrehaladás nyomon követése.</a:t>
            </a:r>
          </a:p>
        </p:txBody>
      </p:sp>
    </p:spTree>
    <p:extLst>
      <p:ext uri="{BB962C8B-B14F-4D97-AF65-F5344CB8AC3E}">
        <p14:creationId xmlns:p14="http://schemas.microsoft.com/office/powerpoint/2010/main" val="624263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291259"/>
            <a:ext cx="8928991" cy="388977"/>
          </a:xfrm>
        </p:spPr>
        <p:txBody>
          <a:bodyPr>
            <a:noAutofit/>
          </a:bodyPr>
          <a:lstStyle/>
          <a:p>
            <a:r>
              <a:rPr lang="hu-HU" sz="2000" dirty="0">
                <a:solidFill>
                  <a:schemeClr val="tx1"/>
                </a:solidFill>
              </a:rPr>
              <a:t>A villamosenergia- és hőtermelés fő forrásai az Unióban és a tagállamokban 2015-ben</a:t>
            </a:r>
          </a:p>
        </p:txBody>
      </p:sp>
      <p:pic>
        <p:nvPicPr>
          <p:cNvPr id="2050" name="Picture 2" descr="https://op.europa.eu/webpub/eca/lr-energy-and-climate/img/HU_Page2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46" y="908720"/>
            <a:ext cx="7122948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696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özponti Statisztikai Hivatal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" t="40081" r="50430" b="9369"/>
          <a:stretch/>
        </p:blipFill>
        <p:spPr>
          <a:xfrm>
            <a:off x="276769" y="1844824"/>
            <a:ext cx="5231336" cy="2564948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343056" cy="1143000"/>
          </a:xfrm>
        </p:spPr>
        <p:txBody>
          <a:bodyPr>
            <a:noAutofit/>
          </a:bodyPr>
          <a:lstStyle/>
          <a:p>
            <a:r>
              <a:rPr lang="hu-HU" sz="2400" dirty="0">
                <a:solidFill>
                  <a:schemeClr val="tx1"/>
                </a:solidFill>
              </a:rPr>
              <a:t>Megújuló energiaforrásokból és hulladékból termelt villamosenergia részesedése </a:t>
            </a:r>
            <a:r>
              <a:rPr lang="hu-HU" sz="2400" dirty="0" err="1">
                <a:solidFill>
                  <a:schemeClr val="tx1"/>
                </a:solidFill>
              </a:rPr>
              <a:t>magyarországon</a:t>
            </a:r>
            <a:r>
              <a:rPr lang="hu-HU" sz="2400" dirty="0">
                <a:solidFill>
                  <a:schemeClr val="tx1"/>
                </a:solidFill>
              </a:rPr>
              <a:t>: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4849"/>
          <a:stretch/>
        </p:blipFill>
        <p:spPr>
          <a:xfrm>
            <a:off x="5724128" y="3488063"/>
            <a:ext cx="3095046" cy="325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7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özponti Statisztikai Hivatal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" t="37649" r="50000" b="10306"/>
          <a:stretch/>
        </p:blipFill>
        <p:spPr>
          <a:xfrm>
            <a:off x="438335" y="1484784"/>
            <a:ext cx="7733882" cy="4896544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479" y="332656"/>
            <a:ext cx="7467600" cy="850106"/>
          </a:xfrm>
        </p:spPr>
        <p:txBody>
          <a:bodyPr>
            <a:noAutofit/>
          </a:bodyPr>
          <a:lstStyle/>
          <a:p>
            <a:r>
              <a:rPr lang="hu-HU" sz="2400" dirty="0">
                <a:solidFill>
                  <a:schemeClr val="tx1"/>
                </a:solidFill>
              </a:rPr>
              <a:t>Végső energiafelhasználás alakulása Magyarországon:</a:t>
            </a:r>
          </a:p>
        </p:txBody>
      </p:sp>
    </p:spTree>
    <p:extLst>
      <p:ext uri="{BB962C8B-B14F-4D97-AF65-F5344CB8AC3E}">
        <p14:creationId xmlns:p14="http://schemas.microsoft.com/office/powerpoint/2010/main" val="326544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76F79E38-8092-863A-0487-BBA3CBD3E73D}"/>
              </a:ext>
            </a:extLst>
          </p:cNvPr>
          <p:cNvSpPr txBox="1"/>
          <p:nvPr/>
        </p:nvSpPr>
        <p:spPr>
          <a:xfrm>
            <a:off x="372639" y="306484"/>
            <a:ext cx="4366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3200" dirty="0"/>
              <a:t>Fenntartható fejlődés: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7319D89-A7DC-DE76-E6B6-722244C996F9}"/>
              </a:ext>
            </a:extLst>
          </p:cNvPr>
          <p:cNvSpPr txBox="1"/>
          <p:nvPr/>
        </p:nvSpPr>
        <p:spPr>
          <a:xfrm>
            <a:off x="372639" y="1268756"/>
            <a:ext cx="48236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000" dirty="0"/>
              <a:t>Olyan fejlődés, amely kielégíti a jelen szükségleteit anélkül, hogy veszélyeztetné a jövő nemzedékek esélyét arra, hogy ők is kielégíthessék szükségleteiket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000" dirty="0"/>
              <a:t>3 alappillér:</a:t>
            </a:r>
          </a:p>
          <a:p>
            <a:pPr algn="l"/>
            <a:r>
              <a:rPr lang="hu-HU" sz="2000" dirty="0"/>
              <a:t>      • szociális</a:t>
            </a:r>
          </a:p>
          <a:p>
            <a:pPr algn="l"/>
            <a:r>
              <a:rPr lang="hu-HU" sz="2000" dirty="0"/>
              <a:t>      • gazdasági</a:t>
            </a:r>
          </a:p>
          <a:p>
            <a:pPr algn="l"/>
            <a:r>
              <a:rPr lang="hu-HU" sz="2000" dirty="0"/>
              <a:t>      • környezeti pillérek</a:t>
            </a:r>
          </a:p>
          <a:p>
            <a:pPr algn="l"/>
            <a:endParaRPr lang="hu-HU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000" dirty="0"/>
              <a:t>Fontos elkerülnünk a környezeti állapotban bekövetkező visszafordíthatatlan változásokat</a:t>
            </a:r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AE990114-1A23-C6F6-8DAC-7A9BF13C8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732" y="306484"/>
            <a:ext cx="2734186" cy="300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1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16832"/>
            <a:ext cx="3533378" cy="353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339752" y="548680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Megújuló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energiaforrások: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55576" y="1268760"/>
            <a:ext cx="41764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Az energiahordozók azon csoportját, amelyek emberi időléptékben képesek megújulni, azaz nem fogynak 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Napenergia, biomassza,szélenergia, víz energia, árapály energia, geotermikus energia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Sok energia káros anyag kibocsátás nélkül is felhasználható, de ez nem jelenti azt,hogy mind környezetbarát </a:t>
            </a:r>
          </a:p>
        </p:txBody>
      </p:sp>
    </p:spTree>
    <p:extLst>
      <p:ext uri="{BB962C8B-B14F-4D97-AF65-F5344CB8AC3E}">
        <p14:creationId xmlns:p14="http://schemas.microsoft.com/office/powerpoint/2010/main" val="72525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r>
              <a:rPr lang="hu-HU" sz="3600" cap="none" dirty="0">
                <a:solidFill>
                  <a:prstClr val="black"/>
                </a:solidFill>
                <a:ea typeface="+mn-ea"/>
                <a:cs typeface="+mn-cs"/>
              </a:rPr>
              <a:t>Biomassza</a:t>
            </a:r>
            <a:r>
              <a:rPr lang="hu-HU" sz="3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3898776" cy="5472608"/>
          </a:xfrm>
        </p:spPr>
        <p:txBody>
          <a:bodyPr>
            <a:normAutofit lnSpcReduction="10000"/>
          </a:bodyPr>
          <a:lstStyle/>
          <a:p>
            <a:r>
              <a:rPr lang="hu-HU" dirty="0"/>
              <a:t>A biomassza ökológiai (környezettudományi) fogalom, jelentése: biológiai úton létrejövő szervesanyag-tömeg. </a:t>
            </a:r>
          </a:p>
          <a:p>
            <a:r>
              <a:rPr lang="hu-HU" dirty="0"/>
              <a:t>Energetikai fogalomként: sokféle természetes eredetű hulladék összefoglaló neve.</a:t>
            </a:r>
          </a:p>
          <a:p>
            <a:r>
              <a:rPr lang="hu-HU" dirty="0"/>
              <a:t>Előnyei:</a:t>
            </a:r>
          </a:p>
          <a:p>
            <a:pPr marL="0" indent="0">
              <a:buNone/>
            </a:pPr>
            <a:r>
              <a:rPr lang="hu-HU" dirty="0"/>
              <a:t>Hulladéknemesítés.</a:t>
            </a:r>
          </a:p>
          <a:p>
            <a:pPr marL="0" indent="0">
              <a:buNone/>
            </a:pPr>
            <a:r>
              <a:rPr lang="hu-HU" dirty="0"/>
              <a:t>Elégetéskor kevesebb szennyező anyag keletkezik.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0" y="2226469"/>
            <a:ext cx="3886200" cy="218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84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893BEB-5889-45E1-A5C8-BBAD9FC02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539" y="1024166"/>
            <a:ext cx="2407245" cy="1609845"/>
          </a:xfrm>
          <a:prstGeom prst="rect">
            <a:avLst/>
          </a:prstGeom>
        </p:spPr>
      </p:pic>
      <p:pic>
        <p:nvPicPr>
          <p:cNvPr id="8" name="Picture 7" descr="A person playing a guitar&#10;&#10;Description automatically generated with low confidence">
            <a:extLst>
              <a:ext uri="{FF2B5EF4-FFF2-40B4-BE49-F238E27FC236}">
                <a16:creationId xmlns:a16="http://schemas.microsoft.com/office/drawing/2014/main" id="{8B52C849-A626-4CE8-BACE-06A4104CB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968" y="2655234"/>
            <a:ext cx="1677142" cy="12331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EC43C2-136D-4161-86BD-2EB0A408D88E}"/>
              </a:ext>
            </a:extLst>
          </p:cNvPr>
          <p:cNvSpPr txBox="1"/>
          <p:nvPr/>
        </p:nvSpPr>
        <p:spPr>
          <a:xfrm>
            <a:off x="251520" y="3364924"/>
            <a:ext cx="427044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hu-H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Az energiahordozóként kialakított biomassza halmazállapot szerinti csoportjai: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Szilárd - eltüzelik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Cseppfolyós – belső égésű motorok üzemanyagaként használják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Gáz halmazállapotú – elektromos árammá alakítják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hu-HU" sz="2000" dirty="0"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field of grass with building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E51D6BF4-CE5D-4362-85B4-EA699F16BF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48" y="1005874"/>
            <a:ext cx="3998404" cy="2249102"/>
          </a:xfrm>
          <a:prstGeom prst="rect">
            <a:avLst/>
          </a:prstGeom>
        </p:spPr>
      </p:pic>
      <p:pic>
        <p:nvPicPr>
          <p:cNvPr id="10" name="Picture 9" descr="Diagram, engineering drawing&#10;&#10;Description automatically generated">
            <a:extLst>
              <a:ext uri="{FF2B5EF4-FFF2-40B4-BE49-F238E27FC236}">
                <a16:creationId xmlns:a16="http://schemas.microsoft.com/office/drawing/2014/main" id="{4DC42241-E4D5-4EE2-B3B5-A34233072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583" y="4058943"/>
            <a:ext cx="4467225" cy="2680335"/>
          </a:xfrm>
          <a:prstGeom prst="rect">
            <a:avLst/>
          </a:prstGeom>
        </p:spPr>
      </p:pic>
      <p:pic>
        <p:nvPicPr>
          <p:cNvPr id="11" name="Picture 10" descr="A picture containing person, nut, fruit, hand&#10;&#10;Description automatically generated">
            <a:extLst>
              <a:ext uri="{FF2B5EF4-FFF2-40B4-BE49-F238E27FC236}">
                <a16:creationId xmlns:a16="http://schemas.microsoft.com/office/drawing/2014/main" id="{E58CBF3F-AAEA-49A6-821C-1A08CC63E6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328" y="360271"/>
            <a:ext cx="1283270" cy="1277809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55664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hu-HU" sz="3200" cap="none" dirty="0">
                <a:solidFill>
                  <a:prstClr val="black"/>
                </a:solidFill>
                <a:ea typeface="+mn-ea"/>
                <a:cs typeface="+mn-cs"/>
              </a:rPr>
              <a:t>A biomassza energetikai hasznosítása</a:t>
            </a:r>
            <a:br>
              <a:rPr lang="hu-HU" sz="3200" cap="none" dirty="0">
                <a:solidFill>
                  <a:prstClr val="black"/>
                </a:solidFill>
                <a:ea typeface="+mn-ea"/>
                <a:cs typeface="+mn-cs"/>
              </a:rPr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79903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1" y="620688"/>
            <a:ext cx="8643449" cy="583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15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A92E930F-5D27-7D27-B30D-0831FEDD8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32656"/>
            <a:ext cx="7886700" cy="587829"/>
          </a:xfrm>
        </p:spPr>
        <p:txBody>
          <a:bodyPr>
            <a:normAutofit/>
          </a:bodyPr>
          <a:lstStyle/>
          <a:p>
            <a:r>
              <a:rPr lang="hu-HU" sz="2800" cap="none" dirty="0">
                <a:solidFill>
                  <a:prstClr val="black"/>
                </a:solidFill>
              </a:rPr>
              <a:t>A biomassza hasznosítása Magyarországon</a:t>
            </a:r>
            <a:endParaRPr lang="hu-HU" u="sng" dirty="0">
              <a:solidFill>
                <a:schemeClr val="tx1"/>
              </a:solidFill>
            </a:endParaRP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23DA4B8F-2CF8-29B0-5D4B-604936A7C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556792"/>
            <a:ext cx="8640960" cy="2274674"/>
          </a:xfrm>
        </p:spPr>
        <p:txBody>
          <a:bodyPr>
            <a:noAutofit/>
          </a:bodyPr>
          <a:lstStyle/>
          <a:p>
            <a:r>
              <a:rPr lang="hu-HU" sz="2000" dirty="0"/>
              <a:t>A magyar megújuló energiaforrások több mint fele biomasszából származik.</a:t>
            </a:r>
          </a:p>
          <a:p>
            <a:r>
              <a:rPr lang="hu-HU" sz="2000" dirty="0"/>
              <a:t>Egy átlagos háztartás energiaigényét kiszolgáló automata, biomassza-</a:t>
            </a:r>
            <a:r>
              <a:rPr lang="hu-HU" sz="2000" dirty="0" err="1"/>
              <a:t>üzemelésű</a:t>
            </a:r>
            <a:r>
              <a:rPr lang="hu-HU" sz="2000" dirty="0"/>
              <a:t> kazán kb. 1-1,8 millió forintba kerül, szabályozással, kiépítéssel kb. 3 millió forint.</a:t>
            </a:r>
          </a:p>
          <a:p>
            <a:r>
              <a:rPr lang="hu-HU" sz="2000" dirty="0"/>
              <a:t>Magyarországon mindenekelőtt a mezőgazdasági melléktermékek, illetve külön erre a célra termesztett növények felhasználása elterjedt.</a:t>
            </a:r>
          </a:p>
          <a:p>
            <a:r>
              <a:rPr lang="hu-HU" sz="2000" dirty="0"/>
              <a:t> Részben vagy egészben biomasszát használnak számos magyar fosszilis erőmű működtetéséhez (Dorogi hőerőmű, Pécsi hőerőmű).</a:t>
            </a:r>
          </a:p>
          <a:p>
            <a:r>
              <a:rPr lang="hu-HU" sz="2000" dirty="0"/>
              <a:t> 2015-ben munkába állított, gázüzemű </a:t>
            </a:r>
          </a:p>
          <a:p>
            <a:pPr marL="0" indent="0">
              <a:buNone/>
            </a:pPr>
            <a:r>
              <a:rPr lang="hu-HU" sz="2000" dirty="0"/>
              <a:t>     helyi járatú buszok üzemanyagának </a:t>
            </a:r>
          </a:p>
          <a:p>
            <a:pPr marL="0" indent="0">
              <a:buNone/>
            </a:pPr>
            <a:r>
              <a:rPr lang="hu-HU" sz="2000" dirty="0"/>
              <a:t>     egy része is ebből a megújuló </a:t>
            </a:r>
          </a:p>
          <a:p>
            <a:pPr marL="0" indent="0">
              <a:buNone/>
            </a:pPr>
            <a:r>
              <a:rPr lang="hu-HU" sz="2000" dirty="0"/>
              <a:t>		energiaforrásból származik.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04356A6-7931-92EF-9188-F2E88DB61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294" y="5229200"/>
            <a:ext cx="2405178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90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dirty="0"/>
              <a:t>A napenergia a megújuló energia egyik ága, ahol az energiatermelés közvetlenül a nap sugárzása segítségével történik.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dirty="0"/>
              <a:t>Az emberiség ősidők óta használja, egyre fejlettebb technológia segítségével ( napfűtés, </a:t>
            </a:r>
            <a:r>
              <a:rPr lang="hu-HU" dirty="0" err="1"/>
              <a:t>fotovoltaikus</a:t>
            </a:r>
            <a:r>
              <a:rPr lang="hu-HU" dirty="0"/>
              <a:t> berendezések, naperőművek).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hu-HU" dirty="0"/>
              <a:t>Érdekesség: A nap az egész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hu-HU" dirty="0"/>
              <a:t>	emberiség teljes éves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hu-HU" dirty="0"/>
              <a:t>	energiaigényének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hu-HU" dirty="0"/>
              <a:t>	megfelelő energiát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hu-HU" dirty="0"/>
              <a:t>	egy nap alatt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hu-HU" dirty="0"/>
              <a:t>	besugározza a földre.</a:t>
            </a:r>
          </a:p>
          <a:p>
            <a:pPr marL="0" indent="0">
              <a:buClr>
                <a:schemeClr val="tx1"/>
              </a:buClr>
              <a:buNone/>
            </a:pPr>
            <a:endParaRPr lang="hu-HU" dirty="0"/>
          </a:p>
        </p:txBody>
      </p:sp>
      <p:sp>
        <p:nvSpPr>
          <p:cNvPr id="4" name="AutoShape 2" descr="Napenergia hasznosítás szakértője | Nyugat-Magyarország"/>
          <p:cNvSpPr>
            <a:spLocks noChangeAspect="1" noChangeArrowheads="1"/>
          </p:cNvSpPr>
          <p:nvPr/>
        </p:nvSpPr>
        <p:spPr bwMode="auto">
          <a:xfrm>
            <a:off x="155574" y="-144463"/>
            <a:ext cx="2256185" cy="225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378" y="4005063"/>
            <a:ext cx="3562622" cy="285293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 rot="10800000" flipH="1" flipV="1">
            <a:off x="481244" y="691245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A napenergia</a:t>
            </a:r>
          </a:p>
        </p:txBody>
      </p:sp>
    </p:spTree>
    <p:extLst>
      <p:ext uri="{BB962C8B-B14F-4D97-AF65-F5344CB8AC3E}">
        <p14:creationId xmlns:p14="http://schemas.microsoft.com/office/powerpoint/2010/main" val="2809079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2"/>
          </p:nvPr>
        </p:nvSpPr>
        <p:spPr>
          <a:xfrm>
            <a:off x="457200" y="1340768"/>
            <a:ext cx="3657600" cy="388620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A napenergia felhasználásával közvetlenül állít elő fűtésre, vízmelegítésre használható hőenergiát.</a:t>
            </a:r>
          </a:p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57200" y="4581128"/>
            <a:ext cx="3657600" cy="1935915"/>
          </a:xfrm>
          <a:prstGeom prst="rect">
            <a:avLst/>
          </a:prstGeom>
        </p:spPr>
      </p:pic>
      <p:sp>
        <p:nvSpPr>
          <p:cNvPr id="7" name="Szöveg helye 6"/>
          <p:cNvSpPr>
            <a:spLocks noGrp="1"/>
          </p:cNvSpPr>
          <p:nvPr>
            <p:ph type="body" sz="quarter" idx="1"/>
          </p:nvPr>
        </p:nvSpPr>
        <p:spPr>
          <a:xfrm>
            <a:off x="457200" y="279059"/>
            <a:ext cx="3657600" cy="658368"/>
          </a:xfrm>
        </p:spPr>
        <p:txBody>
          <a:bodyPr/>
          <a:lstStyle/>
          <a:p>
            <a:r>
              <a:rPr lang="hu-HU" dirty="0"/>
              <a:t>Napkollektor</a:t>
            </a:r>
          </a:p>
        </p:txBody>
      </p:sp>
      <p:sp>
        <p:nvSpPr>
          <p:cNvPr id="8" name="Szöveg helye 7"/>
          <p:cNvSpPr>
            <a:spLocks noGrp="1"/>
          </p:cNvSpPr>
          <p:nvPr>
            <p:ph type="body" sz="quarter" idx="3"/>
          </p:nvPr>
        </p:nvSpPr>
        <p:spPr>
          <a:xfrm>
            <a:off x="4336504" y="279059"/>
            <a:ext cx="3657600" cy="658368"/>
          </a:xfrm>
        </p:spPr>
        <p:txBody>
          <a:bodyPr/>
          <a:lstStyle/>
          <a:p>
            <a:r>
              <a:rPr lang="hu-HU" dirty="0"/>
              <a:t>Napelem</a:t>
            </a:r>
          </a:p>
        </p:txBody>
      </p:sp>
      <p:sp>
        <p:nvSpPr>
          <p:cNvPr id="11" name="Téglalap 10"/>
          <p:cNvSpPr/>
          <p:nvPr/>
        </p:nvSpPr>
        <p:spPr>
          <a:xfrm>
            <a:off x="4121945" y="1185327"/>
            <a:ext cx="4286228" cy="3395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prstClr val="black"/>
                </a:solidFill>
              </a:rPr>
              <a:t>Olyan eszköz , amely az elektromágneses sugárzást közvetlenül villamos energiává alakítja.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prstClr val="black"/>
                </a:solidFill>
              </a:rPr>
              <a:t>A napelem anyaga </a:t>
            </a:r>
            <a:r>
              <a:rPr lang="hu-HU" sz="2000" dirty="0" err="1">
                <a:solidFill>
                  <a:prstClr val="black"/>
                </a:solidFill>
              </a:rPr>
              <a:t>szilícium,az</a:t>
            </a:r>
            <a:r>
              <a:rPr lang="hu-HU" sz="2000" dirty="0">
                <a:solidFill>
                  <a:prstClr val="black"/>
                </a:solidFill>
              </a:rPr>
              <a:t> energia-átalakítás ebben a félvezetőben játszódik le.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prstClr val="black"/>
                </a:solidFill>
              </a:rPr>
              <a:t>A napelem segítségével előállított villamos energiával működtethetjük elektromos készülékeinket .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916" y="4579863"/>
            <a:ext cx="3444776" cy="193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48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Egyenes összekötő 12"/>
          <p:cNvCxnSpPr/>
          <p:nvPr/>
        </p:nvCxnSpPr>
        <p:spPr>
          <a:xfrm>
            <a:off x="4211960" y="1700808"/>
            <a:ext cx="72008" cy="36724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457200" y="1988840"/>
            <a:ext cx="332271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4716016" y="1988840"/>
            <a:ext cx="332271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zövegdoboz 16"/>
          <p:cNvSpPr txBox="1"/>
          <p:nvPr/>
        </p:nvSpPr>
        <p:spPr>
          <a:xfrm>
            <a:off x="1261642" y="1436340"/>
            <a:ext cx="3142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Előnyei</a:t>
            </a:r>
          </a:p>
        </p:txBody>
      </p:sp>
      <p:sp>
        <p:nvSpPr>
          <p:cNvPr id="18" name="Szövegdoboz 17"/>
          <p:cNvSpPr txBox="1"/>
          <p:nvPr/>
        </p:nvSpPr>
        <p:spPr>
          <a:xfrm flipH="1">
            <a:off x="5350943" y="1436340"/>
            <a:ext cx="2762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Hátrányai</a:t>
            </a:r>
          </a:p>
        </p:txBody>
      </p:sp>
      <p:sp>
        <p:nvSpPr>
          <p:cNvPr id="19" name="Szövegdoboz 18"/>
          <p:cNvSpPr txBox="1"/>
          <p:nvPr/>
        </p:nvSpPr>
        <p:spPr>
          <a:xfrm>
            <a:off x="457200" y="2145045"/>
            <a:ext cx="3322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A napenergia felhasználása nem jár vízkibocsátással vagy légszennyezéssel.</a:t>
            </a:r>
          </a:p>
          <a:p>
            <a:r>
              <a:rPr lang="hu-HU" sz="2400" dirty="0"/>
              <a:t>Ha már telepítve van  ingyen van.</a:t>
            </a:r>
          </a:p>
        </p:txBody>
      </p:sp>
      <p:sp>
        <p:nvSpPr>
          <p:cNvPr id="20" name="Szövegdoboz 19"/>
          <p:cNvSpPr txBox="1"/>
          <p:nvPr/>
        </p:nvSpPr>
        <p:spPr>
          <a:xfrm>
            <a:off x="4716016" y="2147083"/>
            <a:ext cx="33227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Csak napsütéses helyen és időben biztosít energiatermelést. </a:t>
            </a:r>
          </a:p>
          <a:p>
            <a:r>
              <a:rPr lang="hu-HU" sz="2400" dirty="0"/>
              <a:t>A napenergia hasznosítása jelentős beruházással jár .</a:t>
            </a:r>
          </a:p>
          <a:p>
            <a:endParaRPr lang="hu-HU" sz="2400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251520" y="259950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/>
              <a:t>A napenergia előnyei, hátrányai:</a:t>
            </a:r>
          </a:p>
        </p:txBody>
      </p:sp>
    </p:spTree>
    <p:extLst>
      <p:ext uri="{BB962C8B-B14F-4D97-AF65-F5344CB8AC3E}">
        <p14:creationId xmlns:p14="http://schemas.microsoft.com/office/powerpoint/2010/main" val="8305228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4A24DB43-602E-C561-8823-C7BD5A88D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57382"/>
            <a:ext cx="7886700" cy="555172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hu-HU" sz="3200" cap="none" dirty="0">
                <a:solidFill>
                  <a:prstClr val="black"/>
                </a:solidFill>
                <a:ea typeface="+mn-ea"/>
                <a:cs typeface="+mn-cs"/>
              </a:rPr>
              <a:t>A napenergia hasznosítása Magyarországon</a:t>
            </a:r>
            <a:endParaRPr lang="hu-HU" u="sng" dirty="0">
              <a:solidFill>
                <a:schemeClr val="tx1"/>
              </a:solidFill>
            </a:endParaRP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19D15FAE-FD58-F95E-6E8D-76CF3B033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268760"/>
            <a:ext cx="5544616" cy="5256583"/>
          </a:xfrm>
        </p:spPr>
        <p:txBody>
          <a:bodyPr>
            <a:normAutofit fontScale="62500" lnSpcReduction="20000"/>
          </a:bodyPr>
          <a:lstStyle/>
          <a:p>
            <a:r>
              <a:rPr lang="hu-HU" sz="2900" dirty="0"/>
              <a:t>Magyarországon dinamikusan terjed a napenergia felhasználása, azonban továbbra is elmaradásban van nem csupán Nyugat-Európához, de </a:t>
            </a:r>
            <a:r>
              <a:rPr lang="hu-HU" sz="2900" dirty="0" err="1"/>
              <a:t>szomszédaihoz</a:t>
            </a:r>
            <a:r>
              <a:rPr lang="hu-HU" sz="2900" dirty="0"/>
              <a:t> képest is. </a:t>
            </a:r>
          </a:p>
          <a:p>
            <a:endParaRPr lang="hu-HU" sz="2900" dirty="0"/>
          </a:p>
          <a:p>
            <a:r>
              <a:rPr lang="hu-HU" sz="2900" dirty="0"/>
              <a:t>Az utóbbi évtizedekben a jelentős technikai innovációknak köszönhetően egyre hatékonyabbak lettek a napenergia felhasználásának aktív módszerei, ilyenek a napkollektor, a napelem vagy a naphőerőmű.</a:t>
            </a:r>
          </a:p>
          <a:p>
            <a:endParaRPr lang="hu-HU" sz="2900" dirty="0"/>
          </a:p>
          <a:p>
            <a:r>
              <a:rPr lang="hu-HU" sz="2900" dirty="0"/>
              <a:t>Az ország legnagyobb </a:t>
            </a:r>
            <a:r>
              <a:rPr lang="hu-HU" sz="2900" dirty="0" err="1"/>
              <a:t>naperőművei</a:t>
            </a:r>
            <a:endParaRPr lang="hu-HU" sz="2900" dirty="0"/>
          </a:p>
          <a:p>
            <a:pPr lvl="1"/>
            <a:r>
              <a:rPr lang="hu-HU" sz="2600" dirty="0"/>
              <a:t>Kaposváron (100 MW),  </a:t>
            </a:r>
          </a:p>
          <a:p>
            <a:pPr lvl="1"/>
            <a:r>
              <a:rPr lang="hu-HU" sz="2600" dirty="0"/>
              <a:t>Pakson, (20,6 MW), </a:t>
            </a:r>
          </a:p>
          <a:p>
            <a:pPr lvl="1"/>
            <a:r>
              <a:rPr lang="hu-HU" sz="2600" dirty="0"/>
              <a:t>Bükkábrányban (20 MW) és </a:t>
            </a:r>
          </a:p>
          <a:p>
            <a:pPr lvl="1"/>
            <a:r>
              <a:rPr lang="hu-HU" sz="2600" dirty="0"/>
              <a:t>Felsőzsolcán találhatók. </a:t>
            </a:r>
          </a:p>
          <a:p>
            <a:endParaRPr lang="hu-HU" sz="2900" dirty="0"/>
          </a:p>
          <a:p>
            <a:r>
              <a:rPr lang="hu-HU" sz="2900" dirty="0"/>
              <a:t>Magyarországon több állami </a:t>
            </a:r>
          </a:p>
          <a:p>
            <a:pPr marL="0" indent="0">
              <a:buNone/>
            </a:pPr>
            <a:r>
              <a:rPr lang="hu-HU" sz="2900" dirty="0"/>
              <a:t>	támogatást igénybe lehet venni </a:t>
            </a:r>
          </a:p>
          <a:p>
            <a:pPr marL="0" indent="0">
              <a:buNone/>
            </a:pPr>
            <a:r>
              <a:rPr lang="hu-HU" sz="2900" dirty="0"/>
              <a:t>		a telepítés során.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C66EE14-75E8-031D-0B60-7335C2D62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962" y="2018183"/>
            <a:ext cx="3505038" cy="218549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239BCFC-25E5-606C-C8D1-9F89F1A4F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421560"/>
            <a:ext cx="3818601" cy="232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96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-972616" y="404664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/>
              <a:t>Szélenergia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412776"/>
            <a:ext cx="2590669" cy="4013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zövegdoboz 3"/>
          <p:cNvSpPr txBox="1"/>
          <p:nvPr/>
        </p:nvSpPr>
        <p:spPr>
          <a:xfrm>
            <a:off x="755576" y="1225689"/>
            <a:ext cx="439248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u-HU" sz="2000" dirty="0"/>
              <a:t>A </a:t>
            </a:r>
            <a:r>
              <a:rPr lang="hu-HU" sz="2000" b="1" dirty="0"/>
              <a:t>szélenergia</a:t>
            </a:r>
            <a:r>
              <a:rPr lang="hu-HU" sz="2000" dirty="0"/>
              <a:t> a levegő mozgási energiáját jelenti. Ezen energiát az emberiség már régóta hasznosítja különböző energiaátviteli-módszerek segítségével.</a:t>
            </a:r>
          </a:p>
          <a:p>
            <a:pPr marL="342900" indent="-342900">
              <a:buFont typeface="Arial" pitchFamily="34" charset="0"/>
              <a:buChar char="•"/>
            </a:pPr>
            <a:endParaRPr lang="hu-H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hu-HU" sz="2000" dirty="0"/>
              <a:t>A legöregebb technológia a szélmalom. A szélmalomnál modernebb a szélturbina.</a:t>
            </a:r>
          </a:p>
          <a:p>
            <a:pPr marL="342900" indent="-342900">
              <a:buFont typeface="Arial" pitchFamily="34" charset="0"/>
              <a:buChar char="•"/>
            </a:pPr>
            <a:endParaRPr lang="hu-H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hu-HU" sz="2000" dirty="0"/>
              <a:t>A szélenergia a napjainkban elérhető technológiák közül a legkisebb környezeti terhelés mellett képes nagy mennyiségű villamos energia előállítására.</a:t>
            </a:r>
          </a:p>
          <a:p>
            <a:r>
              <a:rPr lang="hu-HU" sz="2000" dirty="0"/>
              <a:t>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5436096" y="558924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Szélturbina</a:t>
            </a:r>
          </a:p>
        </p:txBody>
      </p:sp>
    </p:spTree>
    <p:extLst>
      <p:ext uri="{BB962C8B-B14F-4D97-AF65-F5344CB8AC3E}">
        <p14:creationId xmlns:p14="http://schemas.microsoft.com/office/powerpoint/2010/main" val="53904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AA2D0698-8B08-7659-689D-7E07002144FC}"/>
              </a:ext>
            </a:extLst>
          </p:cNvPr>
          <p:cNvSpPr txBox="1"/>
          <p:nvPr/>
        </p:nvSpPr>
        <p:spPr>
          <a:xfrm>
            <a:off x="276654" y="252597"/>
            <a:ext cx="7818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3200" dirty="0"/>
              <a:t>A fenntartható fejlődés mutatói: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6FBDB0F7-84A5-607C-520E-5BD65BFD8E2F}"/>
              </a:ext>
            </a:extLst>
          </p:cNvPr>
          <p:cNvSpPr txBox="1"/>
          <p:nvPr/>
        </p:nvSpPr>
        <p:spPr>
          <a:xfrm>
            <a:off x="276654" y="1351508"/>
            <a:ext cx="51965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/>
              <a:t>Az erőforrásokat hatékonyan használjuk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2400" dirty="0"/>
          </a:p>
          <a:p>
            <a:r>
              <a:rPr lang="hu-HU" sz="2400" dirty="0"/>
              <a:t>• Tiszta ivóvíz biztosítása minden    embernek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/>
              <a:t>Hulladéktermelést minimalizáljuk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/>
              <a:t>Az emberek egészségért biztonságos és kellemes tiszta környezet fenntartásával védjük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/>
              <a:t>A természetet óvjuk</a:t>
            </a:r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D51E0B56-670B-DD5D-2130-BA8CA4363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169" y="1351508"/>
            <a:ext cx="3058710" cy="304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1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>
            <a:extLst>
              <a:ext uri="{FF2B5EF4-FFF2-40B4-BE49-F238E27FC236}">
                <a16:creationId xmlns:a16="http://schemas.microsoft.com/office/drawing/2014/main" id="{989A1684-6ACC-00E5-AF56-F6514E505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3838"/>
            <a:ext cx="3718306" cy="661032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3304730"/>
            <a:ext cx="4621006" cy="3465754"/>
          </a:xfrm>
          <a:prstGeom prst="rect">
            <a:avLst/>
          </a:prstGeom>
        </p:spPr>
      </p:pic>
      <p:pic>
        <p:nvPicPr>
          <p:cNvPr id="3074" name="Picture 2" descr="szélenergia hasznosítás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4"/>
          <a:stretch/>
        </p:blipFill>
        <p:spPr bwMode="auto">
          <a:xfrm>
            <a:off x="5868144" y="123838"/>
            <a:ext cx="3108838" cy="421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4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55576" y="194502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A szélenergia hasznosításának története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460375" y="1916832"/>
            <a:ext cx="58639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u-HU" sz="2000" dirty="0"/>
              <a:t>A Közel-keleten használtak először (7-9. században) szélmalom általi szélenergiahasznosítást.</a:t>
            </a:r>
          </a:p>
          <a:p>
            <a:endParaRPr lang="hu-HU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hu-HU" sz="2000" dirty="0"/>
              <a:t>A szélmalom 1180 körül jelent meg Európában és először a gabona őrlésére használták.</a:t>
            </a:r>
          </a:p>
          <a:p>
            <a:pPr marL="285750" indent="-285750">
              <a:buFont typeface="Arial" pitchFamily="34" charset="0"/>
              <a:buChar char="•"/>
            </a:pPr>
            <a:endParaRPr lang="hu-HU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hu-HU" sz="2000" dirty="0"/>
              <a:t>Manapság szellőzőrendszerek működtetését, pontosabban a huzatfokozás biztosítását is a szél erejére bízzák.</a:t>
            </a:r>
          </a:p>
          <a:p>
            <a:pPr marL="285750" indent="-285750">
              <a:buFont typeface="Arial" pitchFamily="34" charset="0"/>
              <a:buChar char="•"/>
            </a:pPr>
            <a:endParaRPr lang="hu-HU" sz="2000" dirty="0"/>
          </a:p>
        </p:txBody>
      </p:sp>
      <p:sp>
        <p:nvSpPr>
          <p:cNvPr id="4" name="AutoShape 4" descr="https://upload.wikimedia.org/wikipedia/commons/thumb/3/36/Amrumer_Windm%C3%BChle_%282018%29.jpg/250px-Amrumer_Windm%C3%BChle_%282018%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94502"/>
            <a:ext cx="1814335" cy="226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4509120"/>
            <a:ext cx="2682756" cy="20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2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2852936"/>
            <a:ext cx="7467600" cy="3621016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hu-HU" dirty="0"/>
              <a:t>A 20. század végén jutott nagyobb szerephez, </a:t>
            </a:r>
          </a:p>
          <a:p>
            <a:pPr marL="0" indent="0">
              <a:buNone/>
            </a:pPr>
            <a:endParaRPr lang="hu-HU" dirty="0"/>
          </a:p>
          <a:p>
            <a:pPr marL="285750" indent="-285750">
              <a:buFont typeface="Arial" pitchFamily="34" charset="0"/>
              <a:buChar char="•"/>
            </a:pPr>
            <a:r>
              <a:rPr lang="hu-HU" dirty="0"/>
              <a:t>a 21. század elején a technológiai fejlődésnek köszönhetően a szélenergia előállításának az ára rohamosan csökkent</a:t>
            </a:r>
          </a:p>
          <a:p>
            <a:pPr marL="285750" indent="-285750">
              <a:buFont typeface="Arial" pitchFamily="34" charset="0"/>
              <a:buChar char="•"/>
            </a:pPr>
            <a:endParaRPr lang="hu-HU" dirty="0"/>
          </a:p>
          <a:p>
            <a:pPr marL="285750" indent="-285750">
              <a:buFont typeface="Arial" pitchFamily="34" charset="0"/>
              <a:buChar char="•"/>
            </a:pPr>
            <a:r>
              <a:rPr lang="hu-HU" dirty="0"/>
              <a:t>Az egyik leggyorsabban bővülő energiaforrás, a világban évi 20% körüli kapacitásbővüléssel </a:t>
            </a: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-324544" y="404664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/>
              <a:t>Szélturbina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260648"/>
            <a:ext cx="4353674" cy="237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55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360" y="980728"/>
            <a:ext cx="3471792" cy="292115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42" y="4005064"/>
            <a:ext cx="6630509" cy="260293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-108520" y="476672"/>
            <a:ext cx="5256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/>
              <a:t>Magyarországi felhasználás korlátai</a:t>
            </a:r>
          </a:p>
        </p:txBody>
      </p:sp>
    </p:spTree>
    <p:extLst>
      <p:ext uri="{BB962C8B-B14F-4D97-AF65-F5344CB8AC3E}">
        <p14:creationId xmlns:p14="http://schemas.microsoft.com/office/powerpoint/2010/main" val="909848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784BC956-4A4C-B867-0C7B-1EC4BCA3B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91" y="416700"/>
            <a:ext cx="7886700" cy="604158"/>
          </a:xfrm>
        </p:spPr>
        <p:txBody>
          <a:bodyPr/>
          <a:lstStyle/>
          <a:p>
            <a:r>
              <a:rPr lang="hu-HU" sz="2800" cap="none" dirty="0">
                <a:solidFill>
                  <a:prstClr val="black"/>
                </a:solidFill>
              </a:rPr>
              <a:t>A szélenergia hasznosítása Magyarországon</a:t>
            </a:r>
            <a:endParaRPr lang="hu-HU" u="sng" dirty="0">
              <a:solidFill>
                <a:schemeClr val="bg1"/>
              </a:solidFill>
            </a:endParaRP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EE80728-020C-55EB-F8F9-8A1512D14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91" y="1412776"/>
            <a:ext cx="7436582" cy="4271198"/>
          </a:xfrm>
        </p:spPr>
        <p:txBody>
          <a:bodyPr>
            <a:normAutofit/>
          </a:bodyPr>
          <a:lstStyle/>
          <a:p>
            <a:r>
              <a:rPr lang="hu-HU" dirty="0"/>
              <a:t>A szélerőművek többsége a Kisalföldön helyezkedik el, ahol az optimális áramtermeléshez a legkedvezőbbek a természeti adottságok. </a:t>
            </a:r>
          </a:p>
          <a:p>
            <a:r>
              <a:rPr lang="hu-HU" dirty="0"/>
              <a:t>2006 óta azonban nem adtak ki engedélyt újabb szélerőművek építésére, utoljára 2011-ben adtak át új szélkereket. </a:t>
            </a:r>
          </a:p>
          <a:p>
            <a:r>
              <a:rPr lang="hu-HU" dirty="0"/>
              <a:t>Magyarországon az áram ellátás 1,73%-át teszik ki a szélenergia. 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4786674"/>
            <a:ext cx="5016628" cy="201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47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860" y="4869160"/>
            <a:ext cx="3531141" cy="198626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EB2EA6BB-D7FC-6A7D-239C-D41AF4B32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7" y="1205462"/>
            <a:ext cx="6943127" cy="5652537"/>
          </a:xfrm>
        </p:spPr>
        <p:txBody>
          <a:bodyPr>
            <a:normAutofit fontScale="92500"/>
          </a:bodyPr>
          <a:lstStyle/>
          <a:p>
            <a:r>
              <a:rPr lang="hu-HU" dirty="0"/>
              <a:t>A vízenergia olyan megújuló energiaforrás, amelyet a víz eséséből vagy folyásából nyernek. </a:t>
            </a:r>
          </a:p>
          <a:p>
            <a:r>
              <a:rPr lang="hu-HU" dirty="0"/>
              <a:t>A víz nem csupán éltető elem, a földi élet létrejöttének és fenntartásának alapja, de fontos energiaforrás is. Igaz, valójában elsősorban a Nap energiáját közvetíti: a Nap az, ami energiájával folyamatos mozgásban tartja. Tulajdonképpen ezt a mozgási energiát tekintjük vízenergiának.</a:t>
            </a:r>
          </a:p>
          <a:p>
            <a:r>
              <a:rPr lang="hu-HU" dirty="0"/>
              <a:t> Nagy történelmi múltra tekint vissza; kiszámíthatósága és folyamatossága </a:t>
            </a:r>
          </a:p>
          <a:p>
            <a:pPr marL="0" indent="0">
              <a:buNone/>
            </a:pPr>
            <a:r>
              <a:rPr lang="hu-HU" dirty="0"/>
              <a:t>    folytán már az ókortól kezdődően </a:t>
            </a:r>
          </a:p>
          <a:p>
            <a:pPr marL="0" indent="0">
              <a:buNone/>
            </a:pPr>
            <a:r>
              <a:rPr lang="hu-HU" dirty="0"/>
              <a:t>    előszeretettel alkalmazták </a:t>
            </a:r>
          </a:p>
          <a:p>
            <a:pPr marL="0" indent="0">
              <a:buNone/>
            </a:pPr>
            <a:r>
              <a:rPr lang="hu-HU" dirty="0"/>
              <a:t>    mezőgazdasági (öntözés, malmok) és</a:t>
            </a:r>
          </a:p>
          <a:p>
            <a:pPr marL="0" indent="0">
              <a:buNone/>
            </a:pPr>
            <a:r>
              <a:rPr lang="hu-HU" dirty="0"/>
              <a:t>                       ipari (textilgyártás) célokra.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1AE9456-4558-15AD-522E-07E05D487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140" y="185515"/>
            <a:ext cx="2371545" cy="1731318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619672" y="335089"/>
            <a:ext cx="5379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Mi is az a vízenergia?</a:t>
            </a:r>
          </a:p>
        </p:txBody>
      </p:sp>
    </p:spTree>
    <p:extLst>
      <p:ext uri="{BB962C8B-B14F-4D97-AF65-F5344CB8AC3E}">
        <p14:creationId xmlns:p14="http://schemas.microsoft.com/office/powerpoint/2010/main" val="3119389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352" y="3717032"/>
            <a:ext cx="3952459" cy="3054625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7810" y="870117"/>
            <a:ext cx="4842222" cy="6165304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hu-HU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Folyóvizes erőművek:</a:t>
            </a: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 patakban, folyóban folyó víz hajtja meg a vízkereket/turbinát, az pedig a villamos áramot fejlesztő generátort.</a:t>
            </a:r>
          </a:p>
          <a:p>
            <a:pPr marL="514350" indent="-514350">
              <a:buFont typeface="+mj-lt"/>
              <a:buAutoNum type="arabicPeriod"/>
            </a:pPr>
            <a:endParaRPr lang="hu-H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Tározós erőművek:</a:t>
            </a: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Ezeknél egy víztározó vizét vezetik a turbinákra, felhasználva a nagy tömegű víz nyomási energiáját is. A folyók vizét gátakkal rekesztik el, majd rávezetik a vízturbinára, ami meghajtja a villamos áramot fejlesztő generátort. </a:t>
            </a:r>
          </a:p>
          <a:p>
            <a:pPr marL="514350" indent="-514350">
              <a:buFont typeface="+mj-lt"/>
              <a:buAutoNum type="arabicPeriod"/>
            </a:pPr>
            <a:endParaRPr lang="hu-H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Árapály- és hullámerőművek:</a:t>
            </a: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 vízparti, mederbe telepített vagy vízen lebegő szerkezetek szintén a tengervíz mozgási energiáját hasznosítják: a víz turbinákat vagy szivattyúkat hajtanak meg, majd generátorok révén fejlesztenek villamos áramot.</a:t>
            </a:r>
            <a:endParaRPr lang="hu-HU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907704" y="122909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/>
              <a:t>A vízenergia fajtái: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068" y="972142"/>
            <a:ext cx="3962743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39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3">
            <a:extLst>
              <a:ext uri="{FF2B5EF4-FFF2-40B4-BE49-F238E27FC236}">
                <a16:creationId xmlns:a16="http://schemas.microsoft.com/office/drawing/2014/main" id="{3D02235A-2EF4-A789-294E-ABBC92146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110809"/>
            <a:ext cx="3868340" cy="617934"/>
          </a:xfrm>
        </p:spPr>
        <p:txBody>
          <a:bodyPr>
            <a:normAutofit/>
          </a:bodyPr>
          <a:lstStyle/>
          <a:p>
            <a:pPr algn="ctr"/>
            <a:r>
              <a:rPr lang="hu-HU" sz="2700" u="sng" dirty="0">
                <a:solidFill>
                  <a:schemeClr val="bg1"/>
                </a:solidFill>
              </a:rPr>
              <a:t>Előnyei: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D6B8635B-0134-34CE-BB3F-4C99CE543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749965"/>
            <a:ext cx="3868340" cy="3270647"/>
          </a:xfrm>
        </p:spPr>
        <p:txBody>
          <a:bodyPr/>
          <a:lstStyle/>
          <a:p>
            <a:endParaRPr lang="hu-HU" dirty="0"/>
          </a:p>
          <a:p>
            <a:r>
              <a:rPr lang="hu-HU" dirty="0"/>
              <a:t>Nincs CO</a:t>
            </a:r>
            <a:r>
              <a:rPr lang="hu-HU" baseline="-25000" dirty="0"/>
              <a:t>2</a:t>
            </a:r>
            <a:r>
              <a:rPr lang="hu-HU" dirty="0"/>
              <a:t> kibocsátás</a:t>
            </a:r>
          </a:p>
          <a:p>
            <a:r>
              <a:rPr lang="hu-HU" dirty="0"/>
              <a:t>A nap és a szélerőművekhez képest stabil, egyenletes teljesítmény</a:t>
            </a:r>
          </a:p>
          <a:p>
            <a:pPr marL="0" indent="0">
              <a:buNone/>
            </a:pPr>
            <a:r>
              <a:rPr lang="hu-HU" sz="1800" dirty="0"/>
              <a:t> </a:t>
            </a:r>
          </a:p>
          <a:p>
            <a:endParaRPr lang="hu-HU" sz="1800" dirty="0">
              <a:solidFill>
                <a:schemeClr val="bg1"/>
              </a:solidFill>
            </a:endParaRPr>
          </a:p>
          <a:p>
            <a:endParaRPr lang="hu-HU" sz="1800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87C65757-4510-277E-BD0C-18ACE18A5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96263" y="1111218"/>
            <a:ext cx="3887391" cy="617934"/>
          </a:xfrm>
        </p:spPr>
        <p:txBody>
          <a:bodyPr>
            <a:normAutofit/>
          </a:bodyPr>
          <a:lstStyle/>
          <a:p>
            <a:pPr algn="ctr"/>
            <a:r>
              <a:rPr lang="hu-HU" sz="2700" u="sng" dirty="0">
                <a:solidFill>
                  <a:schemeClr val="bg1"/>
                </a:solidFill>
              </a:rPr>
              <a:t>Hátrányai: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38F25841-45A4-D7FA-FDE2-D27278164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728743"/>
            <a:ext cx="3887391" cy="3270647"/>
          </a:xfrm>
        </p:spPr>
        <p:txBody>
          <a:bodyPr/>
          <a:lstStyle/>
          <a:p>
            <a:r>
              <a:rPr lang="hu-HU" dirty="0"/>
              <a:t>Az esetleges ökoszisztéma károsodás </a:t>
            </a:r>
          </a:p>
          <a:p>
            <a:r>
              <a:rPr lang="hu-HU" dirty="0"/>
              <a:t>Eliszaposodás</a:t>
            </a:r>
          </a:p>
          <a:p>
            <a:r>
              <a:rPr lang="hu-HU" dirty="0"/>
              <a:t>Nagy, főleg erdős területek elárasztása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51520" y="259950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/>
              <a:t>A vízenergia előnyei, hátrányai: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580" y="4699119"/>
            <a:ext cx="3010111" cy="2003092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4221088"/>
            <a:ext cx="3082042" cy="247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07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D28C2C2-0A79-A925-8CF8-A09DD549B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614" y="90164"/>
            <a:ext cx="7886700" cy="684099"/>
          </a:xfrm>
        </p:spPr>
        <p:txBody>
          <a:bodyPr>
            <a:normAutofit fontScale="90000"/>
          </a:bodyPr>
          <a:lstStyle/>
          <a:p>
            <a:r>
              <a:rPr lang="hu-HU" sz="3200" cap="none" dirty="0">
                <a:solidFill>
                  <a:prstClr val="black"/>
                </a:solidFill>
              </a:rPr>
              <a:t>A vízenergia hasznosítása Magyarországon</a:t>
            </a:r>
            <a:endParaRPr lang="hu-HU" u="sng" dirty="0">
              <a:solidFill>
                <a:schemeClr val="bg1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BF4FB5C-56E0-9E5B-AFDC-443612E8F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3480"/>
            <a:ext cx="5740810" cy="5797888"/>
          </a:xfrm>
        </p:spPr>
        <p:txBody>
          <a:bodyPr>
            <a:normAutofit fontScale="92500"/>
          </a:bodyPr>
          <a:lstStyle/>
          <a:p>
            <a:r>
              <a:rPr lang="hu-HU" dirty="0"/>
              <a:t>A kedvezőtlen környezeti adottságok és a </a:t>
            </a:r>
            <a:r>
              <a:rPr lang="hu-HU" dirty="0" err="1"/>
              <a:t>Bős</a:t>
            </a:r>
            <a:r>
              <a:rPr lang="hu-HU" dirty="0"/>
              <a:t>-nagymarosi vízlépcső esete után jelenlévő társadalmi elutasítottság miatt Magyarországon nincs jelentős vízenergia felhasználás. </a:t>
            </a:r>
          </a:p>
          <a:p>
            <a:r>
              <a:rPr lang="hu-HU" dirty="0"/>
              <a:t> A két legnagyobb magyar vízerőmű a Tiszán helyezkedik el, </a:t>
            </a:r>
          </a:p>
          <a:p>
            <a:pPr lvl="1"/>
            <a:r>
              <a:rPr lang="hu-HU" dirty="0"/>
              <a:t>a </a:t>
            </a:r>
            <a:r>
              <a:rPr lang="hu-HU" dirty="0" err="1"/>
              <a:t>Tiszalöki</a:t>
            </a:r>
            <a:r>
              <a:rPr lang="hu-HU" dirty="0"/>
              <a:t> erőmű 12,9 MW, </a:t>
            </a:r>
          </a:p>
          <a:p>
            <a:pPr lvl="1"/>
            <a:r>
              <a:rPr lang="hu-HU" dirty="0"/>
              <a:t>a Kiskörei erőmű 28 MW beépített kapacitással rendelkezik.</a:t>
            </a:r>
          </a:p>
          <a:p>
            <a:r>
              <a:rPr lang="hu-HU" dirty="0"/>
              <a:t> A közeljövőben csupán kisméretű, illetve mini-vízerőművek telepítésére lehet számítani az országban. </a:t>
            </a:r>
          </a:p>
          <a:p>
            <a:r>
              <a:rPr lang="hu-HU" dirty="0"/>
              <a:t>2015-ben Magyarországon 57 MW volt a vízenergia potenciális összteljesítménye.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676ABB6-042B-2998-2466-2FA6BAAC3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810" y="4801914"/>
            <a:ext cx="3317138" cy="193945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842B549-A9C5-199A-116F-34AFDAFAB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2276872"/>
            <a:ext cx="3189554" cy="21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915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107504" y="3344610"/>
            <a:ext cx="8651304" cy="336575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954" y="476672"/>
            <a:ext cx="5210854" cy="272267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673416"/>
            <a:ext cx="3367004" cy="223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64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9124003-C526-2F06-AA82-C615F29CC247}"/>
              </a:ext>
            </a:extLst>
          </p:cNvPr>
          <p:cNvSpPr txBox="1"/>
          <p:nvPr/>
        </p:nvSpPr>
        <p:spPr>
          <a:xfrm>
            <a:off x="360611" y="174171"/>
            <a:ext cx="5244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3200" dirty="0"/>
              <a:t>Népességrobbanás = demográfiairobbanás: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38A456A-02A0-F8E3-A8BB-626C12F236D4}"/>
              </a:ext>
            </a:extLst>
          </p:cNvPr>
          <p:cNvSpPr txBox="1"/>
          <p:nvPr/>
        </p:nvSpPr>
        <p:spPr>
          <a:xfrm>
            <a:off x="251520" y="1679892"/>
            <a:ext cx="60235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Népességfejlődés szemléltetése</a:t>
            </a:r>
          </a:p>
          <a:p>
            <a:r>
              <a:rPr lang="hu-HU" sz="2000" dirty="0"/>
              <a:t>         </a:t>
            </a:r>
            <a:r>
              <a:rPr lang="hu-HU" dirty="0"/>
              <a:t>Azt vizsgáljuk, hogy hány év kellett    	ahhoz, hogy a népesség </a:t>
            </a:r>
            <a:r>
              <a:rPr lang="hu-HU" dirty="0" err="1"/>
              <a:t>megduplázódjon</a:t>
            </a:r>
            <a:endParaRPr lang="hu-HU" dirty="0"/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Eleinte: 3-4 ezer év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Időszámításunk kezdetén 1ezer év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1600-ig járványok, háborúk miatt: szaporodás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gyenge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1650-1850 duplázódás (200 év)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1850-1950 duplázódás (100 év)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1950-1985 duplázódás (35 év)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5D652C0F-3412-F6DC-FF7A-1B7534C5E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666" y="0"/>
            <a:ext cx="3268008" cy="234888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946581"/>
            <a:ext cx="4067943" cy="28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3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07504" y="1150568"/>
            <a:ext cx="892899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/>
          </a:p>
          <a:p>
            <a:r>
              <a:rPr lang="hu-HU" sz="1200" dirty="0"/>
              <a:t>Kerekes Sándor – </a:t>
            </a:r>
            <a:r>
              <a:rPr lang="hu-HU" sz="1200" dirty="0" err="1"/>
              <a:t>Tardy</a:t>
            </a:r>
            <a:r>
              <a:rPr lang="hu-HU" sz="1200" dirty="0"/>
              <a:t> János: Van jövőnk! Fiataloknak a fenntartható fejlődésről, Magyar Természettudományi Társulat, Budapest, 2021</a:t>
            </a:r>
          </a:p>
          <a:p>
            <a:endParaRPr lang="hu-HU" sz="1200" dirty="0"/>
          </a:p>
          <a:p>
            <a:r>
              <a:rPr lang="hu-HU" sz="1200" dirty="0"/>
              <a:t>Berger Józsefné: Az élő természet, Biológia és környezetvédelem középiskolásoknak, Nemzeti Tankönyvkiadó 2000</a:t>
            </a:r>
          </a:p>
          <a:p>
            <a:endParaRPr lang="hu-HU" sz="1200" dirty="0"/>
          </a:p>
          <a:p>
            <a:r>
              <a:rPr lang="hu-HU" sz="1200" dirty="0">
                <a:hlinkClick r:id="rId2"/>
              </a:rPr>
              <a:t>https://www.ksh.hu/energiagazdalkodas</a:t>
            </a:r>
            <a:endParaRPr lang="hu-HU" sz="1200" dirty="0"/>
          </a:p>
          <a:p>
            <a:endParaRPr lang="hu-HU" sz="1200" dirty="0"/>
          </a:p>
          <a:p>
            <a:r>
              <a:rPr lang="hu-HU" sz="1200" dirty="0">
                <a:hlinkClick r:id="rId3"/>
              </a:rPr>
              <a:t>http://www.sze.hu/~mgergo/EnergiatudatosEpulettervezes/02_KORABBI_HALLGATOI_MUNKAK/2011/0426%20borsaia%20szelenergia.pdf</a:t>
            </a:r>
            <a:endParaRPr lang="hu-HU" sz="1200" dirty="0"/>
          </a:p>
          <a:p>
            <a:endParaRPr lang="hu-HU" sz="1200" dirty="0"/>
          </a:p>
          <a:p>
            <a:r>
              <a:rPr lang="hu-HU" sz="1200" dirty="0">
                <a:hlinkClick r:id="rId4"/>
              </a:rPr>
              <a:t>https://op.europa.eu/webpub/eca/lr-energy-and-climate/hu/</a:t>
            </a:r>
            <a:endParaRPr lang="hu-HU" sz="1200" dirty="0"/>
          </a:p>
          <a:p>
            <a:endParaRPr lang="hu-HU" sz="1200" dirty="0"/>
          </a:p>
          <a:p>
            <a:r>
              <a:rPr lang="hu-HU" sz="1200" dirty="0">
                <a:hlinkClick r:id="rId5"/>
              </a:rPr>
              <a:t>https://energiaklub.hu/files/study/Energiaklub_Sz%C3%A9lenergia%20a%2021.%20sz%C3%A1zadban_2.pdf</a:t>
            </a:r>
            <a:endParaRPr lang="hu-HU" sz="1200" dirty="0"/>
          </a:p>
          <a:p>
            <a:endParaRPr lang="hu-HU" sz="1200" dirty="0"/>
          </a:p>
          <a:p>
            <a:r>
              <a:rPr lang="hu-HU" sz="1200" dirty="0"/>
              <a:t>A klímaváltozás várható gazdasági hatásai Magyarországon 2020-2040 </a:t>
            </a:r>
            <a:r>
              <a:rPr lang="hu-HU" sz="1200" dirty="0">
                <a:hlinkClick r:id="rId6"/>
              </a:rPr>
              <a:t>https://gvi.hu/files/researches/470/klima_2015_elemzes_150902_.pdf</a:t>
            </a:r>
            <a:endParaRPr lang="hu-HU" sz="1200" dirty="0"/>
          </a:p>
          <a:p>
            <a:endParaRPr lang="hu-HU" sz="1200" dirty="0"/>
          </a:p>
          <a:p>
            <a:r>
              <a:rPr lang="hu-HU" sz="1200" dirty="0">
                <a:hlinkClick r:id="rId7"/>
              </a:rPr>
              <a:t>https://hu.wikipedia.org</a:t>
            </a:r>
            <a:endParaRPr lang="hu-HU" sz="1200" dirty="0"/>
          </a:p>
          <a:p>
            <a:endParaRPr lang="hu-HU" sz="1200" dirty="0"/>
          </a:p>
          <a:p>
            <a:r>
              <a:rPr lang="hu-HU" sz="1200" dirty="0">
                <a:hlinkClick r:id="rId8"/>
              </a:rPr>
              <a:t>https://www.nkp.hu/tankonyv/kemia_8/lecke_05_005</a:t>
            </a:r>
            <a:endParaRPr lang="hu-HU" sz="1200" dirty="0"/>
          </a:p>
          <a:p>
            <a:endParaRPr lang="hu-HU" sz="1200" dirty="0"/>
          </a:p>
          <a:p>
            <a:r>
              <a:rPr lang="hu-HU" sz="1200" dirty="0">
                <a:hlinkClick r:id="rId9"/>
              </a:rPr>
              <a:t>https://energiaklub.hu/files/brochure/zold_kozbeszerzes_donteshozoi_utmutato.pdf</a:t>
            </a:r>
            <a:endParaRPr lang="hu-HU" sz="1200" dirty="0"/>
          </a:p>
          <a:p>
            <a:endParaRPr lang="hu-HU" sz="1200" dirty="0"/>
          </a:p>
          <a:p>
            <a:r>
              <a:rPr lang="hu-HU" sz="1200" dirty="0" err="1"/>
              <a:t>Vickievicz</a:t>
            </a:r>
            <a:r>
              <a:rPr lang="hu-HU" sz="1200" dirty="0"/>
              <a:t> András – </a:t>
            </a:r>
            <a:r>
              <a:rPr lang="hu-HU" sz="1200" dirty="0">
                <a:hlinkClick r:id="rId10"/>
              </a:rPr>
              <a:t>https://bioszfera.com/downloads/Oko-bioszferavedelme.pdf</a:t>
            </a:r>
            <a:endParaRPr lang="hu-HU" sz="1200" dirty="0"/>
          </a:p>
          <a:p>
            <a:endParaRPr lang="hu-HU" sz="1200" dirty="0"/>
          </a:p>
          <a:p>
            <a:r>
              <a:rPr lang="hu-HU" sz="1200" dirty="0">
                <a:hlinkClick r:id="rId11"/>
              </a:rPr>
              <a:t>https://www.uni-miskolc.hu/~ecomojud/3nepfoldnepes.pdf</a:t>
            </a:r>
            <a:endParaRPr lang="hu-HU" sz="1200" dirty="0"/>
          </a:p>
          <a:p>
            <a:r>
              <a:rPr lang="hu-HU" sz="1200" dirty="0">
                <a:hlinkClick r:id="rId12"/>
              </a:rPr>
              <a:t>https://hugas.met.com/hu/fyouture/zold-vilag/szelenergia-szeleromu/1152</a:t>
            </a:r>
            <a:endParaRPr lang="hu-HU" sz="1200" dirty="0"/>
          </a:p>
          <a:p>
            <a:r>
              <a:rPr lang="hu-HU" sz="1200" dirty="0">
                <a:hlinkClick r:id="rId13"/>
              </a:rPr>
              <a:t>https://www.hds.bme.hu/letoltesek/targyak/BMEGEENNESV/Vizero.pdf</a:t>
            </a:r>
            <a:endParaRPr lang="hu-HU" sz="1200" dirty="0"/>
          </a:p>
          <a:p>
            <a:endParaRPr lang="hu-HU" sz="1200" dirty="0"/>
          </a:p>
          <a:p>
            <a:endParaRPr lang="hu-HU" sz="1200" dirty="0"/>
          </a:p>
          <a:p>
            <a:endParaRPr lang="hu-HU" sz="1200" dirty="0"/>
          </a:p>
          <a:p>
            <a:r>
              <a:rPr lang="hu-HU" sz="1200" dirty="0"/>
              <a:t> </a:t>
            </a:r>
          </a:p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3059832" y="548680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i="1" dirty="0"/>
              <a:t>Források:</a:t>
            </a:r>
          </a:p>
        </p:txBody>
      </p:sp>
    </p:spTree>
    <p:extLst>
      <p:ext uri="{BB962C8B-B14F-4D97-AF65-F5344CB8AC3E}">
        <p14:creationId xmlns:p14="http://schemas.microsoft.com/office/powerpoint/2010/main" val="35593954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87824" y="2924944"/>
            <a:ext cx="5682843" cy="2053590"/>
          </a:xfrm>
        </p:spPr>
        <p:txBody>
          <a:bodyPr>
            <a:normAutofit/>
          </a:bodyPr>
          <a:lstStyle/>
          <a:p>
            <a:r>
              <a:rPr lang="hu-HU" sz="3200" i="1" dirty="0">
                <a:solidFill>
                  <a:schemeClr val="accent6">
                    <a:lumMod val="50000"/>
                  </a:schemeClr>
                </a:solidFill>
              </a:rPr>
              <a:t>Köszönjük a figyelmet!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9" y="476673"/>
            <a:ext cx="1944216" cy="185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0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E593894F-2CAF-94C7-1EE1-85C9E22A4D63}"/>
              </a:ext>
            </a:extLst>
          </p:cNvPr>
          <p:cNvSpPr txBox="1"/>
          <p:nvPr/>
        </p:nvSpPr>
        <p:spPr>
          <a:xfrm>
            <a:off x="577123" y="342568"/>
            <a:ext cx="3223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3200" dirty="0"/>
              <a:t>Városiasodás: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5A8BC00-9312-342C-8EBF-F83C738BDC42}"/>
              </a:ext>
            </a:extLst>
          </p:cNvPr>
          <p:cNvSpPr txBox="1"/>
          <p:nvPr/>
        </p:nvSpPr>
        <p:spPr>
          <a:xfrm>
            <a:off x="577123" y="1160501"/>
            <a:ext cx="47149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/>
              <a:t>Városok térbeli növekedését és népességnövekedést illetve a városi életforma terjedését jelenti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/>
              <a:t> Városok létrejötte a falvakból való elvándorlásnak köszönhető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/>
              <a:t>Az elvándorlás okai: </a:t>
            </a:r>
          </a:p>
          <a:p>
            <a:pPr algn="l"/>
            <a:r>
              <a:rPr lang="hu-HU" sz="2400" dirty="0"/>
              <a:t>              • háború</a:t>
            </a:r>
          </a:p>
          <a:p>
            <a:pPr algn="l"/>
            <a:r>
              <a:rPr lang="hu-HU" sz="2400" dirty="0"/>
              <a:t>              • munkanélküliség</a:t>
            </a:r>
          </a:p>
          <a:p>
            <a:pPr algn="l"/>
            <a:r>
              <a:rPr lang="hu-HU" sz="2400" dirty="0"/>
              <a:t>              • biztonság hiánya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400" dirty="0"/>
              <a:t>A városiasodás nagy energiaigényű központokat hozott létre </a:t>
            </a:r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0FBF9AED-26A8-1B46-C189-49267A421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89" y="95616"/>
            <a:ext cx="3226923" cy="2129769"/>
          </a:xfrm>
          <a:prstGeom prst="rect">
            <a:avLst/>
          </a:prstGeom>
        </p:spPr>
      </p:pic>
      <p:pic>
        <p:nvPicPr>
          <p:cNvPr id="5" name="Kép 5">
            <a:extLst>
              <a:ext uri="{FF2B5EF4-FFF2-40B4-BE49-F238E27FC236}">
                <a16:creationId xmlns:a16="http://schemas.microsoft.com/office/drawing/2014/main" id="{25912E46-07EB-15A8-8324-03C132EA2B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01" y="3673062"/>
            <a:ext cx="3588076" cy="191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9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67544" y="620688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Energiafelhasználás:</a:t>
            </a:r>
            <a:endParaRPr lang="hu-HU" sz="4400" dirty="0"/>
          </a:p>
        </p:txBody>
      </p:sp>
      <p:sp>
        <p:nvSpPr>
          <p:cNvPr id="3" name="Téglalap 2"/>
          <p:cNvSpPr/>
          <p:nvPr/>
        </p:nvSpPr>
        <p:spPr>
          <a:xfrm>
            <a:off x="467544" y="2780928"/>
            <a:ext cx="64087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u-HU" sz="2400" dirty="0"/>
              <a:t>Célja: a társadalom és a gazdaság számára létfontosságú energiával ellássa a különböző felhasználói szektorokat</a:t>
            </a:r>
            <a:r>
              <a:rPr lang="hu-HU" dirty="0"/>
              <a:t>.</a:t>
            </a:r>
          </a:p>
          <a:p>
            <a:r>
              <a:rPr lang="hu-HU" sz="2400" dirty="0"/>
              <a:t> </a:t>
            </a:r>
          </a:p>
          <a:p>
            <a:endParaRPr lang="hu-HU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hu-HU" sz="2400" dirty="0"/>
              <a:t>Az energiaellátás és az energiafelhasználás az Unió teljes összes üvegházhatásúgáz-kibocsátásának 79%-át teszi ki.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88640"/>
            <a:ext cx="3603048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6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452BBC6C-6981-5AFD-EA20-9C7D1E3FA0EF}"/>
              </a:ext>
            </a:extLst>
          </p:cNvPr>
          <p:cNvSpPr txBox="1"/>
          <p:nvPr/>
        </p:nvSpPr>
        <p:spPr>
          <a:xfrm>
            <a:off x="480895" y="294455"/>
            <a:ext cx="73616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3200" dirty="0"/>
              <a:t>Az emberi közösség folyamatos energiaellátásának szüksége: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F8E3F4A-48C9-C19B-165B-CA381231B603}"/>
              </a:ext>
            </a:extLst>
          </p:cNvPr>
          <p:cNvSpPr txBox="1"/>
          <p:nvPr/>
        </p:nvSpPr>
        <p:spPr>
          <a:xfrm>
            <a:off x="793633" y="1785978"/>
            <a:ext cx="506420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000" dirty="0"/>
              <a:t>A körülöttünk lévő tárgyakat különböző berendezéseket mesterségesen állítottuk elő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000" dirty="0"/>
              <a:t>Ha egy nagyobb emberi közösség energiaellátás nélkül maradna minden megállna vagy nem működne kielégítően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000" dirty="0"/>
              <a:t>A történelem során lezajlott változások a civilizáció kialakulása mindig együtt járt az egy főre számított energiafelhasználás növekedésével</a:t>
            </a:r>
          </a:p>
        </p:txBody>
      </p:sp>
    </p:spTree>
    <p:extLst>
      <p:ext uri="{BB962C8B-B14F-4D97-AF65-F5344CB8AC3E}">
        <p14:creationId xmlns:p14="http://schemas.microsoft.com/office/powerpoint/2010/main" val="167192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>
            <a:extLst>
              <a:ext uri="{FF2B5EF4-FFF2-40B4-BE49-F238E27FC236}">
                <a16:creationId xmlns:a16="http://schemas.microsoft.com/office/drawing/2014/main" id="{3576F01A-0244-2352-B4A4-6ED5FFFAE3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r="6020" b="16010"/>
          <a:stretch/>
        </p:blipFill>
        <p:spPr>
          <a:xfrm>
            <a:off x="636923" y="836712"/>
            <a:ext cx="7632849" cy="4838803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sz="quarter" idx="1"/>
          </p:nvPr>
        </p:nvSpPr>
        <p:spPr>
          <a:xfrm>
            <a:off x="755574" y="5949280"/>
            <a:ext cx="7395549" cy="614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dirty="0"/>
              <a:t>A földi társadalmak energiafogyasztása évenként 1980 és 2017 között</a:t>
            </a:r>
          </a:p>
        </p:txBody>
      </p:sp>
    </p:spTree>
    <p:extLst>
      <p:ext uri="{BB962C8B-B14F-4D97-AF65-F5344CB8AC3E}">
        <p14:creationId xmlns:p14="http://schemas.microsoft.com/office/powerpoint/2010/main" val="32895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41866C5B-9308-D7B5-D82B-3FB7462BDCE5}"/>
              </a:ext>
            </a:extLst>
          </p:cNvPr>
          <p:cNvSpPr txBox="1"/>
          <p:nvPr/>
        </p:nvSpPr>
        <p:spPr>
          <a:xfrm>
            <a:off x="312497" y="234313"/>
            <a:ext cx="7457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3200" dirty="0"/>
              <a:t>Modern társadalom energiaigénye: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2E9B407-4D79-2533-1423-4E6ED41256AF}"/>
              </a:ext>
            </a:extLst>
          </p:cNvPr>
          <p:cNvSpPr txBox="1"/>
          <p:nvPr/>
        </p:nvSpPr>
        <p:spPr>
          <a:xfrm>
            <a:off x="312497" y="956018"/>
            <a:ext cx="48236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/>
              <a:t>Az országok együttes energiafelhasználása az elmúlt évtizedekben folyamatosan nőtt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/>
              <a:t>Az egy főre eső energiafogyasztás különböző földrajzi régióban eltérést mutat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/>
              <a:t>Az elektromos energia kulcsfontosságú a modern gazdaság fejlődése szempontjából</a:t>
            </a:r>
          </a:p>
        </p:txBody>
      </p:sp>
    </p:spTree>
    <p:extLst>
      <p:ext uri="{BB962C8B-B14F-4D97-AF65-F5344CB8AC3E}">
        <p14:creationId xmlns:p14="http://schemas.microsoft.com/office/powerpoint/2010/main" val="142300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oggia">
  <a:themeElements>
    <a:clrScheme name="Loggi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Loggi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oggi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8396</TotalTime>
  <Words>1398</Words>
  <Application>Microsoft Office PowerPoint</Application>
  <PresentationFormat>Diavetítés a képernyőre (4:3 oldalarány)</PresentationFormat>
  <Paragraphs>237</Paragraphs>
  <Slides>41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41</vt:i4>
      </vt:variant>
    </vt:vector>
  </HeadingPairs>
  <TitlesOfParts>
    <vt:vector size="42" baseType="lpstr">
      <vt:lpstr>Loggia</vt:lpstr>
      <vt:lpstr>ENERGIAFELHASZNÁLÁS Megújuló energiahordozók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Az energiahordozók felhasználásának időbeli változásai </vt:lpstr>
      <vt:lpstr>PowerPoint-bemutató</vt:lpstr>
      <vt:lpstr>Az Unió üvegházhatásúgáz-kibocsátási trendjei, előrejelzései, valamint a kibocsátáscsökkentésre vonatkozó célértékek és célkitűzések</vt:lpstr>
      <vt:lpstr>A villamosenergia- és hőtermelés fő forrásai az Unióban és a tagállamokban 2015-ben</vt:lpstr>
      <vt:lpstr>Megújuló energiaforrásokból és hulladékból termelt villamosenergia részesedése magyarországon:</vt:lpstr>
      <vt:lpstr>Végső energiafelhasználás alakulása Magyarországon:</vt:lpstr>
      <vt:lpstr>PowerPoint-bemutató</vt:lpstr>
      <vt:lpstr>Biomassza </vt:lpstr>
      <vt:lpstr>A biomassza energetikai hasznosítása </vt:lpstr>
      <vt:lpstr>PowerPoint-bemutató</vt:lpstr>
      <vt:lpstr>A biomassza hasznosítása Magyarországon</vt:lpstr>
      <vt:lpstr>PowerPoint-bemutató</vt:lpstr>
      <vt:lpstr>PowerPoint-bemutató</vt:lpstr>
      <vt:lpstr>PowerPoint-bemutató</vt:lpstr>
      <vt:lpstr>A napenergia hasznosítása Magyarországon</vt:lpstr>
      <vt:lpstr>PowerPoint-bemutató</vt:lpstr>
      <vt:lpstr>PowerPoint-bemutató</vt:lpstr>
      <vt:lpstr>PowerPoint-bemutató</vt:lpstr>
      <vt:lpstr>PowerPoint-bemutató</vt:lpstr>
      <vt:lpstr>PowerPoint-bemutató</vt:lpstr>
      <vt:lpstr>A szélenergia hasznosítása Magyarországon</vt:lpstr>
      <vt:lpstr>PowerPoint-bemutató</vt:lpstr>
      <vt:lpstr>PowerPoint-bemutató</vt:lpstr>
      <vt:lpstr>PowerPoint-bemutató</vt:lpstr>
      <vt:lpstr>A vízenergia hasznosítása Magyarországon</vt:lpstr>
      <vt:lpstr>PowerPoint-bemutató</vt:lpstr>
      <vt:lpstr>PowerPoint-bemutató</vt:lpstr>
      <vt:lpstr>Köszönjük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ENERGIAFELHASZNÁLÁS</dc:title>
  <dc:creator>sajtikA</dc:creator>
  <cp:lastModifiedBy>Marsóné Pere Krisztina</cp:lastModifiedBy>
  <cp:revision>114</cp:revision>
  <dcterms:created xsi:type="dcterms:W3CDTF">2022-12-09T09:00:23Z</dcterms:created>
  <dcterms:modified xsi:type="dcterms:W3CDTF">2023-03-07T12:41:30Z</dcterms:modified>
</cp:coreProperties>
</file>