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63" r:id="rId4"/>
    <p:sldId id="264" r:id="rId5"/>
    <p:sldId id="265" r:id="rId6"/>
    <p:sldId id="266" r:id="rId7"/>
    <p:sldId id="257" r:id="rId8"/>
    <p:sldId id="258" r:id="rId9"/>
    <p:sldId id="259" r:id="rId10"/>
    <p:sldId id="261" r:id="rId11"/>
    <p:sldId id="260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E7C06-BAC3-4707-BD19-82A5F3687C56}" type="datetimeFigureOut">
              <a:rPr lang="hu-HU" smtClean="0"/>
              <a:t>2022. 12. 19.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48AD-BE29-4E64-AEA2-1D3B51DBA42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9881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E7C06-BAC3-4707-BD19-82A5F3687C56}" type="datetimeFigureOut">
              <a:rPr lang="hu-HU" smtClean="0"/>
              <a:t>2022. 12. 19.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48AD-BE29-4E64-AEA2-1D3B51DBA42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1094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E7C06-BAC3-4707-BD19-82A5F3687C56}" type="datetimeFigureOut">
              <a:rPr lang="hu-HU" smtClean="0"/>
              <a:t>2022. 12. 19.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48AD-BE29-4E64-AEA2-1D3B51DBA42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1823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573B8-B63A-4FA5-A0C6-C32C56F2BB84}" type="datetimeFigureOut">
              <a:rPr lang="hu-HU" smtClean="0"/>
              <a:t>2022. 12. 19.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C081-5D7A-40C5-B5DB-D54C2A6906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57457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573B8-B63A-4FA5-A0C6-C32C56F2BB84}" type="datetimeFigureOut">
              <a:rPr lang="hu-HU" smtClean="0"/>
              <a:t>2022. 12. 19.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C081-5D7A-40C5-B5DB-D54C2A6906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51400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4573B8-B63A-4FA5-A0C6-C32C56F2BB84}" type="datetimeFigureOut">
              <a:rPr lang="hu-HU" smtClean="0"/>
              <a:t>2022. 12. 19.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0D1C081-5D7A-40C5-B5DB-D54C2A6906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1501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573B8-B63A-4FA5-A0C6-C32C56F2BB84}" type="datetimeFigureOut">
              <a:rPr lang="hu-HU" smtClean="0"/>
              <a:t>2022. 12. 19.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C081-5D7A-40C5-B5DB-D54C2A6906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8221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573B8-B63A-4FA5-A0C6-C32C56F2BB84}" type="datetimeFigureOut">
              <a:rPr lang="hu-HU" smtClean="0"/>
              <a:t>2022. 12. 19.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C081-5D7A-40C5-B5DB-D54C2A6906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2177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573B8-B63A-4FA5-A0C6-C32C56F2BB84}" type="datetimeFigureOut">
              <a:rPr lang="hu-HU" smtClean="0"/>
              <a:t>2022. 12. 19.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C081-5D7A-40C5-B5DB-D54C2A6906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43624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573B8-B63A-4FA5-A0C6-C32C56F2BB84}" type="datetimeFigureOut">
              <a:rPr lang="hu-HU" smtClean="0"/>
              <a:t>2022. 12. 19.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C081-5D7A-40C5-B5DB-D54C2A6906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836682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573B8-B63A-4FA5-A0C6-C32C56F2BB84}" type="datetimeFigureOut">
              <a:rPr lang="hu-HU" smtClean="0"/>
              <a:t>2022. 12. 19.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C081-5D7A-40C5-B5DB-D54C2A6906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1693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E7C06-BAC3-4707-BD19-82A5F3687C56}" type="datetimeFigureOut">
              <a:rPr lang="hu-HU" smtClean="0"/>
              <a:t>2022. 12. 19.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48AD-BE29-4E64-AEA2-1D3B51DBA42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4726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573B8-B63A-4FA5-A0C6-C32C56F2BB84}" type="datetimeFigureOut">
              <a:rPr lang="hu-HU" smtClean="0"/>
              <a:t>2022. 12. 19.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C081-5D7A-40C5-B5DB-D54C2A6906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5743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573B8-B63A-4FA5-A0C6-C32C56F2BB84}" type="datetimeFigureOut">
              <a:rPr lang="hu-HU" smtClean="0"/>
              <a:t>2022. 12. 19.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C081-5D7A-40C5-B5DB-D54C2A6906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9482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F34573B8-B63A-4FA5-A0C6-C32C56F2BB84}" type="datetimeFigureOut">
              <a:rPr lang="hu-HU" smtClean="0"/>
              <a:t>2022. 12. 19.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D0D1C081-5D7A-40C5-B5DB-D54C2A6906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0042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E7C06-BAC3-4707-BD19-82A5F3687C56}" type="datetimeFigureOut">
              <a:rPr lang="hu-HU" smtClean="0"/>
              <a:t>2022. 12. 19.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48AD-BE29-4E64-AEA2-1D3B51DBA42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059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E7C06-BAC3-4707-BD19-82A5F3687C56}" type="datetimeFigureOut">
              <a:rPr lang="hu-HU" smtClean="0"/>
              <a:t>2022. 12. 19.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48AD-BE29-4E64-AEA2-1D3B51DBA42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240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E7C06-BAC3-4707-BD19-82A5F3687C56}" type="datetimeFigureOut">
              <a:rPr lang="hu-HU" smtClean="0"/>
              <a:t>2022. 12. 19.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48AD-BE29-4E64-AEA2-1D3B51DBA42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8311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E7C06-BAC3-4707-BD19-82A5F3687C56}" type="datetimeFigureOut">
              <a:rPr lang="hu-HU" smtClean="0"/>
              <a:t>2022. 12. 19.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48AD-BE29-4E64-AEA2-1D3B51DBA42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3676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E7C06-BAC3-4707-BD19-82A5F3687C56}" type="datetimeFigureOut">
              <a:rPr lang="hu-HU" smtClean="0"/>
              <a:t>2022. 12. 19.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48AD-BE29-4E64-AEA2-1D3B51DBA42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186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E7C06-BAC3-4707-BD19-82A5F3687C56}" type="datetimeFigureOut">
              <a:rPr lang="hu-HU" smtClean="0"/>
              <a:t>2022. 12. 19.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48AD-BE29-4E64-AEA2-1D3B51DBA42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3135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E7C06-BAC3-4707-BD19-82A5F3687C56}" type="datetimeFigureOut">
              <a:rPr lang="hu-HU" smtClean="0"/>
              <a:t>2022. 12. 19.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48AD-BE29-4E64-AEA2-1D3B51DBA42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8191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E7C06-BAC3-4707-BD19-82A5F3687C56}" type="datetimeFigureOut">
              <a:rPr lang="hu-HU" smtClean="0"/>
              <a:t>2022. 12. 19.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D48AD-BE29-4E64-AEA2-1D3B51DBA42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221335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34573B8-B63A-4FA5-A0C6-C32C56F2BB84}" type="datetimeFigureOut">
              <a:rPr lang="hu-HU" smtClean="0"/>
              <a:t>2022. 12. 19.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D0D1C081-5D7A-40C5-B5DB-D54C2A6906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78146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microsoft.com/office/2017/06/relationships/model3d" Target="../media/model3d3.glb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microsoft.com/office/2017/06/relationships/model3d" Target="../media/model3d4.glb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1237"/>
          </a:xfrm>
        </p:spPr>
        <p:txBody>
          <a:bodyPr>
            <a:normAutofit/>
          </a:bodyPr>
          <a:lstStyle/>
          <a:p>
            <a:r>
              <a:rPr lang="hu-HU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Elektromos autók és hajók</a:t>
            </a:r>
            <a:endParaRPr lang="hu-HU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 rot="682258">
            <a:off x="150436" y="5597860"/>
            <a:ext cx="7434670" cy="374073"/>
          </a:xfr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normAutofit/>
          </a:bodyPr>
          <a:lstStyle/>
          <a:p>
            <a:pPr algn="l"/>
            <a:r>
              <a:rPr lang="hu-HU" sz="20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Készítette: </a:t>
            </a:r>
            <a:r>
              <a:rPr lang="hu-HU" sz="2000" b="1" dirty="0" err="1" smtClean="0">
                <a:solidFill>
                  <a:schemeClr val="bg1"/>
                </a:solidFill>
                <a:latin typeface="Bahnschrift" panose="020B0502040204020203" pitchFamily="34" charset="0"/>
              </a:rPr>
              <a:t>Barcsanics</a:t>
            </a:r>
            <a:r>
              <a:rPr lang="hu-HU" sz="20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 Péter és Sánta Gergely (Tudatos Team)</a:t>
            </a:r>
            <a:endParaRPr lang="hu-HU" sz="20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904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6255" y="235529"/>
            <a:ext cx="8188036" cy="790142"/>
          </a:xfrm>
          <a:ln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hu-HU" dirty="0" smtClean="0">
                <a:solidFill>
                  <a:schemeClr val="accent1">
                    <a:lumMod val="75000"/>
                  </a:schemeClr>
                </a:solidFill>
              </a:rPr>
              <a:t>Köszönjük a figyelmet!</a:t>
            </a:r>
            <a:endParaRPr lang="hu-H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22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DFA722D-6331-2792-2C76-C2BD2409F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539380"/>
            <a:ext cx="9784080" cy="906490"/>
          </a:xfrm>
        </p:spPr>
        <p:txBody>
          <a:bodyPr/>
          <a:lstStyle/>
          <a:p>
            <a:pPr algn="ctr"/>
            <a:r>
              <a:rPr lang="hu-HU" dirty="0"/>
              <a:t>Elektromos hajó működése: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9590A87-316C-1E86-CBB9-051E4BDF5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210889"/>
            <a:ext cx="9784080" cy="4206240"/>
          </a:xfrm>
        </p:spPr>
        <p:txBody>
          <a:bodyPr>
            <a:normAutofit fontScale="85000" lnSpcReduction="20000"/>
          </a:bodyPr>
          <a:lstStyle/>
          <a:p>
            <a:r>
              <a:rPr lang="hu-HU" dirty="0"/>
              <a:t>Működéséhez kell sok minden, de mégis sokkal kevesebb mint a belső égésűekhez.</a:t>
            </a:r>
          </a:p>
          <a:p>
            <a:r>
              <a:rPr lang="hu-HU" dirty="0"/>
              <a:t>Itt látható hogy mikből áll a hajtáslánc: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Hátránya a töltés. Kb. 1nap alatt töltődnek fel 0%-</a:t>
            </a:r>
            <a:r>
              <a:rPr lang="hu-HU" dirty="0" err="1"/>
              <a:t>ról</a:t>
            </a:r>
            <a:r>
              <a:rPr lang="hu-HU" dirty="0"/>
              <a:t> 230V-os töltőről és a haladási sebessége is elég lassú kb. 8-10km/h, míg a belső égésű motoros hajók tudnak menni 70-80km/h.</a:t>
            </a:r>
          </a:p>
          <a:p>
            <a:pPr lvl="1"/>
            <a:r>
              <a:rPr lang="hu-HU" dirty="0"/>
              <a:t>De ha van ki építve töltő rendszer mint pl. az autóknál, akkor 5óra alatt feltöltődnek.</a:t>
            </a:r>
          </a:p>
          <a:p>
            <a:r>
              <a:rPr lang="hu-HU" dirty="0"/>
              <a:t>Előnye hogy környezet kímélő megoldás.</a:t>
            </a:r>
          </a:p>
          <a:p>
            <a:endParaRPr lang="hu-HU" dirty="0"/>
          </a:p>
        </p:txBody>
      </p:sp>
      <p:pic>
        <p:nvPicPr>
          <p:cNvPr id="1028" name="Picture 4" descr="Termékek">
            <a:extLst>
              <a:ext uri="{FF2B5EF4-FFF2-40B4-BE49-F238E27FC236}">
                <a16:creationId xmlns:a16="http://schemas.microsoft.com/office/drawing/2014/main" id="{EC292384-C3FE-077B-54B9-F683C8F10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174" y="3008185"/>
            <a:ext cx="1926371" cy="99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ermékek">
            <a:extLst>
              <a:ext uri="{FF2B5EF4-FFF2-40B4-BE49-F238E27FC236}">
                <a16:creationId xmlns:a16="http://schemas.microsoft.com/office/drawing/2014/main" id="{67614EAE-F1CA-067E-AC25-A2EF3D4D6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600" y="3008185"/>
            <a:ext cx="1774658" cy="99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ermékek">
            <a:extLst>
              <a:ext uri="{FF2B5EF4-FFF2-40B4-BE49-F238E27FC236}">
                <a16:creationId xmlns:a16="http://schemas.microsoft.com/office/drawing/2014/main" id="{0363ECAD-BFB6-9971-4639-75087E1B1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863" y="3008185"/>
            <a:ext cx="1774656" cy="99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ermékek">
            <a:extLst>
              <a:ext uri="{FF2B5EF4-FFF2-40B4-BE49-F238E27FC236}">
                <a16:creationId xmlns:a16="http://schemas.microsoft.com/office/drawing/2014/main" id="{35996AB3-9591-895F-B331-BD60C572C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97" y="3008185"/>
            <a:ext cx="1774657" cy="99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CCEE8442-EE40-D440-F2A7-6860861C99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3003" y="3987379"/>
            <a:ext cx="1702541" cy="1105307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25B786F-4CBC-421E-689F-A750EC55A5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0533" y="4005375"/>
            <a:ext cx="1272471" cy="1087311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4A375520-CCF6-3A84-F800-3C509EF3EB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0576" y="3996283"/>
            <a:ext cx="1556727" cy="1096405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8E97744B-6834-0F15-9C3C-0B040FCF23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3696" y="4005374"/>
            <a:ext cx="854975" cy="1087313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91A1FA75-1FA5-B22E-5910-D9BA5CFBBD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496" y="4005373"/>
            <a:ext cx="825199" cy="1087313"/>
          </a:xfrm>
          <a:prstGeom prst="rect">
            <a:avLst/>
          </a:prstGeom>
        </p:spPr>
      </p:pic>
      <p:pic>
        <p:nvPicPr>
          <p:cNvPr id="1026" name="Picture 2" descr="Termékek">
            <a:extLst>
              <a:ext uri="{FF2B5EF4-FFF2-40B4-BE49-F238E27FC236}">
                <a16:creationId xmlns:a16="http://schemas.microsoft.com/office/drawing/2014/main" id="{A908BA7A-9F6B-DE59-994E-BDDD3A553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617" y="2964179"/>
            <a:ext cx="4049166" cy="208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9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2815BB5-6478-4FAC-C898-5DF03F840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/>
              <a:t>Miért károsítja a belső égésű motoros hajó jobban a környezetet mint egy elektromos hajtású?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DC82322-E9CC-964E-CEC0-AF9D3951CB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/>
              <a:t>Sokkal hangosabb</a:t>
            </a:r>
          </a:p>
          <a:p>
            <a:r>
              <a:rPr lang="hu-HU"/>
              <a:t>Füst kerül a levegőbe</a:t>
            </a:r>
          </a:p>
          <a:p>
            <a:r>
              <a:rPr lang="hu-HU"/>
              <a:t>Veszélyesebb a használata</a:t>
            </a:r>
          </a:p>
          <a:p>
            <a:endParaRPr lang="hu-HU"/>
          </a:p>
          <a:p>
            <a:pPr lvl="1">
              <a:buFont typeface="Wingdings" panose="05000000000000000000" pitchFamily="2" charset="2"/>
              <a:buChar char="v"/>
            </a:pPr>
            <a:r>
              <a:rPr lang="hu-HU"/>
              <a:t>Ezekből következik:</a:t>
            </a:r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4" name="Térhatású modell 3" descr="Pointing Arrow">
                <a:extLst>
                  <a:ext uri="{FF2B5EF4-FFF2-40B4-BE49-F238E27FC236}">
                    <a16:creationId xmlns:a16="http://schemas.microsoft.com/office/drawing/2014/main" id="{4C42E031-86D9-2E4A-B0E2-B51E5491AD5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60558018"/>
                  </p:ext>
                </p:extLst>
              </p:nvPr>
            </p:nvGraphicFramePr>
            <p:xfrm rot="-2700000">
              <a:off x="4010133" y="3615856"/>
              <a:ext cx="1456596" cy="2685107"/>
            </p:xfrm>
            <a:graphic>
              <a:graphicData uri="http://schemas.microsoft.com/office/drawing/2017/model3d">
                <am3d:model3d r:embed="rId2">
                  <am3d:spPr>
                    <a:xfrm rot="18900000">
                      <a:off x="0" y="0"/>
                      <a:ext cx="1456596" cy="2685107"/>
                    </a:xfrm>
                    <a:prstGeom prst="rect">
                      <a:avLst/>
                    </a:prstGeom>
                  </am3d:spPr>
                  <am3d:camera>
                    <am3d:pos x="0" y="0" z="5322903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1206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065558" ay="-1414929" az="438058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01791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Térhatású modell 3" descr="Pointing Arrow">
                <a:extLst>
                  <a:ext uri="{FF2B5EF4-FFF2-40B4-BE49-F238E27FC236}">
                    <a16:creationId xmlns:a16="http://schemas.microsoft.com/office/drawing/2014/main" id="{4C42E031-86D9-2E4A-B0E2-B51E5491AD5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8900000">
                <a:off x="4010133" y="3615856"/>
                <a:ext cx="1456596" cy="2685107"/>
              </a:xfrm>
              <a:prstGeom prst="rect">
                <a:avLst/>
              </a:prstGeom>
            </p:spPr>
          </p:pic>
        </mc:Fallback>
      </mc:AlternateContent>
      <p:sp>
        <p:nvSpPr>
          <p:cNvPr id="5" name="Szövegdoboz 4">
            <a:extLst>
              <a:ext uri="{FF2B5EF4-FFF2-40B4-BE49-F238E27FC236}">
                <a16:creationId xmlns:a16="http://schemas.microsoft.com/office/drawing/2014/main" id="{150844AB-6CEC-361E-A46C-40656A373641}"/>
              </a:ext>
            </a:extLst>
          </p:cNvPr>
          <p:cNvSpPr txBox="1"/>
          <p:nvPr/>
        </p:nvSpPr>
        <p:spPr>
          <a:xfrm>
            <a:off x="3161259" y="5981195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Az elektromos hajtású hajó sokkal jobb mint a belső égésű motoros hajtású hajó.</a:t>
            </a:r>
          </a:p>
        </p:txBody>
      </p:sp>
    </p:spTree>
    <p:extLst>
      <p:ext uri="{BB962C8B-B14F-4D97-AF65-F5344CB8AC3E}">
        <p14:creationId xmlns:p14="http://schemas.microsoft.com/office/powerpoint/2010/main" val="2970923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BC2C09F-14E5-C053-5BAD-DAC67AAA7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Elektromos hajók elterjedése: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46896FB-D680-83EC-ABDE-24C3DBF35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/>
              <a:t>Első sorban a belvizeken vannak elterjedve.</a:t>
            </a:r>
          </a:p>
          <a:p>
            <a:r>
              <a:rPr lang="hu-HU"/>
              <a:t>Mivel az elektromos hajtás nem annyira jó hosszú távokra mint a </a:t>
            </a:r>
            <a:r>
              <a:rPr lang="hu-HU" err="1"/>
              <a:t>dízeles</a:t>
            </a:r>
            <a:r>
              <a:rPr lang="hu-HU"/>
              <a:t>, ezért csak tavakon, folyókon kisebb tengereken vannak elterjedve.</a:t>
            </a:r>
            <a:br>
              <a:rPr lang="hu-HU"/>
            </a:br>
            <a:r>
              <a:rPr lang="hu-HU"/>
              <a:t>Ami igazából jó is, mivel kisebb vizek környékén az emberek megszokták a nyugalmat és az elektromos hajó elég csendes ennek fenn tartásához.</a:t>
            </a:r>
          </a:p>
          <a:p>
            <a:r>
              <a:rPr lang="hu-HU"/>
              <a:t>Ugyanakkor pl. óceánokon a hatalmas konténer szállító hajók elég környezet szennyezők, mivel rengeteg káros anyag kerül a levegőbe mire elérik az úticéljukat. Ezért őket is jó lenne leváltani.</a:t>
            </a:r>
          </a:p>
          <a:p>
            <a:r>
              <a:rPr lang="hu-HU"/>
              <a:t>De hogy a témánknál maradjunk, a Balatonon elég szép számban vannak elektromos hajók és vitorlások szóval a Balaton ilyen szempontból egészséges tó.</a:t>
            </a:r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4" name="Térhatású modell 3" descr="Ocean Freighter">
                <a:extLst>
                  <a:ext uri="{FF2B5EF4-FFF2-40B4-BE49-F238E27FC236}">
                    <a16:creationId xmlns:a16="http://schemas.microsoft.com/office/drawing/2014/main" id="{5B18259E-0B30-E41A-3F57-7E7B46715F9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78655196"/>
                  </p:ext>
                </p:extLst>
              </p:nvPr>
            </p:nvGraphicFramePr>
            <p:xfrm>
              <a:off x="10133125" y="3212900"/>
              <a:ext cx="1993672" cy="180379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993672" cy="1803798"/>
                    </a:xfrm>
                    <a:prstGeom prst="rect">
                      <a:avLst/>
                    </a:prstGeom>
                  </am3d:spPr>
                  <am3d:camera>
                    <am3d:pos x="0" y="0" z="5397172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4749" d="1000000"/>
                    <am3d:preTrans dx="0" dy="-7294635" dz="526086"/>
                    <am3d:scale>
                      <am3d:sx n="1000000" d="1000000"/>
                      <am3d:sy n="1000000" d="1000000"/>
                      <am3d:sz n="1000000" d="1000000"/>
                    </am3d:scale>
                    <am3d:rot ax="1272400" ay="-2213855" az="-786818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7911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Térhatású modell 3" descr="Ocean Freighter">
                <a:extLst>
                  <a:ext uri="{FF2B5EF4-FFF2-40B4-BE49-F238E27FC236}">
                    <a16:creationId xmlns:a16="http://schemas.microsoft.com/office/drawing/2014/main" id="{5B18259E-0B30-E41A-3F57-7E7B46715F9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33125" y="3212900"/>
                <a:ext cx="1993672" cy="18037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5" name="Térhatású modell 4" descr="Coast Guard Cutter">
                <a:extLst>
                  <a:ext uri="{FF2B5EF4-FFF2-40B4-BE49-F238E27FC236}">
                    <a16:creationId xmlns:a16="http://schemas.microsoft.com/office/drawing/2014/main" id="{6A9BEEA7-EA3F-2AD3-EEB8-8B3982C7226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24417102"/>
                  </p:ext>
                </p:extLst>
              </p:nvPr>
            </p:nvGraphicFramePr>
            <p:xfrm>
              <a:off x="9191625" y="441906"/>
              <a:ext cx="2935172" cy="1818865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935172" cy="1818865"/>
                    </a:xfrm>
                    <a:prstGeom prst="rect">
                      <a:avLst/>
                    </a:prstGeom>
                  </am3d:spPr>
                  <am3d:camera>
                    <am3d:pos x="0" y="0" z="581494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844983" d="1000000"/>
                    <am3d:preTrans dx="164333" dy="-5745824" dz="-282768"/>
                    <am3d:scale>
                      <am3d:sx n="1000000" d="1000000"/>
                      <am3d:sy n="1000000" d="1000000"/>
                      <am3d:sz n="1000000" d="1000000"/>
                    </am3d:scale>
                    <am3d:rot ax="7379037" ay="4929183" az="7393876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78702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Térhatású modell 4" descr="Coast Guard Cutter">
                <a:extLst>
                  <a:ext uri="{FF2B5EF4-FFF2-40B4-BE49-F238E27FC236}">
                    <a16:creationId xmlns:a16="http://schemas.microsoft.com/office/drawing/2014/main" id="{6A9BEEA7-EA3F-2AD3-EEB8-8B3982C7226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191625" y="441906"/>
                <a:ext cx="2935172" cy="181886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6810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982" y="0"/>
            <a:ext cx="11970327" cy="845127"/>
          </a:xfrm>
          <a:solidFill>
            <a:schemeClr val="bg1"/>
          </a:solidFill>
          <a:ln w="76200">
            <a:solidFill>
              <a:schemeClr val="bg2">
                <a:lumMod val="75000"/>
              </a:schemeClr>
            </a:solidFill>
          </a:ln>
          <a:effectLst>
            <a:glow rad="304800">
              <a:schemeClr val="bg2">
                <a:lumMod val="75000"/>
              </a:schemeClr>
            </a:glow>
          </a:effectLst>
        </p:spPr>
        <p:txBody>
          <a:bodyPr/>
          <a:lstStyle/>
          <a:p>
            <a:pPr algn="ctr"/>
            <a:r>
              <a:rPr lang="hu-HU" dirty="0" smtClean="0"/>
              <a:t>Kössünk ki és térjünk át az autókra!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5235"/>
            <a:ext cx="12192000" cy="5832763"/>
          </a:xfr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4526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90143"/>
          </a:xfrm>
        </p:spPr>
        <p:txBody>
          <a:bodyPr/>
          <a:lstStyle/>
          <a:p>
            <a:r>
              <a:rPr lang="hu-HU" dirty="0" smtClean="0"/>
              <a:t>Elektromos hajtású motor felépítése: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546"/>
            <a:ext cx="12192000" cy="5957454"/>
          </a:xfrm>
        </p:spPr>
      </p:pic>
      <p:sp>
        <p:nvSpPr>
          <p:cNvPr id="5" name="Szövegdoboz 4"/>
          <p:cNvSpPr txBox="1"/>
          <p:nvPr/>
        </p:nvSpPr>
        <p:spPr>
          <a:xfrm>
            <a:off x="124691" y="4544291"/>
            <a:ext cx="2092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accent1">
                    <a:lumMod val="75000"/>
                  </a:schemeClr>
                </a:solidFill>
              </a:rPr>
              <a:t>(Elektromotor)</a:t>
            </a:r>
            <a:endParaRPr lang="hu-H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24691" y="1149927"/>
            <a:ext cx="3934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1">
                    <a:lumMod val="75000"/>
                  </a:schemeClr>
                </a:solidFill>
              </a:rPr>
              <a:t>(Magas feszültségű </a:t>
            </a:r>
            <a:r>
              <a:rPr lang="hu-HU" sz="1600" b="1" dirty="0" err="1" smtClean="0">
                <a:solidFill>
                  <a:schemeClr val="accent1">
                    <a:lumMod val="75000"/>
                  </a:schemeClr>
                </a:solidFill>
              </a:rPr>
              <a:t>akkumlátor</a:t>
            </a:r>
            <a:r>
              <a:rPr lang="hu-HU" sz="1600" b="1" dirty="0" smtClean="0">
                <a:solidFill>
                  <a:schemeClr val="accent1">
                    <a:lumMod val="75000"/>
                  </a:schemeClr>
                </a:solidFill>
              </a:rPr>
              <a:t> csomag)</a:t>
            </a:r>
            <a:endParaRPr lang="hu-HU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531378" y="5237018"/>
            <a:ext cx="1530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1">
                    <a:lumMod val="75000"/>
                  </a:schemeClr>
                </a:solidFill>
              </a:rPr>
              <a:t>(Sebességváltó)</a:t>
            </a:r>
            <a:endParaRPr lang="hu-HU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124691" y="5898967"/>
            <a:ext cx="2327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accent1">
                    <a:lumMod val="75000"/>
                  </a:schemeClr>
                </a:solidFill>
              </a:rPr>
              <a:t>(Motor vezérlő modul)</a:t>
            </a:r>
            <a:endParaRPr lang="hu-H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24691" y="2438400"/>
            <a:ext cx="252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accent1">
                    <a:lumMod val="75000"/>
                  </a:schemeClr>
                </a:solidFill>
              </a:rPr>
              <a:t>(Váltakozó áramú töltő)</a:t>
            </a:r>
            <a:endParaRPr lang="hu-H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092036" y="1848929"/>
            <a:ext cx="23869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b="1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hu-HU" sz="1600" b="1" dirty="0" err="1" smtClean="0">
                <a:solidFill>
                  <a:schemeClr val="accent1">
                    <a:lumMod val="75000"/>
                  </a:schemeClr>
                </a:solidFill>
              </a:rPr>
              <a:t>Teljesitmény</a:t>
            </a:r>
            <a:r>
              <a:rPr lang="hu-HU" sz="1600" b="1" dirty="0" smtClean="0">
                <a:solidFill>
                  <a:schemeClr val="accent1">
                    <a:lumMod val="75000"/>
                  </a:schemeClr>
                </a:solidFill>
              </a:rPr>
              <a:t> elektronika)</a:t>
            </a:r>
            <a:endParaRPr lang="hu-HU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40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-13855"/>
            <a:ext cx="12192000" cy="2157531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hu-HU" sz="4800" b="1" i="1" dirty="0" smtClean="0"/>
              <a:t>Benzin és elektromos hajtás összehasonlítása:</a:t>
            </a:r>
            <a:endParaRPr lang="hu-HU" sz="4800" b="1" i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57531"/>
            <a:ext cx="6096000" cy="4047744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7" t="-347" r="7992" b="-652"/>
          <a:stretch/>
        </p:blipFill>
        <p:spPr>
          <a:xfrm>
            <a:off x="0" y="2157531"/>
            <a:ext cx="5985164" cy="4047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zövegdoboz 5"/>
          <p:cNvSpPr txBox="1"/>
          <p:nvPr/>
        </p:nvSpPr>
        <p:spPr>
          <a:xfrm>
            <a:off x="429491" y="6302786"/>
            <a:ext cx="5126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Volkswagen golf 7 elektromos hajtású motor (e-golf)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7121237" y="6287899"/>
            <a:ext cx="4232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Volkswagen golf 7 1.2 TSI benzin motor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2716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" y="226581"/>
            <a:ext cx="12191999" cy="715530"/>
          </a:xfrm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pPr algn="ctr"/>
            <a:r>
              <a:rPr lang="hu-HU" dirty="0" smtClean="0"/>
              <a:t>Benzin vagy elektromos hajtás?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-1" y="1274620"/>
            <a:ext cx="12191999" cy="609600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hu-HU" dirty="0" smtClean="0"/>
              <a:t>Lássuk a könyörtelen számokat:</a:t>
            </a:r>
            <a:endParaRPr lang="hu-HU" dirty="0"/>
          </a:p>
        </p:txBody>
      </p:sp>
      <p:graphicFrame>
        <p:nvGraphicFramePr>
          <p:cNvPr id="5" name="Tábláza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099757"/>
              </p:ext>
            </p:extLst>
          </p:nvPr>
        </p:nvGraphicFramePr>
        <p:xfrm>
          <a:off x="138544" y="2493814"/>
          <a:ext cx="11928762" cy="3879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6254">
                  <a:extLst>
                    <a:ext uri="{9D8B030D-6E8A-4147-A177-3AD203B41FA5}">
                      <a16:colId xmlns:a16="http://schemas.microsoft.com/office/drawing/2014/main" val="910906090"/>
                    </a:ext>
                  </a:extLst>
                </a:gridCol>
                <a:gridCol w="3976254">
                  <a:extLst>
                    <a:ext uri="{9D8B030D-6E8A-4147-A177-3AD203B41FA5}">
                      <a16:colId xmlns:a16="http://schemas.microsoft.com/office/drawing/2014/main" val="256260297"/>
                    </a:ext>
                  </a:extLst>
                </a:gridCol>
                <a:gridCol w="3976254">
                  <a:extLst>
                    <a:ext uri="{9D8B030D-6E8A-4147-A177-3AD203B41FA5}">
                      <a16:colId xmlns:a16="http://schemas.microsoft.com/office/drawing/2014/main" val="305493790"/>
                    </a:ext>
                  </a:extLst>
                </a:gridCol>
              </a:tblGrid>
              <a:tr h="646546">
                <a:tc>
                  <a:txBody>
                    <a:bodyPr/>
                    <a:lstStyle/>
                    <a:p>
                      <a:r>
                        <a:rPr lang="hu-HU" dirty="0" smtClean="0"/>
                        <a:t>Autó: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Volkswagen e-Golf 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Volkswagen Golf</a:t>
                      </a:r>
                      <a:r>
                        <a:rPr lang="hu-HU" baseline="0" dirty="0" smtClean="0"/>
                        <a:t> 7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107594"/>
                  </a:ext>
                </a:extLst>
              </a:tr>
              <a:tr h="646546">
                <a:tc>
                  <a:txBody>
                    <a:bodyPr/>
                    <a:lstStyle/>
                    <a:p>
                      <a:r>
                        <a:rPr lang="hu-HU" b="1" dirty="0" err="1" smtClean="0"/>
                        <a:t>Teljesitmény</a:t>
                      </a:r>
                      <a:r>
                        <a:rPr lang="hu-HU" b="1" dirty="0" smtClean="0"/>
                        <a:t>:</a:t>
                      </a:r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 smtClean="0"/>
                        <a:t>85 kW (116 Le)</a:t>
                      </a:r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 smtClean="0"/>
                        <a:t>77 kW (105 Le)</a:t>
                      </a:r>
                      <a:endParaRPr lang="hu-H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7616728"/>
                  </a:ext>
                </a:extLst>
              </a:tr>
              <a:tr h="646546">
                <a:tc>
                  <a:txBody>
                    <a:bodyPr/>
                    <a:lstStyle/>
                    <a:p>
                      <a:r>
                        <a:rPr lang="hu-HU" b="1" dirty="0" smtClean="0"/>
                        <a:t>Végsebesség:</a:t>
                      </a:r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 smtClean="0"/>
                        <a:t>150 Km/h</a:t>
                      </a:r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 smtClean="0"/>
                        <a:t> 217 Km/h</a:t>
                      </a:r>
                      <a:endParaRPr lang="hu-H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9409616"/>
                  </a:ext>
                </a:extLst>
              </a:tr>
              <a:tr h="646546">
                <a:tc>
                  <a:txBody>
                    <a:bodyPr/>
                    <a:lstStyle/>
                    <a:p>
                      <a:r>
                        <a:rPr lang="hu-HU" b="1" dirty="0" smtClean="0"/>
                        <a:t>Hatótáv:</a:t>
                      </a:r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 smtClean="0"/>
                        <a:t>190 Km</a:t>
                      </a:r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 smtClean="0"/>
                        <a:t>1020 Km</a:t>
                      </a:r>
                      <a:endParaRPr lang="hu-H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3755673"/>
                  </a:ext>
                </a:extLst>
              </a:tr>
              <a:tr h="646546">
                <a:tc>
                  <a:txBody>
                    <a:bodyPr/>
                    <a:lstStyle/>
                    <a:p>
                      <a:r>
                        <a:rPr lang="hu-HU" b="1" dirty="0" smtClean="0"/>
                        <a:t>Vételár: (használt)</a:t>
                      </a:r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 smtClean="0"/>
                        <a:t>6.3 – 7.9 millió Ft</a:t>
                      </a:r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 smtClean="0"/>
                        <a:t>3.1</a:t>
                      </a:r>
                      <a:r>
                        <a:rPr lang="hu-HU" b="1" baseline="0" dirty="0" smtClean="0"/>
                        <a:t> – 5.3 millió Ft</a:t>
                      </a:r>
                      <a:endParaRPr lang="hu-H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5738219"/>
                  </a:ext>
                </a:extLst>
              </a:tr>
              <a:tr h="646546">
                <a:tc>
                  <a:txBody>
                    <a:bodyPr/>
                    <a:lstStyle/>
                    <a:p>
                      <a:r>
                        <a:rPr lang="hu-HU" b="1" dirty="0" smtClean="0"/>
                        <a:t>0-100 Km/h sprint</a:t>
                      </a:r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 smtClean="0"/>
                        <a:t>9.6 másodperc</a:t>
                      </a:r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 smtClean="0"/>
                        <a:t>10.2 másodperc</a:t>
                      </a:r>
                      <a:endParaRPr lang="hu-H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52544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512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8255" y="23055"/>
            <a:ext cx="10515600" cy="1325563"/>
          </a:xfrm>
        </p:spPr>
        <p:txBody>
          <a:bodyPr/>
          <a:lstStyle/>
          <a:p>
            <a:r>
              <a:rPr lang="hu-HU" dirty="0" smtClean="0"/>
              <a:t>Töltőállomások a Balaton körül:</a:t>
            </a:r>
            <a:endParaRPr lang="hu-HU" dirty="0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314" y="1520826"/>
            <a:ext cx="7615451" cy="5241639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7911834" y="1414346"/>
            <a:ext cx="391690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/>
              <a:t>Jelenlegi állapot szerint , itt találhatók az elektromos autó töltőállomások.</a:t>
            </a:r>
          </a:p>
          <a:p>
            <a:r>
              <a:rPr lang="hu-HU" sz="2400" b="1" dirty="0" smtClean="0"/>
              <a:t>A zöld színűek a célállomás töltők , a bíbor sárgák vagy narancssárgák pedig az utazás segítő gyors töltők. </a:t>
            </a:r>
          </a:p>
          <a:p>
            <a:endParaRPr lang="hu-HU" sz="2400" b="1" dirty="0"/>
          </a:p>
          <a:p>
            <a:r>
              <a:rPr lang="hu-HU" sz="2400" b="1" dirty="0" smtClean="0"/>
              <a:t>A gyorstöltők akár </a:t>
            </a:r>
            <a:r>
              <a:rPr lang="hu-HU" sz="2400" b="1" i="1" dirty="0" smtClean="0">
                <a:solidFill>
                  <a:schemeClr val="accent2"/>
                </a:solidFill>
              </a:rPr>
              <a:t>50kW</a:t>
            </a:r>
            <a:r>
              <a:rPr lang="hu-HU" sz="2400" b="1" dirty="0" smtClean="0"/>
              <a:t>-os teljesítménnyel is  tölthetik az autókat ,  míg a célállomásokon lévők csak </a:t>
            </a:r>
            <a:r>
              <a:rPr lang="hu-HU" sz="2400" b="1" i="1" dirty="0" smtClean="0">
                <a:solidFill>
                  <a:srgbClr val="92D050"/>
                </a:solidFill>
              </a:rPr>
              <a:t>22kW</a:t>
            </a:r>
            <a:r>
              <a:rPr lang="hu-HU" sz="2400" b="1" dirty="0" smtClean="0"/>
              <a:t> teljesítményen üzemelnek. 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83513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Sávos">
  <a:themeElements>
    <a:clrScheme name="Sávos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Sávo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ávos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</TotalTime>
  <Words>442</Words>
  <Application>Microsoft Office PowerPoint</Application>
  <PresentationFormat>Szélesvásznú</PresentationFormat>
  <Paragraphs>63</Paragraphs>
  <Slides>10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2</vt:i4>
      </vt:variant>
      <vt:variant>
        <vt:lpstr>Diacímek</vt:lpstr>
      </vt:variant>
      <vt:variant>
        <vt:i4>10</vt:i4>
      </vt:variant>
    </vt:vector>
  </HeadingPairs>
  <TitlesOfParts>
    <vt:vector size="18" baseType="lpstr">
      <vt:lpstr>Arial</vt:lpstr>
      <vt:lpstr>Bahnschrift</vt:lpstr>
      <vt:lpstr>Calibri</vt:lpstr>
      <vt:lpstr>Calibri Light</vt:lpstr>
      <vt:lpstr>Corbel</vt:lpstr>
      <vt:lpstr>Wingdings</vt:lpstr>
      <vt:lpstr>Office Theme</vt:lpstr>
      <vt:lpstr>Sávos</vt:lpstr>
      <vt:lpstr>Elektromos autók és hajók</vt:lpstr>
      <vt:lpstr>Elektromos hajó működése:</vt:lpstr>
      <vt:lpstr>Miért károsítja a belső égésű motoros hajó jobban a környezetet mint egy elektromos hajtású?</vt:lpstr>
      <vt:lpstr>Elektromos hajók elterjedése:</vt:lpstr>
      <vt:lpstr>Kössünk ki és térjünk át az autókra!</vt:lpstr>
      <vt:lpstr>Elektromos hajtású motor felépítése:</vt:lpstr>
      <vt:lpstr>Benzin és elektromos hajtás összehasonlítása:</vt:lpstr>
      <vt:lpstr>Benzin vagy elektromos hajtás?</vt:lpstr>
      <vt:lpstr>Töltőállomások a Balaton körül:</vt:lpstr>
      <vt:lpstr>Köszönjük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Elektromos autók</dc:title>
  <dc:creator>Gery</dc:creator>
  <cp:lastModifiedBy>Windows-felhasználó</cp:lastModifiedBy>
  <cp:revision>21</cp:revision>
  <dcterms:created xsi:type="dcterms:W3CDTF">2022-12-11T19:33:53Z</dcterms:created>
  <dcterms:modified xsi:type="dcterms:W3CDTF">2022-12-19T09:57:49Z</dcterms:modified>
</cp:coreProperties>
</file>