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2" r:id="rId6"/>
    <p:sldId id="260" r:id="rId7"/>
    <p:sldId id="263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1BE8AF-4922-48D0-8B40-498496620331}" v="25" dt="2022-02-20T14:59:30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793A1B-C92B-A84C-9941-18CFA68F16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>
                <a:solidFill>
                  <a:schemeClr val="accent2">
                    <a:lumMod val="75000"/>
                  </a:schemeClr>
                </a:solidFill>
              </a:rPr>
              <a:t>A klímaváltozás</a:t>
            </a:r>
          </a:p>
        </p:txBody>
      </p:sp>
      <p:sp>
        <p:nvSpPr>
          <p:cNvPr id="5" name="Alcím 4">
            <a:extLst>
              <a:ext uri="{FF2B5EF4-FFF2-40B4-BE49-F238E27FC236}">
                <a16:creationId xmlns:a16="http://schemas.microsoft.com/office/drawing/2014/main" id="{2A8C16F1-8294-4C4C-A0BC-4F61E029D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4819" y="4563277"/>
            <a:ext cx="5357600" cy="1160213"/>
          </a:xfrm>
        </p:spPr>
        <p:txBody>
          <a:bodyPr anchor="ctr"/>
          <a:lstStyle/>
          <a:p>
            <a:pPr algn="l" rtl="1"/>
            <a:r>
              <a:rPr lang="hu-HU" dirty="0">
                <a:solidFill>
                  <a:schemeClr val="bg2">
                    <a:lumMod val="50000"/>
                    <a:lumOff val="50000"/>
                  </a:schemeClr>
                </a:solidFill>
              </a:rPr>
              <a:t>Készítette: Lufcsik Liliána</a:t>
            </a:r>
          </a:p>
          <a:p>
            <a:pPr algn="l" rtl="1"/>
            <a:r>
              <a:rPr lang="hu-HU" dirty="0">
                <a:solidFill>
                  <a:schemeClr val="bg2">
                    <a:lumMod val="50000"/>
                    <a:lumOff val="50000"/>
                  </a:schemeClr>
                </a:solidFill>
              </a:rPr>
              <a:t>Előadó művész: Paksi Csaba Olivér</a:t>
            </a:r>
            <a:endParaRPr lang="hu-HU" dirty="0">
              <a:solidFill>
                <a:schemeClr val="bg2">
                  <a:lumMod val="50000"/>
                  <a:lumOff val="5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387992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67C02A-BB40-9E47-BEE6-D8FFE6698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685" y="783607"/>
            <a:ext cx="7958331" cy="1077229"/>
          </a:xfrm>
        </p:spPr>
        <p:txBody>
          <a:bodyPr/>
          <a:lstStyle/>
          <a:p>
            <a:r>
              <a:rPr lang="hu-HU" dirty="0">
                <a:solidFill>
                  <a:schemeClr val="bg2">
                    <a:lumMod val="50000"/>
                    <a:lumOff val="50000"/>
                  </a:schemeClr>
                </a:solidFill>
              </a:rPr>
              <a:t>Mit érdemes tudni klímaváltozásról?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53781B8-D7BB-A94A-8E9F-B49661BFB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3162" y="1107699"/>
            <a:ext cx="8826160" cy="5122107"/>
          </a:xfrm>
        </p:spPr>
        <p:txBody>
          <a:bodyPr anchor="ctr"/>
          <a:lstStyle/>
          <a:p>
            <a:pPr algn="l"/>
            <a:r>
              <a:rPr lang="hu-HU">
                <a:solidFill>
                  <a:schemeClr val="bg2">
                    <a:lumMod val="50000"/>
                    <a:lumOff val="50000"/>
                  </a:schemeClr>
                </a:solidFill>
              </a:rPr>
              <a:t>A Föld globális átlaghőmérséklete mára egy Celsius fokkal meghaladja az ipari forradalom előtti értéket. A változás az egész éghajlati rendszert érinti és óriási kihatással van már most mindennapi életünkre is.</a:t>
            </a:r>
          </a:p>
          <a:p>
            <a:pPr algn="l"/>
            <a:r>
              <a:rPr lang="hu-HU">
                <a:solidFill>
                  <a:schemeClr val="bg2">
                    <a:lumMod val="50000"/>
                    <a:lumOff val="50000"/>
                  </a:schemeClr>
                </a:solidFill>
              </a:rPr>
              <a:t>Ilyen tünet például az, hogy 2018 ősszén a Duna vízszintje mindenütt megdöntötte a valaha mért legalacsonyabb rekordértéket, míg ezzel szinte egyidőben Velence utcáit térdig érő vízzel árasztotta el a tenger. Világszerte gyakoribbak lettek a heves esőzések, nagyobbak az áradások, súlyosabbak az aszályok és szűkösebbek a vízkészletek</a:t>
            </a:r>
          </a:p>
          <a:p>
            <a:pPr algn="l"/>
            <a:endParaRPr lang="hu-HU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9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B1281E9A-DC84-BF4C-BF8F-1205D75AC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06673" y="808056"/>
            <a:ext cx="7796540" cy="797296"/>
          </a:xfrm>
        </p:spPr>
        <p:txBody>
          <a:bodyPr/>
          <a:lstStyle/>
          <a:p>
            <a:r>
              <a:rPr lang="hu-HU">
                <a:solidFill>
                  <a:schemeClr val="bg2">
                    <a:lumMod val="50000"/>
                    <a:lumOff val="50000"/>
                  </a:schemeClr>
                </a:solidFill>
              </a:rPr>
              <a:t>Az éghajlat változás.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C6C8406-DFC6-D045-8F1A-94432605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434" y="684623"/>
            <a:ext cx="8521931" cy="5252648"/>
          </a:xfrm>
        </p:spPr>
        <p:txBody>
          <a:bodyPr/>
          <a:lstStyle/>
          <a:p>
            <a:pPr marL="344170" indent="-344170"/>
            <a:r>
              <a:rPr lang="hu-HU" dirty="0">
                <a:solidFill>
                  <a:schemeClr val="bg2">
                    <a:lumMod val="50000"/>
                    <a:lumOff val="50000"/>
                  </a:schemeClr>
                </a:solidFill>
              </a:rPr>
              <a:t>Az ENSZ éghajlatváltozással foglalkozó tudományos testületének tanulmánya szerint 1,5 Celsius fok az a kritikus szint, amihez a társadalom és az élővilág még képes alkalmazkodni. </a:t>
            </a:r>
            <a:endParaRPr lang="hu-HU"/>
          </a:p>
          <a:p>
            <a:pPr marL="344170" indent="-344170"/>
            <a:r>
              <a:rPr lang="hu-HU" dirty="0">
                <a:solidFill>
                  <a:schemeClr val="bg2">
                    <a:lumMod val="50000"/>
                    <a:lumOff val="50000"/>
                  </a:schemeClr>
                </a:solidFill>
              </a:rPr>
              <a:t>Ahhoz, hogy a klímaváltozás megálljon ezen a szinten, az üvegházhatású gázok kibocsátásának 2-3 éven belül meredek zuhanásba kell kezdenie és 2050-re nullára csökkennie. Ehhez drasztikus átalakulásra van szükség a gazdaság és a társadalom minden területén, beleértve az ipart, a mezőgazdaságot, az energiatermelést, a közlekedést és a lakossági fogyasztási    szokásokat is.</a:t>
            </a:r>
            <a:endParaRPr lang="hu-HU" dirty="0">
              <a:solidFill>
                <a:schemeClr val="bg2">
                  <a:lumMod val="50000"/>
                  <a:lumOff val="50000"/>
                </a:schemeClr>
              </a:solidFill>
              <a:cs typeface="Arial"/>
            </a:endParaRPr>
          </a:p>
        </p:txBody>
      </p:sp>
      <p:pic>
        <p:nvPicPr>
          <p:cNvPr id="2" name="Kép 4">
            <a:extLst>
              <a:ext uri="{FF2B5EF4-FFF2-40B4-BE49-F238E27FC236}">
                <a16:creationId xmlns:a16="http://schemas.microsoft.com/office/drawing/2014/main" id="{7D6F2272-3819-3245-9F51-57FB6DF72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5352"/>
            <a:ext cx="3610460" cy="487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46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5DDB14-084A-AE45-921F-D00BDF570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81893" y="808056"/>
            <a:ext cx="7277893" cy="915612"/>
          </a:xfrm>
        </p:spPr>
        <p:txBody>
          <a:bodyPr/>
          <a:lstStyle/>
          <a:p>
            <a:r>
              <a:rPr lang="hu-HU">
                <a:solidFill>
                  <a:schemeClr val="bg2">
                    <a:lumMod val="50000"/>
                    <a:lumOff val="50000"/>
                  </a:schemeClr>
                </a:solidFill>
              </a:rPr>
              <a:t>Olvadó jégtáblák.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681B39D-FB56-2C48-8557-6D555FA97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7053" y="1636480"/>
            <a:ext cx="7796540" cy="3997828"/>
          </a:xfrm>
        </p:spPr>
        <p:txBody>
          <a:bodyPr>
            <a:normAutofit fontScale="92500" lnSpcReduction="10000"/>
          </a:bodyPr>
          <a:lstStyle/>
          <a:p>
            <a:pPr marL="344170" indent="-344170"/>
            <a:r>
              <a:rPr lang="hu-HU" dirty="0">
                <a:solidFill>
                  <a:schemeClr val="bg2">
                    <a:lumMod val="50000"/>
                    <a:lumOff val="50000"/>
                  </a:schemeClr>
                </a:solidFill>
              </a:rPr>
              <a:t>Az éghajlatváltozás által egyik legérintettebb terület az Északi-sark, itt tapasztalható a legerősebb felmelegedés. </a:t>
            </a:r>
            <a:endParaRPr lang="hu-HU"/>
          </a:p>
          <a:p>
            <a:pPr marL="344170" indent="-344170"/>
            <a:r>
              <a:rPr lang="hu-HU" dirty="0">
                <a:solidFill>
                  <a:schemeClr val="bg2">
                    <a:lumMod val="50000"/>
                    <a:lumOff val="50000"/>
                  </a:schemeClr>
                </a:solidFill>
              </a:rPr>
              <a:t>A jegesmedvék jövője emiatt veszélybe került, hiszen talpuk alatt olvad az otthonuk. A jég vastagsága az elmúlt 30 évben 40%-kal lett vékonyabb, és 2 millió km</a:t>
            </a:r>
            <a:r>
              <a:rPr lang="hu-HU" baseline="300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2</a:t>
            </a:r>
            <a:r>
              <a:rPr lang="hu-HU" dirty="0">
                <a:solidFill>
                  <a:schemeClr val="bg2">
                    <a:lumMod val="50000"/>
                    <a:lumOff val="50000"/>
                  </a:schemeClr>
                </a:solidFill>
              </a:rPr>
              <a:t>–rel kevesebb az állandóan jéggel borított terület.</a:t>
            </a:r>
            <a:endParaRPr lang="hu-HU" dirty="0">
              <a:solidFill>
                <a:schemeClr val="bg2">
                  <a:lumMod val="50000"/>
                  <a:lumOff val="50000"/>
                </a:schemeClr>
              </a:solidFill>
              <a:cs typeface="Arial"/>
            </a:endParaRPr>
          </a:p>
          <a:p>
            <a:pPr marL="344170" indent="-344170"/>
            <a:r>
              <a:rPr lang="hu-HU" dirty="0">
                <a:solidFill>
                  <a:schemeClr val="bg2">
                    <a:lumMod val="50000"/>
                    <a:lumOff val="50000"/>
                  </a:schemeClr>
                </a:solidFill>
              </a:rPr>
              <a:t> Azonban hatásai mára már hazánkat is súlyosan érinti. Egyre gyakoribbá válnak majd a hosszú aszályos időszakok és a túl intenzív esőzések – vagyis a nedves időszakok alatt lehulló többlet csapadék az aszályos nyári hónapokra való visszatartása egyre fontosabbá válik.</a:t>
            </a:r>
            <a:endParaRPr lang="hu-HU" dirty="0">
              <a:solidFill>
                <a:schemeClr val="bg2">
                  <a:lumMod val="50000"/>
                  <a:lumOff val="5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930785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F1A632-631C-A245-9A9D-CF8ED646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861" y="808056"/>
            <a:ext cx="9152086" cy="1445199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bg2">
                    <a:lumMod val="50000"/>
                    <a:lumOff val="50000"/>
                  </a:schemeClr>
                </a:solidFill>
              </a:rPr>
              <a:t>Milyen tényezők hatnak a klímaváltozásra?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7DC4B85-C5AE-D14F-9BCB-7FA34D2A6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57" y="1234684"/>
            <a:ext cx="8550390" cy="5207678"/>
          </a:xfrm>
        </p:spPr>
        <p:txBody>
          <a:bodyPr>
            <a:normAutofit fontScale="85000" lnSpcReduction="10000"/>
          </a:bodyPr>
          <a:lstStyle/>
          <a:p>
            <a:r>
              <a:rPr lang="hu-HU">
                <a:solidFill>
                  <a:schemeClr val="bg2">
                    <a:lumMod val="50000"/>
                    <a:lumOff val="50000"/>
                  </a:schemeClr>
                </a:solidFill>
              </a:rPr>
              <a:t>A klímaváltozás okozója maga az ember, aki túl nagy mennyiségben juttat olyan üvegházhatású gázokat (szén-dioxid, metán, nitrogén-dioxid) a légkörbe, amelyek Földünk folyamatos felmelegedését okozzák. </a:t>
            </a:r>
          </a:p>
          <a:p>
            <a:r>
              <a:rPr lang="hu-HU">
                <a:solidFill>
                  <a:schemeClr val="bg2">
                    <a:lumMod val="50000"/>
                    <a:lumOff val="50000"/>
                  </a:schemeClr>
                </a:solidFill>
              </a:rPr>
              <a:t>Energiaéhségünk kielégítésére egyre több fosszilis, nem megújuló energiahordozót (szén, földgáz, kőolaj) égetünk el. Több szén-dioxidot bocsátunk ki, mint amennyit az óceánok, erdők képesek elnyelni és nagyobb mértékben írtjuk ki erdeinket, mint ahogy azok újra tudnának termelődni.</a:t>
            </a:r>
          </a:p>
          <a:p>
            <a:r>
              <a:rPr lang="hu-HU">
                <a:solidFill>
                  <a:schemeClr val="bg2">
                    <a:lumMod val="50000"/>
                    <a:lumOff val="50000"/>
                  </a:schemeClr>
                </a:solidFill>
              </a:rPr>
              <a:t>Évről-évre korábbi dátumra esik a túlfogyasztás világnapja,  az emberiség alig több mint fél év alatt elhasználta a Föld erőforrásait. Innentől kezdve a jövőnket égetjük el, fogyasztásunk az ökoszisztéma rovására megy. </a:t>
            </a:r>
          </a:p>
          <a:p>
            <a:r>
              <a:rPr lang="hu-HU">
                <a:solidFill>
                  <a:schemeClr val="bg2">
                    <a:lumMod val="50000"/>
                    <a:lumOff val="50000"/>
                  </a:schemeClr>
                </a:solidFill>
              </a:rPr>
              <a:t>Ezt az erőforrásigényt az ökológiai lábnyom kiszámításával tudjuk számszerűsíteni. Adott személy vagy terület energia-, étel-, víz-, építőanyag-, és egyéb fogyasztásából becsüljük meg az eltartásához szükséges termelőképes földterület mennyiségét – vagyis mekkora „helyet” foglal a bolygón. A globális ökológiai lábnyom 60%-át az üvegházhatású gázok elnyelése teszi ki.</a:t>
            </a:r>
          </a:p>
        </p:txBody>
      </p:sp>
    </p:spTree>
    <p:extLst>
      <p:ext uri="{BB962C8B-B14F-4D97-AF65-F5344CB8AC3E}">
        <p14:creationId xmlns:p14="http://schemas.microsoft.com/office/powerpoint/2010/main" val="1238789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4">
            <a:extLst>
              <a:ext uri="{FF2B5EF4-FFF2-40B4-BE49-F238E27FC236}">
                <a16:creationId xmlns:a16="http://schemas.microsoft.com/office/drawing/2014/main" id="{0D57A117-761C-0644-87E1-141C79855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439" y="93497"/>
            <a:ext cx="4782544" cy="6671005"/>
          </a:xfrm>
          <a:prstGeom prst="rect">
            <a:avLst/>
          </a:prstGeom>
        </p:spPr>
      </p:pic>
      <p:pic>
        <p:nvPicPr>
          <p:cNvPr id="5" name="Kép 5">
            <a:extLst>
              <a:ext uri="{FF2B5EF4-FFF2-40B4-BE49-F238E27FC236}">
                <a16:creationId xmlns:a16="http://schemas.microsoft.com/office/drawing/2014/main" id="{3755EEB8-69E4-7E44-863F-6FFC9CFF9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8600"/>
            <a:ext cx="4893914" cy="66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54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3">
            <a:extLst>
              <a:ext uri="{FF2B5EF4-FFF2-40B4-BE49-F238E27FC236}">
                <a16:creationId xmlns:a16="http://schemas.microsoft.com/office/drawing/2014/main" id="{AB117395-46F9-AB40-AC33-698BF52FA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148" y="0"/>
            <a:ext cx="4936973" cy="6760219"/>
          </a:xfrm>
          <a:prstGeom prst="rect">
            <a:avLst/>
          </a:prstGeom>
        </p:spPr>
      </p:pic>
      <p:pic>
        <p:nvPicPr>
          <p:cNvPr id="4" name="Kép 4">
            <a:extLst>
              <a:ext uri="{FF2B5EF4-FFF2-40B4-BE49-F238E27FC236}">
                <a16:creationId xmlns:a16="http://schemas.microsoft.com/office/drawing/2014/main" id="{BA065569-A092-D74E-B5C4-BD70D7DD3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881" y="2419"/>
            <a:ext cx="4698321" cy="685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2936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0C8964-7C0C-D545-8A82-09F762114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40362" y="834466"/>
            <a:ext cx="7958331" cy="1077229"/>
          </a:xfrm>
        </p:spPr>
        <p:txBody>
          <a:bodyPr/>
          <a:lstStyle/>
          <a:p>
            <a:r>
              <a:rPr lang="hu-HU">
                <a:solidFill>
                  <a:schemeClr val="bg2">
                    <a:lumMod val="50000"/>
                    <a:lumOff val="50000"/>
                  </a:schemeClr>
                </a:solidFill>
              </a:rPr>
              <a:t>Mit tehetünk.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A3FAF03-5ADD-384A-AC66-39D28C7E1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099" y="1275284"/>
            <a:ext cx="7796540" cy="3997828"/>
          </a:xfrm>
        </p:spPr>
        <p:txBody>
          <a:bodyPr>
            <a:normAutofit lnSpcReduction="10000"/>
          </a:bodyPr>
          <a:lstStyle/>
          <a:p>
            <a:r>
              <a:rPr lang="hu-HU">
                <a:solidFill>
                  <a:schemeClr val="bg2">
                    <a:lumMod val="50000"/>
                    <a:lumOff val="50000"/>
                  </a:schemeClr>
                </a:solidFill>
              </a:rPr>
              <a:t>A fosszilis energiahordozók adták a múlt és a jelen energiáját, a jövőben azonban át kell térni a magukat tálcán kínáló, kiaknázatlan megújuló energiaforrásokra. A szükséges tudás és technológia már jó ideje rendelkezésünkre áll. A nap- a szél-, a víz- és a geotermikus hő kimeríthetetlen energiaforrások és nem szabad figyelmen kívül hagyni a szerves anyagokból kinyert biomasszát sem.</a:t>
            </a:r>
          </a:p>
          <a:p>
            <a:r>
              <a:rPr lang="hu-HU">
                <a:solidFill>
                  <a:schemeClr val="bg2">
                    <a:lumMod val="50000"/>
                    <a:lumOff val="50000"/>
                  </a:schemeClr>
                </a:solidFill>
              </a:rPr>
              <a:t>Most még van lehetőségünk, hogy változtassunk a jövőnkön. Célunk, hogy felhívjuk a figyelmet a klímaváltozás jelentőségére, és arra, hogy természeti értékeink megőrzése nem tűr halasztást.</a:t>
            </a:r>
          </a:p>
        </p:txBody>
      </p:sp>
    </p:spTree>
    <p:extLst>
      <p:ext uri="{BB962C8B-B14F-4D97-AF65-F5344CB8AC3E}">
        <p14:creationId xmlns:p14="http://schemas.microsoft.com/office/powerpoint/2010/main" val="3269258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78E0C30E-9ED6-B54E-B861-D5E81BA95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1567" y="1942096"/>
            <a:ext cx="7796540" cy="3997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800">
                <a:solidFill>
                  <a:schemeClr val="bg2">
                    <a:lumMod val="50000"/>
                    <a:lumOff val="50000"/>
                  </a:schemeClr>
                </a:solidFill>
              </a:rPr>
              <a:t>Köszönjük a figyelmet!</a:t>
            </a:r>
          </a:p>
        </p:txBody>
      </p:sp>
    </p:spTree>
    <p:extLst>
      <p:ext uri="{BB962C8B-B14F-4D97-AF65-F5344CB8AC3E}">
        <p14:creationId xmlns:p14="http://schemas.microsoft.com/office/powerpoint/2010/main" val="3143396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Szélesvásznú</PresentationFormat>
  <Slides>9</Slides>
  <Notes>0</Notes>
  <HiddenSlides>0</HiddenSlide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Madison</vt:lpstr>
      <vt:lpstr>A klímaváltozás</vt:lpstr>
      <vt:lpstr>Mit érdemes tudni klímaváltozásról?</vt:lpstr>
      <vt:lpstr>Az éghajlat változás.</vt:lpstr>
      <vt:lpstr>Olvadó jégtáblák.</vt:lpstr>
      <vt:lpstr>Milyen tényezők hatnak a klímaváltozásra?</vt:lpstr>
      <vt:lpstr>PowerPoint-bemutató</vt:lpstr>
      <vt:lpstr>PowerPoint-bemutató</vt:lpstr>
      <vt:lpstr>Mit tehetünk.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klímaváltozás</dc:title>
  <dc:creator>Liliána Lufcsik</dc:creator>
  <cp:lastModifiedBy>Liliána Lufcsik</cp:lastModifiedBy>
  <cp:revision>30</cp:revision>
  <dcterms:created xsi:type="dcterms:W3CDTF">2022-02-18T14:25:50Z</dcterms:created>
  <dcterms:modified xsi:type="dcterms:W3CDTF">2022-02-20T15:00:12Z</dcterms:modified>
</cp:coreProperties>
</file>