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1CFD41-EA5D-126F-AA41-C9FAB918C3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26F8680-6E52-2DDC-85E7-88D889DE9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D505291-2075-924F-4D7D-273B5A54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EC71B-C9F9-9140-B5F7-B89DBF75960D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430D49B-C14D-6695-80D5-6965F6648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8704854-4348-C7C8-7000-8BDD4C1F0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71DF-8101-BE4B-A362-EC66E9FB64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6573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12C10E5-5368-1B02-5B61-B35F0BE7A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2953BF9-3ACD-06DD-C116-D574B37B9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DB47790-D0CE-933F-6C47-A9354439E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EC71B-C9F9-9140-B5F7-B89DBF75960D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C64EE39-329E-4EAC-6431-1CB7E5122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8D06D14-0DEB-ADFF-1DE2-5C156A8B6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71DF-8101-BE4B-A362-EC66E9FB64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43094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2677B2B4-4B00-82DB-A36F-E6445EBDCC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1B4E4A8-57E4-D528-2C18-A4A3154AB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6EB8ED4-7FA5-39AC-6BAB-BF47C483D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EC71B-C9F9-9140-B5F7-B89DBF75960D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234BBAA-8565-4CFF-FEF7-A47871736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A905F1E-CB3A-F0E0-CDF5-441CCCE37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71DF-8101-BE4B-A362-EC66E9FB64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2469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8F378B2-33B5-61F8-4751-40249A0C8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D8C179E-C053-990A-05CB-3BA23B570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367E0D3F-992B-79DE-BC7B-B6B865821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EC71B-C9F9-9140-B5F7-B89DBF75960D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BF949BF-AECB-98C2-9F6B-2556D1493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7FC1D67-11EC-0ABF-5AA6-EF7FC0CC1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71DF-8101-BE4B-A362-EC66E9FB64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0673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1ECC43-F44C-6C14-AD9A-5C5169203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2BF5237-336B-6CD1-AEFB-4354616CE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5C6D209-A7F1-C41F-1DED-2F227DE42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EC71B-C9F9-9140-B5F7-B89DBF75960D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043C9B2-EECE-C317-70A7-0AC80A1F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61168C7-D8EF-8DD7-CDBB-A3959FB6C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71DF-8101-BE4B-A362-EC66E9FB64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7812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CF2506-EE23-0090-3FF1-081EF605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9B9D14F-5957-FC54-4270-16EE92067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7FE53D72-69DF-9E75-E5D4-7760CF0DF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07D92791-2095-7170-F110-72A266D38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EC71B-C9F9-9140-B5F7-B89DBF75960D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B5380DE-7A33-F63F-2C90-42741BA90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DEF3B80-BA30-7455-9EAB-C56A795F8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71DF-8101-BE4B-A362-EC66E9FB64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003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66B95A-802C-FAE7-C8AA-F4F21FF90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55BFFD4-4D82-9EE7-4AC5-0977A0296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0F3DAC2-1011-E746-DD2F-944CE07038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740AACA-1C3C-9915-BC1E-10DC62C75B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D9B8D35-DA71-B3CE-DEFA-FDF34F8B5F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575BA8A-A89A-3600-FBBE-0AE85E741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EC71B-C9F9-9140-B5F7-B89DBF75960D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036EB8A9-097E-0B7F-018D-E52C7C91B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8848C972-CD21-CA6F-877D-298F6D600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71DF-8101-BE4B-A362-EC66E9FB64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211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174425-78F8-201A-3B19-C71010735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99615032-A8A8-5D0B-9C4C-C3DACC366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EC71B-C9F9-9140-B5F7-B89DBF75960D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18822C37-55B7-E878-E6D8-EDB04752C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41FA6A6C-4C52-1135-F09B-FB149CB64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71DF-8101-BE4B-A362-EC66E9FB64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006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CA310368-0A63-2735-B8FD-4297CC9DB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EC71B-C9F9-9140-B5F7-B89DBF75960D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5CB222C-3640-AE51-EAEB-4467231E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EC12878-7999-2EC7-507A-178CE240A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71DF-8101-BE4B-A362-EC66E9FB64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6042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3F9A62-9043-D7DB-7A1A-BEF200004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CBE9D6-45C3-CFC0-523B-1A57829DC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BEA75496-9AA7-1D2F-16C2-FE15831BF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FC231BC-47A6-7446-D607-6377FB68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EC71B-C9F9-9140-B5F7-B89DBF75960D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30B3A02E-4076-2E13-8420-92ACC485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5D6AAC4-2E2E-3722-CBB6-04E67882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71DF-8101-BE4B-A362-EC66E9FB64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373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390BC4-44DA-3F81-249E-5DCCCFB7D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6804C9A-CC05-41DD-B08E-B1413455F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4D0C3E8-0264-5BA9-1902-E69B6EF15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EDA2F02E-18CC-6712-1132-FB2931635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EC71B-C9F9-9140-B5F7-B89DBF75960D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2B89DCA6-9E1E-9717-C9B7-AECE9E4D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E3E6281-C8D3-8831-ED44-7189AD26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971DF-8101-BE4B-A362-EC66E9FB64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1296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F964706B-B102-1DF8-7BBC-C34EA27F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521CC95-8978-8A03-6695-410B0B839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CCE5225-6FBA-D327-E6BF-9239942E86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EC71B-C9F9-9140-B5F7-B89DBF75960D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42E866C-2F3C-1AEA-F0A8-B1716F32D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E68BE89-F01E-FE60-6086-C220A4FD02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971DF-8101-BE4B-A362-EC66E9FB64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7520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5">
            <a:extLst>
              <a:ext uri="{FF2B5EF4-FFF2-40B4-BE49-F238E27FC236}">
                <a16:creationId xmlns:a16="http://schemas.microsoft.com/office/drawing/2014/main" id="{C17DB612-5DA0-D712-8F8C-6FB4DCBC57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61F667E-757E-C9B1-F408-505D0CF3EA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hu-HU" sz="6100" i="0">
                <a:solidFill>
                  <a:srgbClr val="FFFFFF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Az időjárás változékonysága a Balatonnál</a:t>
            </a:r>
            <a:r>
              <a:rPr lang="hu-HU" sz="6100">
                <a:solidFill>
                  <a:srgbClr val="FFFFFF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/>
            </a:r>
            <a:br>
              <a:rPr lang="hu-HU" sz="6100">
                <a:solidFill>
                  <a:srgbClr val="FFFFFF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</a:br>
            <a:endParaRPr lang="hu-HU" sz="6100">
              <a:solidFill>
                <a:srgbClr val="FFFFFF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FB604E4A-9CCE-98EF-576D-E2DCC89706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FFFFFF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Készítette:</a:t>
            </a:r>
          </a:p>
          <a:p>
            <a:r>
              <a:rPr lang="hu-HU" dirty="0" smtClean="0">
                <a:solidFill>
                  <a:srgbClr val="FFFFFF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 VSZK Csoki </a:t>
            </a:r>
            <a:r>
              <a:rPr lang="hu-HU" smtClean="0">
                <a:solidFill>
                  <a:srgbClr val="FFFFFF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Fudzsik csapata</a:t>
            </a:r>
            <a:endParaRPr lang="hu-HU" dirty="0">
              <a:solidFill>
                <a:srgbClr val="FFFFFF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23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EA3D4B9-48E5-4DF2-4C68-4AEA1AB7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>
                <a:latin typeface="Baskerville" panose="02020502070401020303" pitchFamily="18" charset="0"/>
                <a:ea typeface="Baskerville" panose="02020502070401020303" pitchFamily="18" charset="0"/>
              </a:rPr>
              <a:t>Az időjárás meghatározó szerepe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67239FD-C6DF-0799-3DD5-AE2A2EF5B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hu-HU" sz="2000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Vízen tartózkodás (fürdőzés, horgászat, vitorlázás, hajózás)</a:t>
            </a:r>
            <a:endParaRPr lang="hu-HU" sz="2000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2000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Tömegrendezvények -vízen és parton egyaránt</a:t>
            </a:r>
            <a:endParaRPr lang="hu-HU" sz="2000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2000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Szabadban tartózkodás (kirándulásoktól a mindennapi életig)</a:t>
            </a:r>
            <a:endParaRPr lang="hu-HU" sz="2000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2000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Környezeti érzékenység: vízállás, vízminőség, </a:t>
            </a:r>
            <a:r>
              <a:rPr lang="hu-HU" sz="2000" b="0" i="0" dirty="0" err="1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nemzeti-parkok,stb</a:t>
            </a:r>
            <a:r>
              <a:rPr lang="hu-HU" sz="2000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.</a:t>
            </a:r>
            <a:endParaRPr lang="hu-HU" sz="2000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Mi</a:t>
            </a:r>
            <a:r>
              <a:rPr lang="hu-HU" sz="2000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ndennapi élethez hozzászövődik a régió speciális időjárása, az életvédelmet szolgáló viharjelzés</a:t>
            </a:r>
            <a:endParaRPr lang="hu-HU" sz="2000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2000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Klímaváltozás hatásai a mindennapi életben tapasztalható, szélesebb körben mint bárhol máshol az országban</a:t>
            </a:r>
            <a:endParaRPr lang="hu-HU" sz="2000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hu-HU" sz="2000" dirty="0"/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4BBC03A2-FFE0-F296-3E7F-F5BA5C35F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6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19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ABFD684-F190-BF6E-252F-16E0FFEF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hu-HU" sz="3700" dirty="0">
                <a:solidFill>
                  <a:srgbClr val="FFFFFF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Egyensúly változás</a:t>
            </a:r>
            <a:r>
              <a:rPr lang="hu-HU" sz="3700" b="0" i="0" dirty="0">
                <a:solidFill>
                  <a:schemeClr val="bg1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→</a:t>
            </a:r>
            <a:r>
              <a:rPr lang="hu-HU" sz="3700" dirty="0">
                <a:solidFill>
                  <a:srgbClr val="FFFFFF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Cirkuláció változás</a:t>
            </a:r>
            <a:r>
              <a:rPr lang="hu-HU" sz="3700" b="0" i="0" dirty="0">
                <a:solidFill>
                  <a:schemeClr val="bg1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→Klímaváltozás</a:t>
            </a:r>
            <a:endParaRPr lang="en-US" sz="3700" dirty="0">
              <a:solidFill>
                <a:srgbClr val="FFFFFF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Kép 6">
            <a:extLst>
              <a:ext uri="{FF2B5EF4-FFF2-40B4-BE49-F238E27FC236}">
                <a16:creationId xmlns:a16="http://schemas.microsoft.com/office/drawing/2014/main" id="{666B9451-38E7-AC17-261B-919C548119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67" y="2468326"/>
            <a:ext cx="5455917" cy="391462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Kép 5">
            <a:extLst>
              <a:ext uri="{FF2B5EF4-FFF2-40B4-BE49-F238E27FC236}">
                <a16:creationId xmlns:a16="http://schemas.microsoft.com/office/drawing/2014/main" id="{98EF8EA6-2ABC-CFF2-EF12-D8BCB9B3FE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509246"/>
            <a:ext cx="5455917" cy="383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915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5">
            <a:extLst>
              <a:ext uri="{FF2B5EF4-FFF2-40B4-BE49-F238E27FC236}">
                <a16:creationId xmlns:a16="http://schemas.microsoft.com/office/drawing/2014/main" id="{6AFE22B7-0A09-1BC2-A978-0050DCA271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4"/>
          <a:stretch/>
        </p:blipFill>
        <p:spPr>
          <a:xfrm>
            <a:off x="4117521" y="10"/>
            <a:ext cx="8074479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54B3DB3-B507-AD18-58CA-850FB271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5266155" cy="1325563"/>
          </a:xfrm>
        </p:spPr>
        <p:txBody>
          <a:bodyPr>
            <a:normAutofit/>
          </a:bodyPr>
          <a:lstStyle/>
          <a:p>
            <a:r>
              <a:rPr lang="hu-HU" dirty="0">
                <a:latin typeface="Baskerville" panose="02020502070401020303" pitchFamily="18" charset="0"/>
                <a:ea typeface="Baskerville" panose="02020502070401020303" pitchFamily="18" charset="0"/>
              </a:rPr>
              <a:t>Téli hatások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A9046D1-C91A-9F67-CA04-A9CBBDEF5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2601"/>
            <a:ext cx="3941499" cy="4154361"/>
          </a:xfrm>
        </p:spPr>
        <p:txBody>
          <a:bodyPr>
            <a:normAutofit/>
          </a:bodyPr>
          <a:lstStyle/>
          <a:p>
            <a:r>
              <a:rPr lang="hu-HU" sz="2000" b="0" i="0">
                <a:effectLst/>
                <a:latin typeface="UICTFontTextStyleBody"/>
              </a:rPr>
              <a:t>Rövidebb jeges periódusok</a:t>
            </a:r>
            <a:endParaRPr lang="hu-HU" sz="2000">
              <a:effectLst/>
              <a:latin typeface=".AppleSystemUIFont"/>
            </a:endParaRPr>
          </a:p>
          <a:p>
            <a:r>
              <a:rPr lang="hu-HU" sz="2000" b="0" i="0">
                <a:effectLst/>
                <a:latin typeface="UICTFontTextStyleBody"/>
              </a:rPr>
              <a:t>Jég állagának megváltozása</a:t>
            </a:r>
            <a:endParaRPr lang="hu-HU" sz="2000">
              <a:effectLst/>
              <a:latin typeface=".AppleSystemUIFont"/>
            </a:endParaRPr>
          </a:p>
          <a:p>
            <a:r>
              <a:rPr lang="hu-HU" sz="2000" b="0" i="0">
                <a:effectLst/>
                <a:latin typeface="UICTFontTextStyleBody"/>
              </a:rPr>
              <a:t>Téli viharok gyakoriságának növekedése (viharciklonok) Téli időszak eltolódása: tavaszi fagyok, hidegperiódusok gyakoriságának növekedése</a:t>
            </a:r>
            <a:endParaRPr lang="hu-HU" sz="2000">
              <a:effectLst/>
              <a:latin typeface=".AppleSystemUIFont"/>
            </a:endParaRPr>
          </a:p>
          <a:p>
            <a:r>
              <a:rPr lang="hu-HU" sz="2000" b="0" i="0">
                <a:effectLst/>
                <a:latin typeface="UICTFontTextStyleBody"/>
              </a:rPr>
              <a:t>Jeges rendezvények helyett téli vitorlázás Hajók vízen tárolása</a:t>
            </a:r>
            <a:endParaRPr lang="hu-HU" sz="2000">
              <a:effectLst/>
              <a:latin typeface=".AppleSystemUIFont"/>
            </a:endParaRPr>
          </a:p>
          <a:p>
            <a:r>
              <a:rPr lang="hu-HU" sz="2000" b="0" i="0">
                <a:effectLst/>
                <a:latin typeface="UICTFontTextStyleBody"/>
              </a:rPr>
              <a:t>Korábbi kiskerti szezonnyitás</a:t>
            </a:r>
            <a:endParaRPr lang="hu-HU" sz="2000">
              <a:effectLst/>
              <a:latin typeface=".AppleSystemUIFont"/>
            </a:endParaRPr>
          </a:p>
          <a:p>
            <a:endParaRPr lang="hu-HU" sz="2000"/>
          </a:p>
        </p:txBody>
      </p:sp>
    </p:spTree>
    <p:extLst>
      <p:ext uri="{BB962C8B-B14F-4D97-AF65-F5344CB8AC3E}">
        <p14:creationId xmlns:p14="http://schemas.microsoft.com/office/powerpoint/2010/main" val="3212225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0953DB5D-0A37-4498-852C-604ADD8552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959" y="-1"/>
            <a:ext cx="4670042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Freeform: Shape 12">
            <a:extLst>
              <a:ext uri="{FF2B5EF4-FFF2-40B4-BE49-F238E27FC236}">
                <a16:creationId xmlns:a16="http://schemas.microsoft.com/office/drawing/2014/main" id="{52B46D5E-7F74-4741-9FF9-3E105C9570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512234" y="-512235"/>
            <a:ext cx="6858001" cy="7882470"/>
          </a:xfrm>
          <a:custGeom>
            <a:avLst/>
            <a:gdLst>
              <a:gd name="connsiteX0" fmla="*/ 0 w 6858001"/>
              <a:gd name="connsiteY0" fmla="*/ 0 h 7882470"/>
              <a:gd name="connsiteX1" fmla="*/ 0 w 6858001"/>
              <a:gd name="connsiteY1" fmla="*/ 1067477 h 7882470"/>
              <a:gd name="connsiteX2" fmla="*/ 0 w 6858001"/>
              <a:gd name="connsiteY2" fmla="*/ 2201779 h 7882470"/>
              <a:gd name="connsiteX3" fmla="*/ 0 w 6858001"/>
              <a:gd name="connsiteY3" fmla="*/ 7552944 h 7882470"/>
              <a:gd name="connsiteX4" fmla="*/ 1 w 6858001"/>
              <a:gd name="connsiteY4" fmla="*/ 7552944 h 7882470"/>
              <a:gd name="connsiteX5" fmla="*/ 1 w 6858001"/>
              <a:gd name="connsiteY5" fmla="*/ 7584020 h 7882470"/>
              <a:gd name="connsiteX6" fmla="*/ 1228295 w 6858001"/>
              <a:gd name="connsiteY6" fmla="*/ 7584020 h 7882470"/>
              <a:gd name="connsiteX7" fmla="*/ 1609295 w 6858001"/>
              <a:gd name="connsiteY7" fmla="*/ 7869770 h 7882470"/>
              <a:gd name="connsiteX8" fmla="*/ 1617762 w 6858001"/>
              <a:gd name="connsiteY8" fmla="*/ 7872945 h 7882470"/>
              <a:gd name="connsiteX9" fmla="*/ 1630461 w 6858001"/>
              <a:gd name="connsiteY9" fmla="*/ 7877708 h 7882470"/>
              <a:gd name="connsiteX10" fmla="*/ 1643162 w 6858001"/>
              <a:gd name="connsiteY10" fmla="*/ 7882470 h 7882470"/>
              <a:gd name="connsiteX11" fmla="*/ 1653745 w 6858001"/>
              <a:gd name="connsiteY11" fmla="*/ 7882470 h 7882470"/>
              <a:gd name="connsiteX12" fmla="*/ 1666445 w 6858001"/>
              <a:gd name="connsiteY12" fmla="*/ 7882470 h 7882470"/>
              <a:gd name="connsiteX13" fmla="*/ 1677028 w 6858001"/>
              <a:gd name="connsiteY13" fmla="*/ 7877708 h 7882470"/>
              <a:gd name="connsiteX14" fmla="*/ 1689728 w 6858001"/>
              <a:gd name="connsiteY14" fmla="*/ 7872945 h 7882470"/>
              <a:gd name="connsiteX15" fmla="*/ 1698195 w 6858001"/>
              <a:gd name="connsiteY15" fmla="*/ 7869770 h 7882470"/>
              <a:gd name="connsiteX16" fmla="*/ 2079195 w 6858001"/>
              <a:gd name="connsiteY16" fmla="*/ 7584020 h 7882470"/>
              <a:gd name="connsiteX17" fmla="*/ 6858001 w 6858001"/>
              <a:gd name="connsiteY17" fmla="*/ 7584020 h 7882470"/>
              <a:gd name="connsiteX18" fmla="*/ 6858001 w 6858001"/>
              <a:gd name="connsiteY18" fmla="*/ 5696482 h 7882470"/>
              <a:gd name="connsiteX19" fmla="*/ 6858000 w 6858001"/>
              <a:gd name="connsiteY19" fmla="*/ 5696482 h 7882470"/>
              <a:gd name="connsiteX20" fmla="*/ 6858000 w 6858001"/>
              <a:gd name="connsiteY20" fmla="*/ 2201779 h 7882470"/>
              <a:gd name="connsiteX21" fmla="*/ 6858000 w 6858001"/>
              <a:gd name="connsiteY21" fmla="*/ 1067477 h 7882470"/>
              <a:gd name="connsiteX22" fmla="*/ 6858000 w 6858001"/>
              <a:gd name="connsiteY22" fmla="*/ 0 h 7882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858001" h="7882470">
                <a:moveTo>
                  <a:pt x="0" y="0"/>
                </a:moveTo>
                <a:lnTo>
                  <a:pt x="0" y="1067477"/>
                </a:lnTo>
                <a:lnTo>
                  <a:pt x="0" y="2201779"/>
                </a:lnTo>
                <a:lnTo>
                  <a:pt x="0" y="7552944"/>
                </a:lnTo>
                <a:lnTo>
                  <a:pt x="1" y="7552944"/>
                </a:lnTo>
                <a:lnTo>
                  <a:pt x="1" y="7584020"/>
                </a:lnTo>
                <a:lnTo>
                  <a:pt x="1228295" y="7584020"/>
                </a:lnTo>
                <a:lnTo>
                  <a:pt x="1609295" y="7869770"/>
                </a:lnTo>
                <a:lnTo>
                  <a:pt x="1617762" y="7872945"/>
                </a:lnTo>
                <a:lnTo>
                  <a:pt x="1630461" y="7877708"/>
                </a:lnTo>
                <a:lnTo>
                  <a:pt x="1643162" y="7882470"/>
                </a:lnTo>
                <a:lnTo>
                  <a:pt x="1653745" y="7882470"/>
                </a:lnTo>
                <a:lnTo>
                  <a:pt x="1666445" y="7882470"/>
                </a:lnTo>
                <a:lnTo>
                  <a:pt x="1677028" y="7877708"/>
                </a:lnTo>
                <a:lnTo>
                  <a:pt x="1689728" y="7872945"/>
                </a:lnTo>
                <a:lnTo>
                  <a:pt x="1698195" y="7869770"/>
                </a:lnTo>
                <a:lnTo>
                  <a:pt x="2079195" y="7584020"/>
                </a:lnTo>
                <a:lnTo>
                  <a:pt x="6858001" y="7584020"/>
                </a:lnTo>
                <a:lnTo>
                  <a:pt x="6858001" y="5696482"/>
                </a:lnTo>
                <a:lnTo>
                  <a:pt x="6858000" y="5696482"/>
                </a:lnTo>
                <a:lnTo>
                  <a:pt x="6858000" y="2201779"/>
                </a:lnTo>
                <a:lnTo>
                  <a:pt x="6858000" y="1067477"/>
                </a:lnTo>
                <a:lnTo>
                  <a:pt x="6858000" y="0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="" xmlns:p14="http://schemas.microsoft.com/office/powerpoint/2010/main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6370946-E72C-7219-2B5F-EA691E77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77" y="885717"/>
            <a:ext cx="5944308" cy="1559412"/>
          </a:xfrm>
        </p:spPr>
        <p:txBody>
          <a:bodyPr>
            <a:normAutofit/>
          </a:bodyPr>
          <a:lstStyle/>
          <a:p>
            <a:r>
              <a:rPr lang="hu-HU" sz="4100" b="0" i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Csapadék szeszélyes térbeli és időbeli eloszlása </a:t>
            </a:r>
            <a:endParaRPr lang="hu-HU" sz="410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C0E7FA6-9907-29A6-BBEC-AFA39B694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985" y="2700810"/>
            <a:ext cx="5924099" cy="3271473"/>
          </a:xfrm>
        </p:spPr>
        <p:txBody>
          <a:bodyPr>
            <a:normAutofit/>
          </a:bodyPr>
          <a:lstStyle/>
          <a:p>
            <a:r>
              <a:rPr lang="hu-HU" sz="1700" b="0" i="0">
                <a:effectLst/>
                <a:latin typeface="UICTFontTextStyleBody"/>
              </a:rPr>
              <a:t>Klíma-dinamikai számítások:</a:t>
            </a:r>
            <a:endParaRPr lang="hu-HU" sz="1700">
              <a:effectLst/>
              <a:latin typeface=".AppleSystemUIFont"/>
            </a:endParaRPr>
          </a:p>
          <a:p>
            <a:endParaRPr lang="hu-HU" sz="1700">
              <a:effectLst/>
              <a:latin typeface=".AppleSystemUIFont"/>
            </a:endParaRPr>
          </a:p>
          <a:p>
            <a:r>
              <a:rPr lang="hu-HU" sz="1700" b="0" i="0">
                <a:effectLst/>
                <a:latin typeface="UICTFontTextStyleBody"/>
              </a:rPr>
              <a:t>statisztikusan valószínűbbek a </a:t>
            </a:r>
            <a:endParaRPr lang="hu-HU" sz="1700">
              <a:effectLst/>
              <a:latin typeface=".AppleSystemUIFont"/>
            </a:endParaRPr>
          </a:p>
          <a:p>
            <a:r>
              <a:rPr lang="hu-HU" sz="1700" b="0" i="0">
                <a:effectLst/>
                <a:latin typeface="UICTFontTextStyleBody"/>
              </a:rPr>
              <a:t>szárazabb és melegebb nyarak,</a:t>
            </a:r>
            <a:endParaRPr lang="hu-HU" sz="1700">
              <a:effectLst/>
              <a:latin typeface=".AppleSystemUIFont"/>
            </a:endParaRPr>
          </a:p>
          <a:p>
            <a:r>
              <a:rPr lang="hu-HU" sz="1700" b="0" i="0">
                <a:effectLst/>
                <a:latin typeface="UICTFontTextStyleBody"/>
              </a:rPr>
              <a:t>enyhébb és nedvesebb telek</a:t>
            </a:r>
            <a:endParaRPr lang="hu-HU" sz="1700">
              <a:effectLst/>
              <a:latin typeface=".AppleSystemUIFont"/>
            </a:endParaRPr>
          </a:p>
          <a:p>
            <a:r>
              <a:rPr lang="hu-HU" sz="1700" b="0" i="0">
                <a:effectLst/>
                <a:latin typeface="UICTFontTextStyleBody"/>
              </a:rPr>
              <a:t>Nyugati szelek öve nedvességet Importál a trópusi területekről: mélyebb ciklonok, több csapadék</a:t>
            </a:r>
            <a:endParaRPr lang="hu-HU" sz="1700">
              <a:effectLst/>
              <a:latin typeface=".AppleSystemUIFont"/>
            </a:endParaRPr>
          </a:p>
          <a:p>
            <a:r>
              <a:rPr lang="hu-HU" sz="1700" b="0" i="0">
                <a:effectLst/>
                <a:latin typeface="UICTFontTextStyleBody"/>
              </a:rPr>
              <a:t>A trópusi sivatagok hatása megerősödik, kevesebb nedvesség jut a nyugati szelek övébe, kevés felhő sok napsugárzás, hosszú forró periódusok</a:t>
            </a:r>
            <a:endParaRPr lang="hu-HU" sz="1700">
              <a:effectLst/>
              <a:latin typeface=".AppleSystemUIFont"/>
            </a:endParaRPr>
          </a:p>
        </p:txBody>
      </p:sp>
      <p:sp>
        <p:nvSpPr>
          <p:cNvPr id="12" name="Rounded Rectangle 17">
            <a:extLst>
              <a:ext uri="{FF2B5EF4-FFF2-40B4-BE49-F238E27FC236}">
                <a16:creationId xmlns:a16="http://schemas.microsoft.com/office/drawing/2014/main" id="{B97A76A2-B7F2-4D75-AB9E-71FB748825F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3746" y="958640"/>
            <a:ext cx="3354790" cy="3639118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6">
            <a:extLst>
              <a:ext uri="{FF2B5EF4-FFF2-40B4-BE49-F238E27FC236}">
                <a16:creationId xmlns:a16="http://schemas.microsoft.com/office/drawing/2014/main" id="{6A3D6363-0422-902D-A95D-C9692405E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606" y="1550836"/>
            <a:ext cx="2735071" cy="24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715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18EF266A-80E8-139C-9BDB-939BAF1D43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815E58E2-E7B2-695F-8C63-FB55C586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hu-HU" sz="3400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 Balaton átlagos vízhőmérsékletének növekedése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6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5B441FE-8B23-7CC9-A800-3B8EC2103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6649" y="3379979"/>
            <a:ext cx="3874685" cy="3186359"/>
          </a:xfrm>
        </p:spPr>
        <p:txBody>
          <a:bodyPr anchor="ctr">
            <a:normAutofit/>
          </a:bodyPr>
          <a:lstStyle/>
          <a:p>
            <a:r>
              <a:rPr lang="hu-HU" sz="1800" b="0" i="0">
                <a:solidFill>
                  <a:schemeClr val="bg1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Nagyobb víztömeg miatt kevésbé szélsőséges, azonban magasabb átlagok</a:t>
            </a:r>
            <a:endParaRPr lang="hu-HU" sz="1800">
              <a:solidFill>
                <a:schemeClr val="bg1"/>
              </a:solidFill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1800" b="0" i="0">
                <a:solidFill>
                  <a:schemeClr val="bg1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A víz mozgásának megváltozása: részben víztömeg, rézben a cirkuláció</a:t>
            </a:r>
            <a:endParaRPr lang="hu-HU" sz="1800">
              <a:solidFill>
                <a:schemeClr val="bg1"/>
              </a:solidFill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1800" b="0" i="0">
                <a:solidFill>
                  <a:schemeClr val="bg1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Változásának következtében → vízbiológiai hatások változása.</a:t>
            </a:r>
            <a:endParaRPr lang="hu-HU" sz="1800">
              <a:solidFill>
                <a:schemeClr val="bg1"/>
              </a:solidFill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1800" b="0" i="0">
                <a:solidFill>
                  <a:schemeClr val="bg1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Növekvő párolgással járó vízveszteség</a:t>
            </a:r>
            <a:endParaRPr lang="hu-HU" sz="1800">
              <a:solidFill>
                <a:schemeClr val="bg1"/>
              </a:solidFill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1800" b="0" i="0">
                <a:solidFill>
                  <a:schemeClr val="bg1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Általában kisebb vízeresztés de ritkábban kritikus víz szint emelkedés</a:t>
            </a:r>
            <a:endParaRPr lang="hu-HU" sz="1800">
              <a:solidFill>
                <a:schemeClr val="bg1"/>
              </a:solidFill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hu-HU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49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A52812-9878-4523-9C60-2F5A612AE6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F11B6A48-FADF-8619-C10E-0101BB940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6710" y="537670"/>
            <a:ext cx="4245799" cy="1928441"/>
          </a:xfrm>
        </p:spPr>
        <p:txBody>
          <a:bodyPr anchor="ctr">
            <a:normAutofit/>
          </a:bodyPr>
          <a:lstStyle/>
          <a:p>
            <a:r>
              <a:rPr lang="hu-HU">
                <a:solidFill>
                  <a:schemeClr val="bg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Nyári időjárási sajátosságok</a:t>
            </a: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749154EA-C1B3-C62E-4C44-CCA571A2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55" r="31795"/>
          <a:stretch/>
        </p:blipFill>
        <p:spPr>
          <a:xfrm>
            <a:off x="20" y="10"/>
            <a:ext cx="6967708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7D524D-FD39-44BF-BAD9-417DE30513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85089" y="1119265"/>
            <a:ext cx="554191" cy="765249"/>
            <a:chOff x="6676776" y="1119265"/>
            <a:chExt cx="554191" cy="765249"/>
          </a:xfrm>
        </p:grpSpPr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1438F663-CF1B-4958-859B-56C3C4136C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76599" y="1119265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59">
              <a:extLst>
                <a:ext uri="{FF2B5EF4-FFF2-40B4-BE49-F238E27FC236}">
                  <a16:creationId xmlns:a16="http://schemas.microsoft.com/office/drawing/2014/main" id="{02BF9707-EEB1-4960-90F5-12549F5313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76599" y="1295770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62">
              <a:extLst>
                <a:ext uri="{FF2B5EF4-FFF2-40B4-BE49-F238E27FC236}">
                  <a16:creationId xmlns:a16="http://schemas.microsoft.com/office/drawing/2014/main" id="{0BACF970-753B-455B-B974-F4012CBA45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76599" y="1472276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64">
              <a:extLst>
                <a:ext uri="{FF2B5EF4-FFF2-40B4-BE49-F238E27FC236}">
                  <a16:creationId xmlns:a16="http://schemas.microsoft.com/office/drawing/2014/main" id="{6D08E08D-D80C-4A0B-9488-A4A3A09765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76599" y="1648781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66">
              <a:extLst>
                <a:ext uri="{FF2B5EF4-FFF2-40B4-BE49-F238E27FC236}">
                  <a16:creationId xmlns:a16="http://schemas.microsoft.com/office/drawing/2014/main" id="{275DAD0D-BB82-4059-9FDF-A8139019CC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76599" y="1825287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">
              <a:extLst>
                <a:ext uri="{FF2B5EF4-FFF2-40B4-BE49-F238E27FC236}">
                  <a16:creationId xmlns:a16="http://schemas.microsoft.com/office/drawing/2014/main" id="{E685379C-76A2-49B8-BC86-86AAF387ED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51643" y="1119265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59">
              <a:extLst>
                <a:ext uri="{FF2B5EF4-FFF2-40B4-BE49-F238E27FC236}">
                  <a16:creationId xmlns:a16="http://schemas.microsoft.com/office/drawing/2014/main" id="{1B8747AA-DB4F-47CD-8B08-4E95DEE3E0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51643" y="1295770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2">
              <a:extLst>
                <a:ext uri="{FF2B5EF4-FFF2-40B4-BE49-F238E27FC236}">
                  <a16:creationId xmlns:a16="http://schemas.microsoft.com/office/drawing/2014/main" id="{0CBC2C3C-C2BB-4320-B959-36B2D3D375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51643" y="1472276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4">
              <a:extLst>
                <a:ext uri="{FF2B5EF4-FFF2-40B4-BE49-F238E27FC236}">
                  <a16:creationId xmlns:a16="http://schemas.microsoft.com/office/drawing/2014/main" id="{A50C029C-6234-43E7-8BB1-228DB1715F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51643" y="1648781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6">
              <a:extLst>
                <a:ext uri="{FF2B5EF4-FFF2-40B4-BE49-F238E27FC236}">
                  <a16:creationId xmlns:a16="http://schemas.microsoft.com/office/drawing/2014/main" id="{CE899FE4-9127-405D-999C-13DB6BDCFB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51643" y="1825287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A95D989C-870A-4866-B7D0-ED48592E88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6687" y="1119265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5BAC3C37-60C5-47E4-8823-1F79AF03D30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6687" y="1295770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2">
              <a:extLst>
                <a:ext uri="{FF2B5EF4-FFF2-40B4-BE49-F238E27FC236}">
                  <a16:creationId xmlns:a16="http://schemas.microsoft.com/office/drawing/2014/main" id="{7002FE44-CDF0-46F9-99D0-EF041A78FA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6687" y="1472276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5EB4C5B3-3AD1-4590-A382-4293DF064C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6687" y="1648781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26D5FB8E-DF24-461A-8E0F-B47F91815B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6687" y="1825287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4FECBB57-7722-4E8E-976C-67755A3824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01732" y="1119265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59">
              <a:extLst>
                <a:ext uri="{FF2B5EF4-FFF2-40B4-BE49-F238E27FC236}">
                  <a16:creationId xmlns:a16="http://schemas.microsoft.com/office/drawing/2014/main" id="{61C02756-E3D4-41F2-BAD3-5A3B4C34B0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01732" y="1295770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2">
              <a:extLst>
                <a:ext uri="{FF2B5EF4-FFF2-40B4-BE49-F238E27FC236}">
                  <a16:creationId xmlns:a16="http://schemas.microsoft.com/office/drawing/2014/main" id="{471B584A-338B-48D1-A477-3CEFE616716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01732" y="1472276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4">
              <a:extLst>
                <a:ext uri="{FF2B5EF4-FFF2-40B4-BE49-F238E27FC236}">
                  <a16:creationId xmlns:a16="http://schemas.microsoft.com/office/drawing/2014/main" id="{FFA1C9DB-4A35-4DBD-97A8-7497F2E2BD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01732" y="1648781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6">
              <a:extLst>
                <a:ext uri="{FF2B5EF4-FFF2-40B4-BE49-F238E27FC236}">
                  <a16:creationId xmlns:a16="http://schemas.microsoft.com/office/drawing/2014/main" id="{82F3746B-5DA6-40D4-BE15-36C1EEEE58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01732" y="1825287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2B435EB1-EFDA-42A0-970A-B2A53575C3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6776" y="1119265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49CBE63D-BA24-44E3-843D-A485DCBEC0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6776" y="1295770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2">
              <a:extLst>
                <a:ext uri="{FF2B5EF4-FFF2-40B4-BE49-F238E27FC236}">
                  <a16:creationId xmlns:a16="http://schemas.microsoft.com/office/drawing/2014/main" id="{513A08D6-0BBA-4291-9FBF-1875767475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6776" y="1472276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51C24C37-0985-48B2-AE6B-4026DA591B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6776" y="1648781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4B03EC38-878E-447C-ADE6-2F224F4FD1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676776" y="1825287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95EE974-56C1-459E-AD9D-5B4D6D3016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7532" y="2640714"/>
            <a:ext cx="5644468" cy="4217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F795C01-BB21-396C-1E66-B9A290733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168" y="3003781"/>
            <a:ext cx="4809341" cy="3261133"/>
          </a:xfrm>
        </p:spPr>
        <p:txBody>
          <a:bodyPr anchor="ctr">
            <a:normAutofit/>
          </a:bodyPr>
          <a:lstStyle/>
          <a:p>
            <a:r>
              <a:rPr lang="hu-HU" sz="1500" b="0" i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Statisztikaileg kevesebb számú de hevesebb zivatarok.</a:t>
            </a:r>
            <a:endParaRPr lang="hu-HU" sz="150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1500" b="0" i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Konvektív folyamatok szélsőségesebb megnyilvánulásai</a:t>
            </a:r>
            <a:endParaRPr lang="hu-HU" sz="150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1500" b="0" i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2018: európai szárazsággal szemben nálunk napi</a:t>
            </a:r>
            <a:endParaRPr lang="hu-HU" sz="150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1500" b="0" i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csapadék → Duna alacsony Balaton magas</a:t>
            </a:r>
            <a:endParaRPr lang="hu-HU" sz="150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1500" b="0" i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Egyéb években egyre gyakoribb konvektív</a:t>
            </a:r>
            <a:endParaRPr lang="hu-HU" sz="150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1500" b="0" i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viharzónák.</a:t>
            </a:r>
            <a:endParaRPr lang="hu-HU" sz="150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1500" b="0" i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Balatoni viharjelzés összetettebb problémával találkozik.</a:t>
            </a:r>
            <a:endParaRPr lang="hu-HU" sz="150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hu-HU" sz="1500" b="0" i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Környezeti hatások : hosszabb száraz periódusokat rövidebb villámárvizek (flash-flood) váltják fel. Valószínűleg ezek ökológiai szerepe nagy.</a:t>
            </a:r>
            <a:endParaRPr lang="hu-HU" sz="150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7C2E3A0-1FA7-471F-84CE-08ACFAB402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3372" y="6501384"/>
            <a:ext cx="6008627" cy="3566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76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79774816-7D0F-5285-0145-B3D490FB16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F558295-B9CA-D420-1BBA-E69B49E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532" y="1695576"/>
            <a:ext cx="8652938" cy="28571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/>
              <a:t>Köszönjük a figyelmet!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407E08C-6E48-74B4-5E14-465AB36B2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9532" y="4623127"/>
            <a:ext cx="8655200" cy="4572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593552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Office PowerPoint</Application>
  <PresentationFormat>Szélesvásznú</PresentationFormat>
  <Paragraphs>41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5" baseType="lpstr">
      <vt:lpstr>.AppleSystemUIFont</vt:lpstr>
      <vt:lpstr>Arial</vt:lpstr>
      <vt:lpstr>Baskerville</vt:lpstr>
      <vt:lpstr>Calibri</vt:lpstr>
      <vt:lpstr>Calibri Light</vt:lpstr>
      <vt:lpstr>UICTFontTextStyleBody</vt:lpstr>
      <vt:lpstr>Office-téma</vt:lpstr>
      <vt:lpstr>Az időjárás változékonysága a Balatonnál </vt:lpstr>
      <vt:lpstr>Az időjárás meghatározó szerepe</vt:lpstr>
      <vt:lpstr>Egyensúly változás→ Cirkuláció változás→Klímaváltozás</vt:lpstr>
      <vt:lpstr>Téli hatások</vt:lpstr>
      <vt:lpstr>Csapadék szeszélyes térbeli és időbeli eloszlása </vt:lpstr>
      <vt:lpstr>A Balaton átlagos vízhőmérsékletének növekedése</vt:lpstr>
      <vt:lpstr>Nyári időjárási sajátosságok</vt:lpstr>
      <vt:lpstr>Köszönjük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időjárás változékonysága a Balatonnál</dc:title>
  <dc:creator>Hajdu Tifani</dc:creator>
  <cp:lastModifiedBy>N.Szilvi</cp:lastModifiedBy>
  <cp:revision>5</cp:revision>
  <dcterms:created xsi:type="dcterms:W3CDTF">2022-12-12T09:44:10Z</dcterms:created>
  <dcterms:modified xsi:type="dcterms:W3CDTF">2023-01-16T14:07:31Z</dcterms:modified>
</cp:coreProperties>
</file>