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2" r:id="rId6"/>
    <p:sldId id="264" r:id="rId7"/>
    <p:sldId id="260" r:id="rId8"/>
    <p:sldId id="276" r:id="rId9"/>
    <p:sldId id="261" r:id="rId10"/>
    <p:sldId id="275" r:id="rId11"/>
    <p:sldId id="265" r:id="rId12"/>
    <p:sldId id="269" r:id="rId13"/>
    <p:sldId id="277" r:id="rId14"/>
    <p:sldId id="266" r:id="rId15"/>
    <p:sldId id="273" r:id="rId16"/>
    <p:sldId id="268" r:id="rId17"/>
    <p:sldId id="267" r:id="rId18"/>
    <p:sldId id="271" r:id="rId19"/>
    <p:sldId id="263" r:id="rId20"/>
    <p:sldId id="272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05"/>
    <a:srgbClr val="000000"/>
    <a:srgbClr val="EE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4AAA4-2C8E-4837-8041-FA1BC61B94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75E7F-8470-4896-BECC-78D8EA760FA0}">
      <dgm:prSet custT="1"/>
      <dgm:spPr>
        <a:solidFill>
          <a:srgbClr val="FF9A05"/>
        </a:solidFill>
      </dgm:spPr>
      <dgm:t>
        <a:bodyPr/>
        <a:lstStyle/>
        <a:p>
          <a:r>
            <a:rPr lang="hu-HU" sz="2000" b="1" dirty="0"/>
            <a:t>Válassz etikus márkákat!</a:t>
          </a:r>
          <a:endParaRPr lang="en-US" sz="2000" dirty="0"/>
        </a:p>
      </dgm:t>
    </dgm:pt>
    <dgm:pt modelId="{DA9094AD-5917-4F06-B622-5B04876F56DB}" type="parTrans" cxnId="{340D65EE-7BF7-456B-A144-17F242801C0B}">
      <dgm:prSet/>
      <dgm:spPr/>
      <dgm:t>
        <a:bodyPr/>
        <a:lstStyle/>
        <a:p>
          <a:endParaRPr lang="en-US"/>
        </a:p>
      </dgm:t>
    </dgm:pt>
    <dgm:pt modelId="{44A043AC-8E01-4308-88D2-F5F4D95A8315}" type="sibTrans" cxnId="{340D65EE-7BF7-456B-A144-17F242801C0B}">
      <dgm:prSet/>
      <dgm:spPr/>
      <dgm:t>
        <a:bodyPr/>
        <a:lstStyle/>
        <a:p>
          <a:endParaRPr lang="en-US"/>
        </a:p>
      </dgm:t>
    </dgm:pt>
    <dgm:pt modelId="{29F28CE6-6753-4D63-AAF4-C7549ECDA124}">
      <dgm:prSet custT="1"/>
      <dgm:spPr>
        <a:solidFill>
          <a:srgbClr val="FF9A05"/>
        </a:solidFill>
      </dgm:spPr>
      <dgm:t>
        <a:bodyPr/>
        <a:lstStyle/>
        <a:p>
          <a:r>
            <a:rPr lang="hu-HU" sz="2000" b="1" dirty="0"/>
            <a:t>Használd hosszabb ideig!</a:t>
          </a:r>
          <a:endParaRPr lang="en-US" sz="2000" dirty="0"/>
        </a:p>
      </dgm:t>
    </dgm:pt>
    <dgm:pt modelId="{905B8727-D6C9-4123-925D-8C7FD39DAF80}" type="parTrans" cxnId="{629377D9-72DD-490C-861C-5C2BD8687156}">
      <dgm:prSet/>
      <dgm:spPr/>
      <dgm:t>
        <a:bodyPr/>
        <a:lstStyle/>
        <a:p>
          <a:endParaRPr lang="en-US"/>
        </a:p>
      </dgm:t>
    </dgm:pt>
    <dgm:pt modelId="{2764A32E-F82C-4824-B659-EE82B0E3B05F}" type="sibTrans" cxnId="{629377D9-72DD-490C-861C-5C2BD8687156}">
      <dgm:prSet/>
      <dgm:spPr/>
      <dgm:t>
        <a:bodyPr/>
        <a:lstStyle/>
        <a:p>
          <a:endParaRPr lang="en-US"/>
        </a:p>
      </dgm:t>
    </dgm:pt>
    <dgm:pt modelId="{9FCE0064-5506-4655-A7E6-B4C05065F339}">
      <dgm:prSet custT="1"/>
      <dgm:spPr>
        <a:solidFill>
          <a:srgbClr val="FF9A05"/>
        </a:solidFill>
      </dgm:spPr>
      <dgm:t>
        <a:bodyPr/>
        <a:lstStyle/>
        <a:p>
          <a:r>
            <a:rPr lang="hu-HU" sz="2000" b="1" dirty="0"/>
            <a:t>Vásárolj kevesebbet!</a:t>
          </a:r>
          <a:endParaRPr lang="en-US" sz="2000" dirty="0"/>
        </a:p>
      </dgm:t>
    </dgm:pt>
    <dgm:pt modelId="{62F95CDF-34CB-4D7D-859F-C11A24C4F6EC}" type="parTrans" cxnId="{73F1C7D8-0AD6-4624-9E05-F4F47938F0A7}">
      <dgm:prSet/>
      <dgm:spPr/>
      <dgm:t>
        <a:bodyPr/>
        <a:lstStyle/>
        <a:p>
          <a:endParaRPr lang="en-US"/>
        </a:p>
      </dgm:t>
    </dgm:pt>
    <dgm:pt modelId="{09878D9B-134B-4D51-A35C-4F66D504715B}" type="sibTrans" cxnId="{73F1C7D8-0AD6-4624-9E05-F4F47938F0A7}">
      <dgm:prSet/>
      <dgm:spPr/>
      <dgm:t>
        <a:bodyPr/>
        <a:lstStyle/>
        <a:p>
          <a:endParaRPr lang="en-US"/>
        </a:p>
      </dgm:t>
    </dgm:pt>
    <dgm:pt modelId="{9E107C63-8B7F-441E-9B34-96824B886F13}">
      <dgm:prSet/>
      <dgm:spPr>
        <a:solidFill>
          <a:srgbClr val="FF9A05"/>
        </a:solidFill>
      </dgm:spPr>
      <dgm:t>
        <a:bodyPr/>
        <a:lstStyle/>
        <a:p>
          <a:r>
            <a:rPr lang="hu-HU" b="1" dirty="0"/>
            <a:t>Adományozd el!</a:t>
          </a:r>
          <a:endParaRPr lang="en-US" dirty="0"/>
        </a:p>
      </dgm:t>
    </dgm:pt>
    <dgm:pt modelId="{DCE40C20-F5C2-42B6-9A92-B34704C39CEA}" type="parTrans" cxnId="{CA269FF4-A2DB-43C7-AF9F-3D57C26CC48F}">
      <dgm:prSet/>
      <dgm:spPr/>
      <dgm:t>
        <a:bodyPr/>
        <a:lstStyle/>
        <a:p>
          <a:endParaRPr lang="en-US"/>
        </a:p>
      </dgm:t>
    </dgm:pt>
    <dgm:pt modelId="{B77E126E-42FD-4989-A12F-DF710470F285}" type="sibTrans" cxnId="{CA269FF4-A2DB-43C7-AF9F-3D57C26CC48F}">
      <dgm:prSet/>
      <dgm:spPr/>
      <dgm:t>
        <a:bodyPr/>
        <a:lstStyle/>
        <a:p>
          <a:endParaRPr lang="en-US"/>
        </a:p>
      </dgm:t>
    </dgm:pt>
    <dgm:pt modelId="{B4FCEE4D-9B74-40DD-B9D8-054C3755EECF}">
      <dgm:prSet/>
      <dgm:spPr>
        <a:solidFill>
          <a:srgbClr val="FF9A05"/>
        </a:solidFill>
      </dgm:spPr>
      <dgm:t>
        <a:bodyPr/>
        <a:lstStyle/>
        <a:p>
          <a:r>
            <a:rPr lang="hu-HU" b="1" dirty="0"/>
            <a:t>Hasznosítsd újra!</a:t>
          </a:r>
          <a:endParaRPr lang="en-US" dirty="0"/>
        </a:p>
      </dgm:t>
    </dgm:pt>
    <dgm:pt modelId="{4A997507-2898-4474-939E-3CCCA6E7C94D}" type="parTrans" cxnId="{F89DFFF5-8D63-4B6D-A8EB-1611461320FC}">
      <dgm:prSet/>
      <dgm:spPr/>
      <dgm:t>
        <a:bodyPr/>
        <a:lstStyle/>
        <a:p>
          <a:endParaRPr lang="en-US"/>
        </a:p>
      </dgm:t>
    </dgm:pt>
    <dgm:pt modelId="{3F69C276-8311-4D8A-9FD9-65E782BB05D4}" type="sibTrans" cxnId="{F89DFFF5-8D63-4B6D-A8EB-1611461320FC}">
      <dgm:prSet/>
      <dgm:spPr/>
      <dgm:t>
        <a:bodyPr/>
        <a:lstStyle/>
        <a:p>
          <a:endParaRPr lang="en-US"/>
        </a:p>
      </dgm:t>
    </dgm:pt>
    <dgm:pt modelId="{2CA0B267-ECCE-4AF2-B8C6-BD99F41EFB8C}">
      <dgm:prSet/>
      <dgm:spPr>
        <a:solidFill>
          <a:srgbClr val="FF9A05"/>
        </a:solidFill>
      </dgm:spPr>
      <dgm:t>
        <a:bodyPr/>
        <a:lstStyle/>
        <a:p>
          <a:r>
            <a:rPr lang="hu-HU" b="1" dirty="0"/>
            <a:t>Vásárolj turkálóból!</a:t>
          </a:r>
          <a:endParaRPr lang="en-US" dirty="0"/>
        </a:p>
      </dgm:t>
    </dgm:pt>
    <dgm:pt modelId="{AC4D34E5-F116-45B4-82CA-9D9EE7B03A85}" type="parTrans" cxnId="{462B176F-1C94-4CF8-AC81-CD5DE085D929}">
      <dgm:prSet/>
      <dgm:spPr/>
      <dgm:t>
        <a:bodyPr/>
        <a:lstStyle/>
        <a:p>
          <a:endParaRPr lang="en-US"/>
        </a:p>
      </dgm:t>
    </dgm:pt>
    <dgm:pt modelId="{15F84FF8-C827-44B1-8878-86C4933AD901}" type="sibTrans" cxnId="{462B176F-1C94-4CF8-AC81-CD5DE085D929}">
      <dgm:prSet/>
      <dgm:spPr/>
      <dgm:t>
        <a:bodyPr/>
        <a:lstStyle/>
        <a:p>
          <a:endParaRPr lang="en-US"/>
        </a:p>
      </dgm:t>
    </dgm:pt>
    <dgm:pt modelId="{5E922511-1617-4604-B2D4-BBD5FB1F1BD2}">
      <dgm:prSet/>
      <dgm:spPr>
        <a:solidFill>
          <a:srgbClr val="FF9A05"/>
        </a:solidFill>
      </dgm:spPr>
      <dgm:t>
        <a:bodyPr/>
        <a:lstStyle/>
        <a:p>
          <a:r>
            <a:rPr lang="hu-HU" b="1" dirty="0"/>
            <a:t>2025-től gyűjtsd Te is szelektíven a textilhulladékot!</a:t>
          </a:r>
          <a:endParaRPr lang="en-US" dirty="0"/>
        </a:p>
      </dgm:t>
    </dgm:pt>
    <dgm:pt modelId="{0F571BF5-7F32-4EB9-BAE6-31B52D47E686}" type="parTrans" cxnId="{467B3A3B-436F-40A9-A021-A96B097B235C}">
      <dgm:prSet/>
      <dgm:spPr/>
      <dgm:t>
        <a:bodyPr/>
        <a:lstStyle/>
        <a:p>
          <a:endParaRPr lang="en-US"/>
        </a:p>
      </dgm:t>
    </dgm:pt>
    <dgm:pt modelId="{9C12B27C-15D2-436D-8914-BF4C540354A4}" type="sibTrans" cxnId="{467B3A3B-436F-40A9-A021-A96B097B235C}">
      <dgm:prSet/>
      <dgm:spPr/>
      <dgm:t>
        <a:bodyPr/>
        <a:lstStyle/>
        <a:p>
          <a:endParaRPr lang="en-US"/>
        </a:p>
      </dgm:t>
    </dgm:pt>
    <dgm:pt modelId="{74F167B5-4253-433E-82B7-EF03972DFCFC}" type="pres">
      <dgm:prSet presAssocID="{6A04AAA4-2C8E-4837-8041-FA1BC61B9439}" presName="diagram" presStyleCnt="0">
        <dgm:presLayoutVars>
          <dgm:dir/>
          <dgm:resizeHandles val="exact"/>
        </dgm:presLayoutVars>
      </dgm:prSet>
      <dgm:spPr/>
    </dgm:pt>
    <dgm:pt modelId="{6D713616-0AF8-4FBA-AAE7-36EF9A768E5B}" type="pres">
      <dgm:prSet presAssocID="{1E575E7F-8470-4896-BECC-78D8EA760FA0}" presName="node" presStyleLbl="node1" presStyleIdx="0" presStyleCnt="7">
        <dgm:presLayoutVars>
          <dgm:bulletEnabled val="1"/>
        </dgm:presLayoutVars>
      </dgm:prSet>
      <dgm:spPr/>
    </dgm:pt>
    <dgm:pt modelId="{2C565E09-1143-4FE5-99F0-A34D864F8298}" type="pres">
      <dgm:prSet presAssocID="{44A043AC-8E01-4308-88D2-F5F4D95A8315}" presName="sibTrans" presStyleCnt="0"/>
      <dgm:spPr/>
    </dgm:pt>
    <dgm:pt modelId="{C7BFA5B5-78DD-4A2C-BD78-E23EB130489E}" type="pres">
      <dgm:prSet presAssocID="{29F28CE6-6753-4D63-AAF4-C7549ECDA124}" presName="node" presStyleLbl="node1" presStyleIdx="1" presStyleCnt="7">
        <dgm:presLayoutVars>
          <dgm:bulletEnabled val="1"/>
        </dgm:presLayoutVars>
      </dgm:prSet>
      <dgm:spPr/>
    </dgm:pt>
    <dgm:pt modelId="{9B21C3FE-83AE-4FB1-91BE-4C4A44874334}" type="pres">
      <dgm:prSet presAssocID="{2764A32E-F82C-4824-B659-EE82B0E3B05F}" presName="sibTrans" presStyleCnt="0"/>
      <dgm:spPr/>
    </dgm:pt>
    <dgm:pt modelId="{135DB84A-3CED-4C31-BB17-986BE1E15185}" type="pres">
      <dgm:prSet presAssocID="{9FCE0064-5506-4655-A7E6-B4C05065F339}" presName="node" presStyleLbl="node1" presStyleIdx="2" presStyleCnt="7">
        <dgm:presLayoutVars>
          <dgm:bulletEnabled val="1"/>
        </dgm:presLayoutVars>
      </dgm:prSet>
      <dgm:spPr/>
    </dgm:pt>
    <dgm:pt modelId="{398DB04F-00B4-4A54-9BFB-E35F716A5E59}" type="pres">
      <dgm:prSet presAssocID="{09878D9B-134B-4D51-A35C-4F66D504715B}" presName="sibTrans" presStyleCnt="0"/>
      <dgm:spPr/>
    </dgm:pt>
    <dgm:pt modelId="{B2262BEE-5190-405B-9D77-774739E84694}" type="pres">
      <dgm:prSet presAssocID="{9E107C63-8B7F-441E-9B34-96824B886F13}" presName="node" presStyleLbl="node1" presStyleIdx="3" presStyleCnt="7">
        <dgm:presLayoutVars>
          <dgm:bulletEnabled val="1"/>
        </dgm:presLayoutVars>
      </dgm:prSet>
      <dgm:spPr/>
    </dgm:pt>
    <dgm:pt modelId="{C8BE2D33-7627-43DE-82DB-BCB17E4035B8}" type="pres">
      <dgm:prSet presAssocID="{B77E126E-42FD-4989-A12F-DF710470F285}" presName="sibTrans" presStyleCnt="0"/>
      <dgm:spPr/>
    </dgm:pt>
    <dgm:pt modelId="{BD40BDC1-09E4-47D5-B49A-34ABC7578D3B}" type="pres">
      <dgm:prSet presAssocID="{B4FCEE4D-9B74-40DD-B9D8-054C3755EECF}" presName="node" presStyleLbl="node1" presStyleIdx="4" presStyleCnt="7">
        <dgm:presLayoutVars>
          <dgm:bulletEnabled val="1"/>
        </dgm:presLayoutVars>
      </dgm:prSet>
      <dgm:spPr/>
    </dgm:pt>
    <dgm:pt modelId="{AB9C02C3-E1C3-4CE8-89B2-10C22725F453}" type="pres">
      <dgm:prSet presAssocID="{3F69C276-8311-4D8A-9FD9-65E782BB05D4}" presName="sibTrans" presStyleCnt="0"/>
      <dgm:spPr/>
    </dgm:pt>
    <dgm:pt modelId="{BB966D6D-4853-46B8-9D8F-95FF1DA3B4E1}" type="pres">
      <dgm:prSet presAssocID="{2CA0B267-ECCE-4AF2-B8C6-BD99F41EFB8C}" presName="node" presStyleLbl="node1" presStyleIdx="5" presStyleCnt="7">
        <dgm:presLayoutVars>
          <dgm:bulletEnabled val="1"/>
        </dgm:presLayoutVars>
      </dgm:prSet>
      <dgm:spPr/>
    </dgm:pt>
    <dgm:pt modelId="{71A6EF7B-B848-4903-A14E-1724D035CCF0}" type="pres">
      <dgm:prSet presAssocID="{15F84FF8-C827-44B1-8878-86C4933AD901}" presName="sibTrans" presStyleCnt="0"/>
      <dgm:spPr/>
    </dgm:pt>
    <dgm:pt modelId="{2A6972D1-6AC5-43C8-8565-71E49894AD73}" type="pres">
      <dgm:prSet presAssocID="{5E922511-1617-4604-B2D4-BBD5FB1F1BD2}" presName="node" presStyleLbl="node1" presStyleIdx="6" presStyleCnt="7" custScaleX="208383">
        <dgm:presLayoutVars>
          <dgm:bulletEnabled val="1"/>
        </dgm:presLayoutVars>
      </dgm:prSet>
      <dgm:spPr/>
    </dgm:pt>
  </dgm:ptLst>
  <dgm:cxnLst>
    <dgm:cxn modelId="{ADEBAA26-0099-426A-8492-6B2F728C0E59}" type="presOf" srcId="{29F28CE6-6753-4D63-AAF4-C7549ECDA124}" destId="{C7BFA5B5-78DD-4A2C-BD78-E23EB130489E}" srcOrd="0" destOrd="0" presId="urn:microsoft.com/office/officeart/2005/8/layout/default"/>
    <dgm:cxn modelId="{E9048E28-D9FD-4D1D-9087-945FEB9B9F28}" type="presOf" srcId="{2CA0B267-ECCE-4AF2-B8C6-BD99F41EFB8C}" destId="{BB966D6D-4853-46B8-9D8F-95FF1DA3B4E1}" srcOrd="0" destOrd="0" presId="urn:microsoft.com/office/officeart/2005/8/layout/default"/>
    <dgm:cxn modelId="{467B3A3B-436F-40A9-A021-A96B097B235C}" srcId="{6A04AAA4-2C8E-4837-8041-FA1BC61B9439}" destId="{5E922511-1617-4604-B2D4-BBD5FB1F1BD2}" srcOrd="6" destOrd="0" parTransId="{0F571BF5-7F32-4EB9-BAE6-31B52D47E686}" sibTransId="{9C12B27C-15D2-436D-8914-BF4C540354A4}"/>
    <dgm:cxn modelId="{07585C42-30E5-4EB9-BCBB-A5DFA6333253}" type="presOf" srcId="{5E922511-1617-4604-B2D4-BBD5FB1F1BD2}" destId="{2A6972D1-6AC5-43C8-8565-71E49894AD73}" srcOrd="0" destOrd="0" presId="urn:microsoft.com/office/officeart/2005/8/layout/default"/>
    <dgm:cxn modelId="{41904D6B-93D8-4CA9-9CC8-830A3C1A74D8}" type="presOf" srcId="{6A04AAA4-2C8E-4837-8041-FA1BC61B9439}" destId="{74F167B5-4253-433E-82B7-EF03972DFCFC}" srcOrd="0" destOrd="0" presId="urn:microsoft.com/office/officeart/2005/8/layout/default"/>
    <dgm:cxn modelId="{462B176F-1C94-4CF8-AC81-CD5DE085D929}" srcId="{6A04AAA4-2C8E-4837-8041-FA1BC61B9439}" destId="{2CA0B267-ECCE-4AF2-B8C6-BD99F41EFB8C}" srcOrd="5" destOrd="0" parTransId="{AC4D34E5-F116-45B4-82CA-9D9EE7B03A85}" sibTransId="{15F84FF8-C827-44B1-8878-86C4933AD901}"/>
    <dgm:cxn modelId="{24125180-7652-41BF-831B-7B50946D67FE}" type="presOf" srcId="{1E575E7F-8470-4896-BECC-78D8EA760FA0}" destId="{6D713616-0AF8-4FBA-AAE7-36EF9A768E5B}" srcOrd="0" destOrd="0" presId="urn:microsoft.com/office/officeart/2005/8/layout/default"/>
    <dgm:cxn modelId="{0BD06BA9-B04B-41E3-B1E9-D82FD31839AA}" type="presOf" srcId="{9FCE0064-5506-4655-A7E6-B4C05065F339}" destId="{135DB84A-3CED-4C31-BB17-986BE1E15185}" srcOrd="0" destOrd="0" presId="urn:microsoft.com/office/officeart/2005/8/layout/default"/>
    <dgm:cxn modelId="{B922C0B1-218C-45BF-BF0A-E949003E7849}" type="presOf" srcId="{9E107C63-8B7F-441E-9B34-96824B886F13}" destId="{B2262BEE-5190-405B-9D77-774739E84694}" srcOrd="0" destOrd="0" presId="urn:microsoft.com/office/officeart/2005/8/layout/default"/>
    <dgm:cxn modelId="{73F1C7D8-0AD6-4624-9E05-F4F47938F0A7}" srcId="{6A04AAA4-2C8E-4837-8041-FA1BC61B9439}" destId="{9FCE0064-5506-4655-A7E6-B4C05065F339}" srcOrd="2" destOrd="0" parTransId="{62F95CDF-34CB-4D7D-859F-C11A24C4F6EC}" sibTransId="{09878D9B-134B-4D51-A35C-4F66D504715B}"/>
    <dgm:cxn modelId="{629377D9-72DD-490C-861C-5C2BD8687156}" srcId="{6A04AAA4-2C8E-4837-8041-FA1BC61B9439}" destId="{29F28CE6-6753-4D63-AAF4-C7549ECDA124}" srcOrd="1" destOrd="0" parTransId="{905B8727-D6C9-4123-925D-8C7FD39DAF80}" sibTransId="{2764A32E-F82C-4824-B659-EE82B0E3B05F}"/>
    <dgm:cxn modelId="{340D65EE-7BF7-456B-A144-17F242801C0B}" srcId="{6A04AAA4-2C8E-4837-8041-FA1BC61B9439}" destId="{1E575E7F-8470-4896-BECC-78D8EA760FA0}" srcOrd="0" destOrd="0" parTransId="{DA9094AD-5917-4F06-B622-5B04876F56DB}" sibTransId="{44A043AC-8E01-4308-88D2-F5F4D95A8315}"/>
    <dgm:cxn modelId="{A30C8EF2-E678-46BF-BDB5-E7FE575B7B1F}" type="presOf" srcId="{B4FCEE4D-9B74-40DD-B9D8-054C3755EECF}" destId="{BD40BDC1-09E4-47D5-B49A-34ABC7578D3B}" srcOrd="0" destOrd="0" presId="urn:microsoft.com/office/officeart/2005/8/layout/default"/>
    <dgm:cxn modelId="{CA269FF4-A2DB-43C7-AF9F-3D57C26CC48F}" srcId="{6A04AAA4-2C8E-4837-8041-FA1BC61B9439}" destId="{9E107C63-8B7F-441E-9B34-96824B886F13}" srcOrd="3" destOrd="0" parTransId="{DCE40C20-F5C2-42B6-9A92-B34704C39CEA}" sibTransId="{B77E126E-42FD-4989-A12F-DF710470F285}"/>
    <dgm:cxn modelId="{F89DFFF5-8D63-4B6D-A8EB-1611461320FC}" srcId="{6A04AAA4-2C8E-4837-8041-FA1BC61B9439}" destId="{B4FCEE4D-9B74-40DD-B9D8-054C3755EECF}" srcOrd="4" destOrd="0" parTransId="{4A997507-2898-4474-939E-3CCCA6E7C94D}" sibTransId="{3F69C276-8311-4D8A-9FD9-65E782BB05D4}"/>
    <dgm:cxn modelId="{866A3D47-877E-47A2-BC6C-891AE1A5F93A}" type="presParOf" srcId="{74F167B5-4253-433E-82B7-EF03972DFCFC}" destId="{6D713616-0AF8-4FBA-AAE7-36EF9A768E5B}" srcOrd="0" destOrd="0" presId="urn:microsoft.com/office/officeart/2005/8/layout/default"/>
    <dgm:cxn modelId="{2C8226AB-7EF5-4A32-A37E-DEC1E3BC6FB4}" type="presParOf" srcId="{74F167B5-4253-433E-82B7-EF03972DFCFC}" destId="{2C565E09-1143-4FE5-99F0-A34D864F8298}" srcOrd="1" destOrd="0" presId="urn:microsoft.com/office/officeart/2005/8/layout/default"/>
    <dgm:cxn modelId="{4C476569-AB7C-4257-87B3-6B97CB187A90}" type="presParOf" srcId="{74F167B5-4253-433E-82B7-EF03972DFCFC}" destId="{C7BFA5B5-78DD-4A2C-BD78-E23EB130489E}" srcOrd="2" destOrd="0" presId="urn:microsoft.com/office/officeart/2005/8/layout/default"/>
    <dgm:cxn modelId="{44EE0355-0446-498B-A357-35064FF80749}" type="presParOf" srcId="{74F167B5-4253-433E-82B7-EF03972DFCFC}" destId="{9B21C3FE-83AE-4FB1-91BE-4C4A44874334}" srcOrd="3" destOrd="0" presId="urn:microsoft.com/office/officeart/2005/8/layout/default"/>
    <dgm:cxn modelId="{A4A8CDFC-368D-4CBD-A9C2-48CB5A0DC423}" type="presParOf" srcId="{74F167B5-4253-433E-82B7-EF03972DFCFC}" destId="{135DB84A-3CED-4C31-BB17-986BE1E15185}" srcOrd="4" destOrd="0" presId="urn:microsoft.com/office/officeart/2005/8/layout/default"/>
    <dgm:cxn modelId="{1CABFE9F-FA5A-464A-BCBE-BE6B30761686}" type="presParOf" srcId="{74F167B5-4253-433E-82B7-EF03972DFCFC}" destId="{398DB04F-00B4-4A54-9BFB-E35F716A5E59}" srcOrd="5" destOrd="0" presId="urn:microsoft.com/office/officeart/2005/8/layout/default"/>
    <dgm:cxn modelId="{671BCE3D-1EDC-4533-9146-10598F4C9CD9}" type="presParOf" srcId="{74F167B5-4253-433E-82B7-EF03972DFCFC}" destId="{B2262BEE-5190-405B-9D77-774739E84694}" srcOrd="6" destOrd="0" presId="urn:microsoft.com/office/officeart/2005/8/layout/default"/>
    <dgm:cxn modelId="{EE6C2D16-33D0-42B1-9A93-7D339FFEB9EF}" type="presParOf" srcId="{74F167B5-4253-433E-82B7-EF03972DFCFC}" destId="{C8BE2D33-7627-43DE-82DB-BCB17E4035B8}" srcOrd="7" destOrd="0" presId="urn:microsoft.com/office/officeart/2005/8/layout/default"/>
    <dgm:cxn modelId="{D8E047CC-0882-4B1A-BE61-F0229975199C}" type="presParOf" srcId="{74F167B5-4253-433E-82B7-EF03972DFCFC}" destId="{BD40BDC1-09E4-47D5-B49A-34ABC7578D3B}" srcOrd="8" destOrd="0" presId="urn:microsoft.com/office/officeart/2005/8/layout/default"/>
    <dgm:cxn modelId="{AA5C666A-FDDB-424C-B155-54859EE2C353}" type="presParOf" srcId="{74F167B5-4253-433E-82B7-EF03972DFCFC}" destId="{AB9C02C3-E1C3-4CE8-89B2-10C22725F453}" srcOrd="9" destOrd="0" presId="urn:microsoft.com/office/officeart/2005/8/layout/default"/>
    <dgm:cxn modelId="{BE65C23D-0B09-4745-9128-18594190EC49}" type="presParOf" srcId="{74F167B5-4253-433E-82B7-EF03972DFCFC}" destId="{BB966D6D-4853-46B8-9D8F-95FF1DA3B4E1}" srcOrd="10" destOrd="0" presId="urn:microsoft.com/office/officeart/2005/8/layout/default"/>
    <dgm:cxn modelId="{4371A1F0-29FB-475A-9F87-C39519ACC36E}" type="presParOf" srcId="{74F167B5-4253-433E-82B7-EF03972DFCFC}" destId="{71A6EF7B-B848-4903-A14E-1724D035CCF0}" srcOrd="11" destOrd="0" presId="urn:microsoft.com/office/officeart/2005/8/layout/default"/>
    <dgm:cxn modelId="{C8F3AB77-81B9-40F0-BD0A-E68796379324}" type="presParOf" srcId="{74F167B5-4253-433E-82B7-EF03972DFCFC}" destId="{2A6972D1-6AC5-43C8-8565-71E49894AD7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13616-0AF8-4FBA-AAE7-36EF9A768E5B}">
      <dsp:nvSpPr>
        <dsp:cNvPr id="0" name=""/>
        <dsp:cNvSpPr/>
      </dsp:nvSpPr>
      <dsp:spPr>
        <a:xfrm>
          <a:off x="414145" y="876"/>
          <a:ext cx="1727961" cy="1036777"/>
        </a:xfrm>
        <a:prstGeom prst="rect">
          <a:avLst/>
        </a:prstGeom>
        <a:solidFill>
          <a:srgbClr val="FF9A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Válassz etikus márkákat!</a:t>
          </a:r>
          <a:endParaRPr lang="en-US" sz="2000" kern="1200" dirty="0"/>
        </a:p>
      </dsp:txBody>
      <dsp:txXfrm>
        <a:off x="414145" y="876"/>
        <a:ext cx="1727961" cy="1036777"/>
      </dsp:txXfrm>
    </dsp:sp>
    <dsp:sp modelId="{C7BFA5B5-78DD-4A2C-BD78-E23EB130489E}">
      <dsp:nvSpPr>
        <dsp:cNvPr id="0" name=""/>
        <dsp:cNvSpPr/>
      </dsp:nvSpPr>
      <dsp:spPr>
        <a:xfrm>
          <a:off x="2314903" y="876"/>
          <a:ext cx="1727961" cy="1036777"/>
        </a:xfrm>
        <a:prstGeom prst="rect">
          <a:avLst/>
        </a:prstGeom>
        <a:solidFill>
          <a:srgbClr val="FF9A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Használd hosszabb ideig!</a:t>
          </a:r>
          <a:endParaRPr lang="en-US" sz="2000" kern="1200" dirty="0"/>
        </a:p>
      </dsp:txBody>
      <dsp:txXfrm>
        <a:off x="2314903" y="876"/>
        <a:ext cx="1727961" cy="1036777"/>
      </dsp:txXfrm>
    </dsp:sp>
    <dsp:sp modelId="{135DB84A-3CED-4C31-BB17-986BE1E15185}">
      <dsp:nvSpPr>
        <dsp:cNvPr id="0" name=""/>
        <dsp:cNvSpPr/>
      </dsp:nvSpPr>
      <dsp:spPr>
        <a:xfrm>
          <a:off x="414145" y="1210449"/>
          <a:ext cx="1727961" cy="1036777"/>
        </a:xfrm>
        <a:prstGeom prst="rect">
          <a:avLst/>
        </a:prstGeom>
        <a:solidFill>
          <a:srgbClr val="FF9A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Vásárolj kevesebbet!</a:t>
          </a:r>
          <a:endParaRPr lang="en-US" sz="2000" kern="1200" dirty="0"/>
        </a:p>
      </dsp:txBody>
      <dsp:txXfrm>
        <a:off x="414145" y="1210449"/>
        <a:ext cx="1727961" cy="1036777"/>
      </dsp:txXfrm>
    </dsp:sp>
    <dsp:sp modelId="{B2262BEE-5190-405B-9D77-774739E84694}">
      <dsp:nvSpPr>
        <dsp:cNvPr id="0" name=""/>
        <dsp:cNvSpPr/>
      </dsp:nvSpPr>
      <dsp:spPr>
        <a:xfrm>
          <a:off x="2314903" y="1210449"/>
          <a:ext cx="1727961" cy="1036777"/>
        </a:xfrm>
        <a:prstGeom prst="rect">
          <a:avLst/>
        </a:prstGeom>
        <a:solidFill>
          <a:srgbClr val="FF9A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Adományozd el!</a:t>
          </a:r>
          <a:endParaRPr lang="en-US" sz="2100" kern="1200" dirty="0"/>
        </a:p>
      </dsp:txBody>
      <dsp:txXfrm>
        <a:off x="2314903" y="1210449"/>
        <a:ext cx="1727961" cy="1036777"/>
      </dsp:txXfrm>
    </dsp:sp>
    <dsp:sp modelId="{BD40BDC1-09E4-47D5-B49A-34ABC7578D3B}">
      <dsp:nvSpPr>
        <dsp:cNvPr id="0" name=""/>
        <dsp:cNvSpPr/>
      </dsp:nvSpPr>
      <dsp:spPr>
        <a:xfrm>
          <a:off x="414145" y="2420023"/>
          <a:ext cx="1727961" cy="1036777"/>
        </a:xfrm>
        <a:prstGeom prst="rect">
          <a:avLst/>
        </a:prstGeom>
        <a:solidFill>
          <a:srgbClr val="FF9A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Hasznosítsd újra!</a:t>
          </a:r>
          <a:endParaRPr lang="en-US" sz="2100" kern="1200" dirty="0"/>
        </a:p>
      </dsp:txBody>
      <dsp:txXfrm>
        <a:off x="414145" y="2420023"/>
        <a:ext cx="1727961" cy="1036777"/>
      </dsp:txXfrm>
    </dsp:sp>
    <dsp:sp modelId="{BB966D6D-4853-46B8-9D8F-95FF1DA3B4E1}">
      <dsp:nvSpPr>
        <dsp:cNvPr id="0" name=""/>
        <dsp:cNvSpPr/>
      </dsp:nvSpPr>
      <dsp:spPr>
        <a:xfrm>
          <a:off x="2314903" y="2420023"/>
          <a:ext cx="1727961" cy="1036777"/>
        </a:xfrm>
        <a:prstGeom prst="rect">
          <a:avLst/>
        </a:prstGeom>
        <a:solidFill>
          <a:srgbClr val="FF9A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Vásárolj turkálóból!</a:t>
          </a:r>
          <a:endParaRPr lang="en-US" sz="2100" kern="1200" dirty="0"/>
        </a:p>
      </dsp:txBody>
      <dsp:txXfrm>
        <a:off x="2314903" y="2420023"/>
        <a:ext cx="1727961" cy="1036777"/>
      </dsp:txXfrm>
    </dsp:sp>
    <dsp:sp modelId="{2A6972D1-6AC5-43C8-8565-71E49894AD73}">
      <dsp:nvSpPr>
        <dsp:cNvPr id="0" name=""/>
        <dsp:cNvSpPr/>
      </dsp:nvSpPr>
      <dsp:spPr>
        <a:xfrm>
          <a:off x="428115" y="3629596"/>
          <a:ext cx="3600778" cy="1036777"/>
        </a:xfrm>
        <a:prstGeom prst="rect">
          <a:avLst/>
        </a:prstGeom>
        <a:solidFill>
          <a:srgbClr val="FF9A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/>
            <a:t>2025-től gyűjtsd Te is szelektíven a textilhulladékot!</a:t>
          </a:r>
          <a:endParaRPr lang="en-US" sz="2100" kern="1200" dirty="0"/>
        </a:p>
      </dsp:txBody>
      <dsp:txXfrm>
        <a:off x="428115" y="3629596"/>
        <a:ext cx="3600778" cy="103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FEDB2D-CC76-46FE-84A2-946840B44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2F06517-812A-4A85-8200-965EF935A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101B3D-AD52-4685-9717-4E4649C1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4F3DD0-906E-4180-BF4F-09B40170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186077-C8A5-46C3-9E12-E4E0CA52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5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43CE29-F0F9-4051-85FF-78361842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7FFE8E-DC2A-4A97-9CDE-EBEF89734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A0869D-6692-456C-B233-39107AFF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AC09AC-C5D9-4C05-A379-5982C993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855018-63B7-484B-A430-EC2BD2C0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71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959FD71-2BBD-40B6-AAF3-D0CB13CE7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94A4366-B1A5-4C01-9BE7-5E7480E7C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70A560-DDDD-49EB-8998-DC72C813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F6E9BF-B904-43C0-AE39-A66D999C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78BC363-4DA9-4C3E-A169-9C690400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66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C874B4-2E34-4396-AA20-BFE04EAB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860D4E-1806-4894-9A36-2E79E3B9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853DDD-0DD1-4CDB-A6B8-938B030E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9D477D-BA97-49C8-BACD-01FAD887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DCD1E3-A4BD-407C-8AFC-CF70F8C2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95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BF41A4-CC22-4D52-86FB-82BD2130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C44CC7-87B1-49A7-B671-9C610517B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FE8E8C-2416-4264-BEFA-178C0B13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762FD3-131B-441B-B639-B1D3C55F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3049342-7B17-499F-8074-50BC3102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24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1038F6-9AC9-4824-A2B6-0D859087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0C0241-8F7E-4FAF-A3C9-16ADBF721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9EA3492-4826-4D40-BEC8-FDC0B3FCE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C0CD81-84BC-4033-9C55-93B8A5AA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DDC1B2-609F-4DC8-931F-F9C8E36D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CC477FD-0FD7-4164-94FB-8C454403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9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85C070-475A-4306-86FA-AB609BC0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19D0DF0-E595-4A92-8478-4E55C8EAA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CE4F246-36A5-4F57-85C9-93A763B31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DA3579C-E784-405F-90B6-14EF52540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BF145D2-A382-4496-B2C0-D8FE64F3A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720C20F-2C89-4ACB-AC34-A21D0946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57CCECF-5FDA-47D8-80BF-D9E6C66D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5B531CE-6D7F-4DAF-975A-A09F0A9C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48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F64735-C2F4-4029-860F-795225A1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AC2A27B-15A9-4421-81C1-CBF9F5BE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E49756C-3209-4F3B-A742-ED6E6971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3BC1B29-986F-4CCD-B2F5-4EE6C6EF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21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D5BDF62-005C-4CB0-8772-E02C9123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760CB10-B874-4D05-9485-78ED3C5A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F4A9DF9-93B0-457E-92F2-A7EA9416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09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D5D7F6-F6D1-4733-882A-A032B6DC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21E833-46B6-4300-9985-9E799EC8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737265B-B4E9-4925-BAA4-BD86DDC18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384976-A122-4950-A626-118B7A59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20B6628-0049-453C-A9CE-F52C2D6C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9EA20E-F21E-426D-889D-312F5ED3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96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CB2551-8016-4A14-8966-F406DC9E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098FE36-A702-49FF-A624-CAA2D51F4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9BE827-9C0D-4D8B-98D7-E14FA39F5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491EE6-C719-4730-B31C-D6D5EABB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5D5C3E-9F27-4B08-8544-9534E3B3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ED6B722-526E-484C-9C04-E78BB8E6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45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/>
          </a:fgClr>
          <a:bgClr>
            <a:srgbClr val="FF9A0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B283351-4961-41CB-B169-7218A212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B660FE6-4297-4E12-B69E-F7FB26A7E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C3B9D6-8B0E-4909-BBCA-E1EAAE7BE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EF94-96AD-4633-9B27-3898022EC4DE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B02816B-E094-44C7-AAA6-C0D7F7492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F74C8E-110E-4BEB-810B-762C0B200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B792-1BAA-4111-A37F-47BA63E70F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8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styleguide.hu/etikus-ruhamarkak-magyarorszagon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bien.hu/eleg-tucatcuccokbol-kulfoldi-slow-fashion-marka-magyarorszagra-szallit/?oldal=1" TargetMode="External"/><Relationship Id="rId4" Type="http://schemas.openxmlformats.org/officeDocument/2006/relationships/hyperlink" Target="https://marieclaire.hu/divat/2019/09/28/10-magyar-slow-fashion-marka-az-etikus-divat-jegyeben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g"/><Relationship Id="rId7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x.hu/nagykep/2016/04/20/rana_plaza_banglades_osszeomlas_nagykep_katasztrofa_poszttraum_stressz/" TargetMode="External"/><Relationship Id="rId2" Type="http://schemas.openxmlformats.org/officeDocument/2006/relationships/hyperlink" Target="https://74nullanulla.hu/cikkek/2021/09/09/miert-rossz-a-fast-fash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rustedclothes.com/blog/2017/05/06/who-made-your-clothes/" TargetMode="External"/><Relationship Id="rId4" Type="http://schemas.openxmlformats.org/officeDocument/2006/relationships/hyperlink" Target="https://www.eea.europa.eu/publications/textiles-in-europes-circular-economy/textiles-in-europe-s-circular-econom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vg.hu/tudomany/20200909_guess_vizsgalat_farmergyartas_okologiai_labnyoma" TargetMode="External"/><Relationship Id="rId3" Type="http://schemas.openxmlformats.org/officeDocument/2006/relationships/hyperlink" Target="https://www.denverpost.com/2013/05/16/the-true-costs-of-our-clothing/" TargetMode="External"/><Relationship Id="rId7" Type="http://schemas.openxmlformats.org/officeDocument/2006/relationships/hyperlink" Target="https://www.dailymail.co.uk/sciencetech/article-3593792/How-long-does-litter-rot.html" TargetMode="External"/><Relationship Id="rId2" Type="http://schemas.openxmlformats.org/officeDocument/2006/relationships/hyperlink" Target="https://www.youtube.com/watch?v=mPM9lhackH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rforras.hu/2020/02/20/minden-amit-a-mikroszal-szennyezesrol-tudni-erdemes/" TargetMode="External"/><Relationship Id="rId5" Type="http://schemas.openxmlformats.org/officeDocument/2006/relationships/hyperlink" Target="https://ng.24.hu/fold/2020/03/12/mikroszalas-ruhak-viselesevel-is-szennyezzuk-a-kornyezetet/" TargetMode="External"/><Relationship Id="rId4" Type="http://schemas.openxmlformats.org/officeDocument/2006/relationships/hyperlink" Target="https://www.fashionrevolutio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nnalisanatalimurri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E881E04-60C7-47B9-978E-A1621FD00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6374" y="634654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hu-HU" sz="11500" b="1" dirty="0">
                <a:solidFill>
                  <a:srgbClr val="EE7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 </a:t>
            </a:r>
            <a:r>
              <a:rPr lang="hu-HU" sz="11500" b="1" dirty="0">
                <a:ln>
                  <a:solidFill>
                    <a:srgbClr val="FF9A05"/>
                  </a:solidFill>
                </a:ln>
                <a:solidFill>
                  <a:srgbClr val="EE7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FASHION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2F76CFD-B33B-4A3E-A7ED-480AA4E0D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185" y="4856393"/>
            <a:ext cx="6936509" cy="1572768"/>
          </a:xfrm>
        </p:spPr>
        <p:txBody>
          <a:bodyPr>
            <a:normAutofit/>
          </a:bodyPr>
          <a:lstStyle/>
          <a:p>
            <a:pPr algn="r"/>
            <a:r>
              <a:rPr lang="hu-HU" b="1" dirty="0"/>
              <a:t>avagy textilipar és környezetszennyezés, </a:t>
            </a:r>
          </a:p>
          <a:p>
            <a:pPr algn="r"/>
            <a:r>
              <a:rPr lang="hu-HU" b="1" dirty="0"/>
              <a:t>ahogy azt a </a:t>
            </a:r>
            <a:r>
              <a:rPr lang="hu-HU" b="1" dirty="0">
                <a:solidFill>
                  <a:srgbClr val="FF9A05"/>
                </a:solidFill>
              </a:rPr>
              <a:t>BOGLÁRI ZÖLD(FÜLŰ)EK </a:t>
            </a:r>
            <a:r>
              <a:rPr lang="hu-HU" b="1" dirty="0"/>
              <a:t>látják</a:t>
            </a:r>
          </a:p>
        </p:txBody>
      </p:sp>
      <p:pic>
        <p:nvPicPr>
          <p:cNvPr id="4" name="Picture 2" descr="Francoise Duparc | 1 Artworks at Auction | MutualArt">
            <a:extLst>
              <a:ext uri="{FF2B5EF4-FFF2-40B4-BE49-F238E27FC236}">
                <a16:creationId xmlns:a16="http://schemas.microsoft.com/office/drawing/2014/main" id="{0DA6E69C-C529-45FF-A2FB-D9C9A9C65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7" r="917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3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FE5DEA1-7264-470F-A4F4-252A9A8D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Víz- és légszennyezés</a:t>
            </a:r>
          </a:p>
        </p:txBody>
      </p:sp>
      <p:grpSp>
        <p:nvGrpSpPr>
          <p:cNvPr id="4103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8D48BD-57CE-4AFC-BB90-2BA6C3584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hu-HU" sz="2400" b="1" dirty="0">
                <a:solidFill>
                  <a:srgbClr val="FF9A05"/>
                </a:solidFill>
              </a:rPr>
              <a:t>Egy ember évente csaknem 300 millió poliészter </a:t>
            </a:r>
            <a:r>
              <a:rPr lang="hu-HU" sz="2400" b="1" dirty="0" err="1">
                <a:solidFill>
                  <a:srgbClr val="FF9A05"/>
                </a:solidFill>
              </a:rPr>
              <a:t>mikroszálat</a:t>
            </a:r>
            <a:r>
              <a:rPr lang="hu-HU" sz="2400" b="1" dirty="0">
                <a:solidFill>
                  <a:srgbClr val="FF9A05"/>
                </a:solidFill>
              </a:rPr>
              <a:t> juttathat a környezetébe a ruhái mosásával, és több mint 900 milliót a levegőbe, azzal, hogy hordja a ruhákat.</a:t>
            </a:r>
          </a:p>
          <a:p>
            <a:pPr marL="0" indent="0">
              <a:buNone/>
            </a:pP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A8FB11-2FA7-4CCE-9904-8215566F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252" y="669804"/>
            <a:ext cx="7111845" cy="41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383ADBB-FE60-4CE3-A80C-9B8202A31F40}"/>
              </a:ext>
            </a:extLst>
          </p:cNvPr>
          <p:cNvSpPr txBox="1"/>
          <p:nvPr/>
        </p:nvSpPr>
        <p:spPr>
          <a:xfrm>
            <a:off x="5140731" y="5526597"/>
            <a:ext cx="6684886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9A05"/>
                </a:solidFill>
              </a:rPr>
              <a:t>A levegőben található </a:t>
            </a:r>
            <a:r>
              <a:rPr lang="hu-HU" sz="2400" b="1" dirty="0" err="1">
                <a:solidFill>
                  <a:srgbClr val="FF9A05"/>
                </a:solidFill>
              </a:rPr>
              <a:t>mikroműanyagok</a:t>
            </a:r>
            <a:r>
              <a:rPr lang="hu-HU" sz="2400" b="1" dirty="0">
                <a:solidFill>
                  <a:srgbClr val="FF9A05"/>
                </a:solidFill>
              </a:rPr>
              <a:t> 92%-át a </a:t>
            </a:r>
            <a:r>
              <a:rPr lang="hu-HU" sz="2400" b="1" dirty="0" err="1">
                <a:solidFill>
                  <a:srgbClr val="FF9A05"/>
                </a:solidFill>
              </a:rPr>
              <a:t>a</a:t>
            </a:r>
            <a:r>
              <a:rPr lang="hu-HU" sz="2400" b="1" dirty="0">
                <a:solidFill>
                  <a:srgbClr val="FF9A05"/>
                </a:solidFill>
              </a:rPr>
              <a:t> textilekből kiszakadó </a:t>
            </a:r>
            <a:r>
              <a:rPr lang="hu-HU" sz="2400" b="1" dirty="0" err="1">
                <a:solidFill>
                  <a:srgbClr val="FF9A05"/>
                </a:solidFill>
              </a:rPr>
              <a:t>mikroszálak</a:t>
            </a:r>
            <a:r>
              <a:rPr lang="hu-HU" sz="2400" b="1" dirty="0">
                <a:solidFill>
                  <a:srgbClr val="FF9A05"/>
                </a:solidFill>
              </a:rPr>
              <a:t> adják.</a:t>
            </a:r>
          </a:p>
        </p:txBody>
      </p:sp>
    </p:spTree>
    <p:extLst>
      <p:ext uri="{BB962C8B-B14F-4D97-AF65-F5344CB8AC3E}">
        <p14:creationId xmlns:p14="http://schemas.microsoft.com/office/powerpoint/2010/main" val="34940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Hogyan befolyásolja a légszennyezés és a klímaváltozás a légzőszervi  allergiás megbetegedéseket?">
            <a:extLst>
              <a:ext uri="{FF2B5EF4-FFF2-40B4-BE49-F238E27FC236}">
                <a16:creationId xmlns:a16="http://schemas.microsoft.com/office/drawing/2014/main" id="{CB6F7B53-FC19-4D05-A617-F9E11B8E8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 r="1" b="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: Shape 7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3678ABD-0820-4BF6-9F73-B15F1B86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86" y="525107"/>
            <a:ext cx="3633746" cy="876240"/>
          </a:xfrm>
        </p:spPr>
        <p:txBody>
          <a:bodyPr anchor="b">
            <a:normAutofit/>
          </a:bodyPr>
          <a:lstStyle/>
          <a:p>
            <a:r>
              <a:rPr lang="hu-HU" b="1" dirty="0">
                <a:solidFill>
                  <a:srgbClr val="FF9A05"/>
                </a:solidFill>
                <a:latin typeface="+mn-lt"/>
              </a:rPr>
              <a:t>Légszennyezés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21C600-97D7-4529-B131-52128B0B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86" y="1731145"/>
            <a:ext cx="3633747" cy="4483224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2400" b="1" dirty="0"/>
              <a:t>A</a:t>
            </a:r>
            <a:r>
              <a:rPr lang="hu-HU" sz="2400" b="1" i="0" dirty="0">
                <a:effectLst/>
              </a:rPr>
              <a:t> divatipar felelős a globális szén-dioxid-kibocsátás 10%-</a:t>
            </a:r>
            <a:r>
              <a:rPr lang="hu-HU" sz="2400" b="1" i="0" dirty="0" err="1">
                <a:effectLst/>
              </a:rPr>
              <a:t>áért</a:t>
            </a:r>
            <a:r>
              <a:rPr lang="hu-HU" sz="2400" b="1" i="0" dirty="0">
                <a:effectLst/>
              </a:rPr>
              <a:t> - a nemzetközi légi és tengeri közlekedésből összesen nem származik ennyi. </a:t>
            </a:r>
          </a:p>
          <a:p>
            <a:pPr algn="ctr"/>
            <a:r>
              <a:rPr lang="hu-HU" sz="2400" b="1" i="0" dirty="0">
                <a:effectLst/>
              </a:rPr>
              <a:t>A Greenpeace folyóirata szerint, ha a </a:t>
            </a:r>
            <a:r>
              <a:rPr lang="hu-HU" sz="2400" b="1" i="0" dirty="0" err="1">
                <a:effectLst/>
              </a:rPr>
              <a:t>fast</a:t>
            </a:r>
            <a:r>
              <a:rPr lang="hu-HU" sz="2400" b="1" i="0" dirty="0">
                <a:effectLst/>
              </a:rPr>
              <a:t> </a:t>
            </a:r>
            <a:r>
              <a:rPr lang="hu-HU" sz="2400" b="1" i="0" dirty="0" err="1">
                <a:effectLst/>
              </a:rPr>
              <a:t>fashion</a:t>
            </a:r>
            <a:r>
              <a:rPr lang="hu-HU" sz="2400" b="1" i="0" dirty="0">
                <a:effectLst/>
              </a:rPr>
              <a:t> ilyen ütemben növekszik tovább, akkor a divatipar szén-dioxid kibocsátása 2050-re eléri a 26%-ot. 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8173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9157" y="312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solidFill>
                  <a:srgbClr val="FF9A05"/>
                </a:solidFill>
                <a:latin typeface="+mn-lt"/>
              </a:rPr>
              <a:t>Szemét</a:t>
            </a:r>
          </a:p>
        </p:txBody>
      </p:sp>
      <p:pic>
        <p:nvPicPr>
          <p:cNvPr id="3" name="Tartalom helye 4" descr="A képen kültéri, személy, hegy látható&#10;&#10;Automatikusan generált leírás">
            <a:extLst>
              <a:ext uri="{FF2B5EF4-FFF2-40B4-BE49-F238E27FC236}">
                <a16:creationId xmlns:a16="http://schemas.microsoft.com/office/drawing/2014/main" id="{ADFCA8BA-BBC4-44C3-87FA-F1C5888B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8" y="2095328"/>
            <a:ext cx="4249067" cy="283271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393CA6F-E128-4A5D-A721-5BED2250190E}"/>
              </a:ext>
            </a:extLst>
          </p:cNvPr>
          <p:cNvSpPr txBox="1"/>
          <p:nvPr/>
        </p:nvSpPr>
        <p:spPr>
          <a:xfrm>
            <a:off x="569651" y="1406742"/>
            <a:ext cx="1105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9A05"/>
                </a:solidFill>
              </a:rPr>
              <a:t>Az európai fogyasztók évente fejenként 11 kg textilt/ruhát selejteznek le.</a:t>
            </a:r>
          </a:p>
        </p:txBody>
      </p:sp>
      <p:pic>
        <p:nvPicPr>
          <p:cNvPr id="7170" name="Picture 2" descr="Zhvg: Ruhahegyek keverednek a homokdűnék közé az Atacama sivatagban | hvg.hu">
            <a:extLst>
              <a:ext uri="{FF2B5EF4-FFF2-40B4-BE49-F238E27FC236}">
                <a16:creationId xmlns:a16="http://schemas.microsoft.com/office/drawing/2014/main" id="{41BC250A-ABC2-459F-84C2-A15F3B3E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19" y="3645840"/>
            <a:ext cx="6480750" cy="28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A904004-EE2C-4C57-82F0-7A874C14DB52}"/>
              </a:ext>
            </a:extLst>
          </p:cNvPr>
          <p:cNvSpPr txBox="1"/>
          <p:nvPr/>
        </p:nvSpPr>
        <p:spPr>
          <a:xfrm>
            <a:off x="809157" y="5069833"/>
            <a:ext cx="4117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9A05"/>
                </a:solidFill>
              </a:rPr>
              <a:t>A</a:t>
            </a:r>
            <a:r>
              <a:rPr lang="hu-HU" sz="2400" b="1" i="0" dirty="0">
                <a:solidFill>
                  <a:srgbClr val="FF9A05"/>
                </a:solidFill>
                <a:effectLst/>
              </a:rPr>
              <a:t>z észak-amerikaiak évente 9,5 millió tonna ruhát dobnak ki. Átlagosan 10-szer vesznek fel egy ruhadarabot. </a:t>
            </a:r>
            <a:endParaRPr lang="hu-HU" sz="2400" b="1" dirty="0">
              <a:solidFill>
                <a:srgbClr val="FF9A05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D023EB3-18FF-4557-BC23-EFE67663624A}"/>
              </a:ext>
            </a:extLst>
          </p:cNvPr>
          <p:cNvSpPr txBox="1"/>
          <p:nvPr/>
        </p:nvSpPr>
        <p:spPr>
          <a:xfrm>
            <a:off x="5452318" y="2196497"/>
            <a:ext cx="6170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hu-HU" sz="2400" b="1" i="0" dirty="0">
                <a:solidFill>
                  <a:srgbClr val="FF9A05"/>
                </a:solidFill>
                <a:effectLst/>
              </a:rPr>
              <a:t>A használt ruhák exportálhatók az EU-n kívülre, de többnyire (87%) elégetik vagy hulladéklerakóban helyezik el azokat.</a:t>
            </a:r>
          </a:p>
        </p:txBody>
      </p:sp>
    </p:spTree>
    <p:extLst>
      <p:ext uri="{BB962C8B-B14F-4D97-AF65-F5344CB8AC3E}">
        <p14:creationId xmlns:p14="http://schemas.microsoft.com/office/powerpoint/2010/main" val="59604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4B4A48-87C1-4943-AA66-4F31BCE0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950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FF9A05"/>
                </a:solidFill>
                <a:latin typeface="+mn-lt"/>
              </a:rPr>
              <a:t>Ruhák lebomlási ideje: </a:t>
            </a:r>
            <a:endParaRPr lang="hu-HU" dirty="0"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B4827C-D6B8-4638-AFC3-84F719A4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687"/>
            <a:ext cx="5598111" cy="4802187"/>
          </a:xfrm>
        </p:spPr>
        <p:txBody>
          <a:bodyPr>
            <a:normAutofit fontScale="77500" lnSpcReduction="20000"/>
          </a:bodyPr>
          <a:lstStyle/>
          <a:p>
            <a:pPr marL="0" indent="0" algn="ctr" fontAlgn="ctr">
              <a:buNone/>
            </a:pPr>
            <a:br>
              <a:rPr lang="hu-HU" dirty="0">
                <a:solidFill>
                  <a:srgbClr val="FF9A05"/>
                </a:solidFill>
              </a:rPr>
            </a:br>
            <a:endParaRPr lang="hu-HU" b="1" dirty="0">
              <a:solidFill>
                <a:srgbClr val="FF9A05"/>
              </a:solidFill>
            </a:endParaRPr>
          </a:p>
          <a:p>
            <a:pPr marL="0" indent="0" algn="ctr" fontAlgn="ctr">
              <a:buNone/>
            </a:pPr>
            <a:r>
              <a:rPr lang="hu-HU" sz="3300" b="1" dirty="0">
                <a:solidFill>
                  <a:srgbClr val="FF9A05"/>
                </a:solidFill>
              </a:rPr>
              <a:t>Pamut (póló): 6 hónap</a:t>
            </a:r>
          </a:p>
          <a:p>
            <a:pPr marL="0" indent="0" algn="ctr" fontAlgn="ctr">
              <a:buNone/>
            </a:pPr>
            <a:r>
              <a:rPr lang="hu-HU" sz="3300" b="1" dirty="0">
                <a:solidFill>
                  <a:srgbClr val="FF9A05"/>
                </a:solidFill>
              </a:rPr>
              <a:t>Könnyebb gyapjú anyagok (pulóver, zokni): 1 év</a:t>
            </a:r>
          </a:p>
          <a:p>
            <a:pPr marL="0" indent="0" algn="ctr" fontAlgn="ctr">
              <a:buNone/>
            </a:pPr>
            <a:r>
              <a:rPr lang="hu-HU" sz="3300" b="1" dirty="0">
                <a:solidFill>
                  <a:srgbClr val="FF9A05"/>
                </a:solidFill>
              </a:rPr>
              <a:t>Nehezebb gyapjú anyagok (kabát): 5 év</a:t>
            </a:r>
          </a:p>
          <a:p>
            <a:pPr marL="0" indent="0" algn="ctr" fontAlgn="ctr">
              <a:buNone/>
            </a:pPr>
            <a:r>
              <a:rPr lang="hu-HU" sz="3300" b="1" dirty="0">
                <a:solidFill>
                  <a:srgbClr val="FF9A05"/>
                </a:solidFill>
              </a:rPr>
              <a:t>Nylon (harisnya, széldzseki): 30-40 év</a:t>
            </a:r>
          </a:p>
          <a:p>
            <a:pPr marL="0" indent="0" algn="ctr" fontAlgn="ctr">
              <a:buNone/>
            </a:pPr>
            <a:r>
              <a:rPr lang="hu-HU" sz="3300" b="1" dirty="0">
                <a:solidFill>
                  <a:srgbClr val="FF9A05"/>
                </a:solidFill>
              </a:rPr>
              <a:t>Bőr, sportcipők: 50 év</a:t>
            </a:r>
          </a:p>
          <a:p>
            <a:pPr marL="0" indent="0" algn="ctr" fontAlgn="ctr">
              <a:buNone/>
            </a:pPr>
            <a:r>
              <a:rPr lang="hu-HU" sz="3300" b="1" dirty="0">
                <a:solidFill>
                  <a:srgbClr val="FF9A05"/>
                </a:solidFill>
              </a:rPr>
              <a:t>Gumi csizma: 50-80 év</a:t>
            </a:r>
          </a:p>
          <a:p>
            <a:pPr marL="0" indent="0">
              <a:buNone/>
            </a:pPr>
            <a:endParaRPr lang="hu-HU" sz="3300" dirty="0">
              <a:solidFill>
                <a:srgbClr val="FF9A05"/>
              </a:solidFill>
            </a:endParaRPr>
          </a:p>
          <a:p>
            <a:pPr marL="0" indent="0" algn="ctr">
              <a:buNone/>
            </a:pPr>
            <a:r>
              <a:rPr lang="hu-HU" sz="3300" b="1" dirty="0">
                <a:solidFill>
                  <a:srgbClr val="FF9A05"/>
                </a:solidFill>
              </a:rPr>
              <a:t>Világszerte a ruhák kevesebb mint 1%-át hasznosítják újra ruházatként.</a:t>
            </a:r>
          </a:p>
          <a:p>
            <a:endParaRPr lang="hu-HU" dirty="0">
              <a:solidFill>
                <a:srgbClr val="FF9A05"/>
              </a:solidFill>
            </a:endParaRPr>
          </a:p>
        </p:txBody>
      </p:sp>
      <p:pic>
        <p:nvPicPr>
          <p:cNvPr id="1026" name="Picture 2" descr="Délkelet-Ázsiát ellepi a szemetünk - Kínai tiltás, részleges egyezségek -  AzÜzlet">
            <a:extLst>
              <a:ext uri="{FF2B5EF4-FFF2-40B4-BE49-F238E27FC236}">
                <a16:creationId xmlns:a16="http://schemas.microsoft.com/office/drawing/2014/main" id="{19F0B584-D877-4A21-B687-C6248217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16" y="2209800"/>
            <a:ext cx="518827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8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67CB20-82F5-4A8A-9CF8-87983DBF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104" y="365125"/>
            <a:ext cx="4111870" cy="1325563"/>
          </a:xfrm>
        </p:spPr>
        <p:txBody>
          <a:bodyPr/>
          <a:lstStyle/>
          <a:p>
            <a:r>
              <a:rPr lang="hu-HU" b="1" dirty="0">
                <a:solidFill>
                  <a:srgbClr val="FF9A05"/>
                </a:solidFill>
                <a:latin typeface="+mn-lt"/>
              </a:rPr>
              <a:t>MIT TEHETSZ?</a:t>
            </a:r>
          </a:p>
        </p:txBody>
      </p:sp>
      <p:graphicFrame>
        <p:nvGraphicFramePr>
          <p:cNvPr id="4102" name="Tartalom helye 7">
            <a:extLst>
              <a:ext uri="{FF2B5EF4-FFF2-40B4-BE49-F238E27FC236}">
                <a16:creationId xmlns:a16="http://schemas.microsoft.com/office/drawing/2014/main" id="{2DEB3E85-5C6E-ECC2-B883-40FEBFF9B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579467"/>
              </p:ext>
            </p:extLst>
          </p:nvPr>
        </p:nvGraphicFramePr>
        <p:xfrm>
          <a:off x="1058008" y="1690688"/>
          <a:ext cx="445701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Írtam egy könyvet! - Helló, slow fashion!">
            <a:extLst>
              <a:ext uri="{FF2B5EF4-FFF2-40B4-BE49-F238E27FC236}">
                <a16:creationId xmlns:a16="http://schemas.microsoft.com/office/drawing/2014/main" id="{5AE2F01A-A6DC-44F6-8CBB-75CF234A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84" y="337582"/>
            <a:ext cx="4111871" cy="61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3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00B23B-3426-4837-87B4-792743FD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27" y="381740"/>
            <a:ext cx="3505494" cy="6267635"/>
          </a:xfrm>
          <a:solidFill>
            <a:srgbClr val="FF9A0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/>
              <a:t>A </a:t>
            </a:r>
            <a:r>
              <a:rPr lang="hu-HU" sz="3200" b="1" dirty="0" err="1"/>
              <a:t>slow</a:t>
            </a:r>
            <a:r>
              <a:rPr lang="hu-HU" sz="3200" b="1" dirty="0"/>
              <a:t> </a:t>
            </a:r>
            <a:r>
              <a:rPr lang="hu-HU" sz="3200" b="1" dirty="0" err="1"/>
              <a:t>fashion</a:t>
            </a:r>
            <a:r>
              <a:rPr lang="hu-HU" sz="3200" b="1" dirty="0"/>
              <a:t> egy döntés</a:t>
            </a:r>
          </a:p>
          <a:p>
            <a:pPr marL="0" indent="0" algn="ctr">
              <a:buNone/>
            </a:pPr>
            <a:r>
              <a:rPr lang="hu-HU" sz="3200" b="1" dirty="0"/>
              <a:t> – a Te döntésed -, </a:t>
            </a:r>
          </a:p>
          <a:p>
            <a:pPr marL="0" indent="0" algn="ctr">
              <a:buNone/>
            </a:pPr>
            <a:r>
              <a:rPr lang="hu-HU" sz="3200" b="1" dirty="0"/>
              <a:t>hogy felelősséget vállalsz a környezeted megóvásáért és embertársaid jólétéért a divatban tett választásaidon keresztül.</a:t>
            </a:r>
          </a:p>
          <a:p>
            <a:pPr marL="0" indent="0" algn="ctr">
              <a:buNone/>
            </a:pPr>
            <a:r>
              <a:rPr lang="hu-HU" sz="3200" b="1" dirty="0"/>
              <a:t>Dönts jól!</a:t>
            </a:r>
          </a:p>
          <a:p>
            <a:pPr marL="0" indent="0">
              <a:buNone/>
            </a:pPr>
            <a:endParaRPr lang="hu-HU" sz="20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The Slow Fashion Movement">
            <a:extLst>
              <a:ext uri="{FF2B5EF4-FFF2-40B4-BE49-F238E27FC236}">
                <a16:creationId xmlns:a16="http://schemas.microsoft.com/office/drawing/2014/main" id="{C00D3003-5EED-45D8-965F-255B00EA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079838"/>
            <a:ext cx="6019331" cy="46950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9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b="1" dirty="0" err="1">
                <a:latin typeface="+mn-lt"/>
              </a:rPr>
              <a:t>Etikus</a:t>
            </a:r>
            <a:r>
              <a:rPr lang="en-US" sz="5000" b="1" dirty="0">
                <a:latin typeface="+mn-lt"/>
              </a:rPr>
              <a:t> </a:t>
            </a:r>
            <a:r>
              <a:rPr lang="en-US" sz="5000" b="1" dirty="0" err="1">
                <a:latin typeface="+mn-lt"/>
              </a:rPr>
              <a:t>márkákat</a:t>
            </a:r>
            <a:r>
              <a:rPr lang="en-US" sz="5000" b="1" dirty="0">
                <a:latin typeface="+mn-lt"/>
              </a:rPr>
              <a:t> </a:t>
            </a:r>
            <a:r>
              <a:rPr lang="en-US" sz="5000" b="1" dirty="0" err="1">
                <a:latin typeface="+mn-lt"/>
              </a:rPr>
              <a:t>ezeken</a:t>
            </a:r>
            <a:r>
              <a:rPr lang="en-US" sz="5000" b="1" dirty="0">
                <a:latin typeface="+mn-lt"/>
              </a:rPr>
              <a:t> </a:t>
            </a:r>
            <a:r>
              <a:rPr lang="en-US" sz="5000" b="1" dirty="0" err="1">
                <a:latin typeface="+mn-lt"/>
              </a:rPr>
              <a:t>az</a:t>
            </a:r>
            <a:r>
              <a:rPr lang="en-US" sz="5000" b="1" dirty="0">
                <a:latin typeface="+mn-lt"/>
              </a:rPr>
              <a:t> </a:t>
            </a:r>
            <a:r>
              <a:rPr lang="en-US" sz="5000" b="1" dirty="0" err="1">
                <a:latin typeface="+mn-lt"/>
              </a:rPr>
              <a:t>oldalakon</a:t>
            </a:r>
            <a:r>
              <a:rPr lang="en-US" sz="5000" b="1" dirty="0">
                <a:latin typeface="+mn-lt"/>
              </a:rPr>
              <a:t> </a:t>
            </a:r>
            <a:r>
              <a:rPr lang="en-US" sz="5000" b="1" dirty="0" err="1">
                <a:latin typeface="+mn-lt"/>
              </a:rPr>
              <a:t>találsz</a:t>
            </a:r>
            <a:r>
              <a:rPr lang="en-US" sz="5000" b="1" dirty="0">
                <a:latin typeface="+mn-lt"/>
              </a:rPr>
              <a:t>: </a:t>
            </a:r>
          </a:p>
        </p:txBody>
      </p:sp>
      <p:pic>
        <p:nvPicPr>
          <p:cNvPr id="1026" name="Picture 2" descr="Lehet, hogy egy kép erről: 1 személy">
            <a:extLst>
              <a:ext uri="{FF2B5EF4-FFF2-40B4-BE49-F238E27FC236}">
                <a16:creationId xmlns:a16="http://schemas.microsoft.com/office/drawing/2014/main" id="{2EAD0815-D4DC-42AA-8890-48C8178B9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r="173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5297762" y="2706624"/>
            <a:ext cx="6251110" cy="390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fenntarthatodivat.hu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https://www.yourstyleguide.hu/etikus-ruhamarkak-magyarorszagon/</a:t>
            </a:r>
            <a:endParaRPr lang="hu-HU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https://cosmopolitan.hu/divat/2021/06/17/magyar-slow-fashion-markak/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https://marieclaire.hu/divat/2019/09/28/10-magyar-slow-fashion-marka-az-etikus-divat-jegyeben/</a:t>
            </a:r>
            <a:endParaRPr lang="hu-HU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https://www.bien.hu/eleg-tucatcuccokbol-kulfoldi-slow-fashion-marka-magyarorszagra-szallit/?oldal=1</a:t>
            </a:r>
            <a:endParaRPr lang="hu-HU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0921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06784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FF9A05"/>
                </a:solidFill>
                <a:latin typeface="+mn-lt"/>
              </a:rPr>
              <a:t>A legismertebb </a:t>
            </a:r>
            <a:r>
              <a:rPr lang="hu-HU" b="1" dirty="0" err="1">
                <a:solidFill>
                  <a:srgbClr val="FF9A05"/>
                </a:solidFill>
                <a:latin typeface="+mn-lt"/>
              </a:rPr>
              <a:t>fast</a:t>
            </a:r>
            <a:r>
              <a:rPr lang="hu-HU" b="1" dirty="0">
                <a:solidFill>
                  <a:srgbClr val="FF9A05"/>
                </a:solidFill>
                <a:latin typeface="+mn-lt"/>
              </a:rPr>
              <a:t> </a:t>
            </a:r>
            <a:r>
              <a:rPr lang="hu-HU" b="1" dirty="0" err="1">
                <a:solidFill>
                  <a:srgbClr val="FF9A05"/>
                </a:solidFill>
                <a:latin typeface="+mn-lt"/>
              </a:rPr>
              <a:t>fashion</a:t>
            </a:r>
            <a:r>
              <a:rPr lang="hu-HU" b="1" dirty="0">
                <a:solidFill>
                  <a:srgbClr val="FF9A05"/>
                </a:solidFill>
                <a:latin typeface="+mn-lt"/>
              </a:rPr>
              <a:t> cégek 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8666" r="8666" b="18000"/>
          <a:stretch/>
        </p:blipFill>
        <p:spPr>
          <a:xfrm rot="21064915">
            <a:off x="710700" y="2037095"/>
            <a:ext cx="1932495" cy="150481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92" y="1896401"/>
            <a:ext cx="2544722" cy="15268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4687" r="4948" b="4427"/>
          <a:stretch/>
        </p:blipFill>
        <p:spPr>
          <a:xfrm rot="1022572">
            <a:off x="7216960" y="2147227"/>
            <a:ext cx="1723516" cy="1748567"/>
          </a:xfrm>
          <a:prstGeom prst="rect">
            <a:avLst/>
          </a:prstGeom>
        </p:spPr>
      </p:pic>
      <p:pic>
        <p:nvPicPr>
          <p:cNvPr id="1026" name="Picture 2" descr="Hand human unlike icon Royalty Free Vector Image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1" r="100000">
                        <a14:foregroundMark x1="49650" y1="29444" x2="55556" y2="38796"/>
                        <a14:foregroundMark x1="61862" y1="33426" x2="43644" y2="47685"/>
                        <a14:foregroundMark x1="35736" y1="29074" x2="35736" y2="52315"/>
                        <a14:foregroundMark x1="35435" y1="28889" x2="40240" y2="20833"/>
                        <a14:foregroundMark x1="40340" y1="20833" x2="63063" y2="18148"/>
                        <a14:foregroundMark x1="51552" y1="20000" x2="51552" y2="20000"/>
                        <a14:foregroundMark x1="51552" y1="19815" x2="55355" y2="36389"/>
                        <a14:foregroundMark x1="52452" y1="34630" x2="35736" y2="40741"/>
                        <a14:foregroundMark x1="52653" y1="40833" x2="64164" y2="74630"/>
                        <a14:foregroundMark x1="52452" y1="41204" x2="81181" y2="35648"/>
                        <a14:foregroundMark x1="66567" y1="39167" x2="87187" y2="46481"/>
                        <a14:foregroundMark x1="58458" y1="58056" x2="77077" y2="42963"/>
                        <a14:foregroundMark x1="62563" y1="18241" x2="76376" y2="18426"/>
                        <a14:foregroundMark x1="69670" y1="18704" x2="66166" y2="38148"/>
                        <a14:foregroundMark x1="78779" y1="26574" x2="82082" y2="3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" b="7387"/>
          <a:stretch/>
        </p:blipFill>
        <p:spPr bwMode="auto">
          <a:xfrm>
            <a:off x="9453664" y="231727"/>
            <a:ext cx="2094793" cy="21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5017" r="22183" b="17406"/>
          <a:stretch/>
        </p:blipFill>
        <p:spPr>
          <a:xfrm rot="21215678">
            <a:off x="1313601" y="4463900"/>
            <a:ext cx="2092827" cy="16575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734">
            <a:off x="4807924" y="4405421"/>
            <a:ext cx="1774473" cy="177447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9053" r="11533" b="12757"/>
          <a:stretch/>
        </p:blipFill>
        <p:spPr>
          <a:xfrm rot="561419">
            <a:off x="7516556" y="4985401"/>
            <a:ext cx="2146300" cy="12065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1" b="21515"/>
          <a:stretch/>
        </p:blipFill>
        <p:spPr>
          <a:xfrm rot="1257090">
            <a:off x="9596255" y="3513071"/>
            <a:ext cx="2143125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9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Lehet, hogy egy kép erről: egy vagy több ember, álló emberek, szabadtéri és fa">
            <a:extLst>
              <a:ext uri="{FF2B5EF4-FFF2-40B4-BE49-F238E27FC236}">
                <a16:creationId xmlns:a16="http://schemas.microsoft.com/office/drawing/2014/main" id="{FCE3AC7C-B28A-4D3E-8DBF-127A8EC19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r="-1" b="9271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78D387F-BF7B-4F43-95F4-53FD804B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5" y="5291383"/>
            <a:ext cx="8129120" cy="1586486"/>
          </a:xfrm>
          <a:solidFill>
            <a:srgbClr val="FF9A0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Köszönjük</a:t>
            </a:r>
            <a:r>
              <a:rPr lang="en-US" sz="54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a </a:t>
            </a:r>
            <a:r>
              <a:rPr lang="en-US" sz="54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figyelmet</a:t>
            </a:r>
            <a:r>
              <a:rPr lang="en-US" sz="54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!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het, hogy egy kép erről: térkép">
            <a:extLst>
              <a:ext uri="{FF2B5EF4-FFF2-40B4-BE49-F238E27FC236}">
                <a16:creationId xmlns:a16="http://schemas.microsoft.com/office/drawing/2014/main" id="{2B124315-F9B6-41E5-B607-AB0FAF8B23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r="1" b="223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9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7D118D-E7D2-4D98-8A0E-E57D8760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>
                <a:solidFill>
                  <a:srgbClr val="FF9A05"/>
                </a:solidFill>
                <a:latin typeface="+mn-lt"/>
              </a:rPr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575549-7276-47F1-A276-097722CB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5184559"/>
          </a:xfrm>
        </p:spPr>
        <p:txBody>
          <a:bodyPr>
            <a:normAutofit lnSpcReduction="10000"/>
          </a:bodyPr>
          <a:lstStyle/>
          <a:p>
            <a:r>
              <a:rPr lang="hu-HU" b="1" dirty="0" err="1">
                <a:solidFill>
                  <a:srgbClr val="FF9A05"/>
                </a:solidFill>
              </a:rPr>
              <a:t>Francoise</a:t>
            </a:r>
            <a:r>
              <a:rPr lang="hu-HU" b="1" dirty="0">
                <a:solidFill>
                  <a:srgbClr val="FF9A05"/>
                </a:solidFill>
              </a:rPr>
              <a:t> </a:t>
            </a:r>
            <a:r>
              <a:rPr lang="hu-HU" b="1" dirty="0" err="1">
                <a:solidFill>
                  <a:srgbClr val="FF9A05"/>
                </a:solidFill>
              </a:rPr>
              <a:t>Duparc</a:t>
            </a:r>
            <a:r>
              <a:rPr lang="hu-HU" b="1" dirty="0">
                <a:solidFill>
                  <a:srgbClr val="FF9A05"/>
                </a:solidFill>
              </a:rPr>
              <a:t> : Varrónő című festménye</a:t>
            </a:r>
            <a:endParaRPr lang="hu-HU" dirty="0">
              <a:solidFill>
                <a:srgbClr val="FF9A0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u-HU" dirty="0">
                <a:solidFill>
                  <a:srgbClr val="FF9A0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https://www.europarl.europa.eu/news/hu/headlines/society/20201208STO93327/a-textilgyartas-es-a-textilhulladek-kornyezetre-gyakorolt-hatasa-infografika</a:t>
            </a:r>
          </a:p>
          <a:p>
            <a:r>
              <a:rPr lang="hu-HU" dirty="0">
                <a:solidFill>
                  <a:srgbClr val="FF9A0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https://74nullanulla.hu/cikkek/2021/09/09/miert-rossz-a-fast-fashion.html</a:t>
            </a:r>
            <a:endParaRPr lang="hu-HU" dirty="0">
              <a:solidFill>
                <a:srgbClr val="FF9A05"/>
              </a:solidFill>
            </a:endParaRPr>
          </a:p>
          <a:p>
            <a:r>
              <a:rPr lang="hu-HU" dirty="0">
                <a:solidFill>
                  <a:srgbClr val="FF9A0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https://index.hu/nagykep/2016/04/20/rana_plaza_banglades_osszeomlas_nagykep_katasztrofa_poszttraum_stressz/</a:t>
            </a:r>
            <a:endParaRPr lang="hu-HU" dirty="0">
              <a:solidFill>
                <a:srgbClr val="FF9A05"/>
              </a:solidFill>
            </a:endParaRPr>
          </a:p>
          <a:p>
            <a:r>
              <a:rPr lang="hu-HU" dirty="0">
                <a:solidFill>
                  <a:srgbClr val="FF9A0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https://www.eea.europa.eu/publications/textiles-in-europes-circular-economy/textiles-in-europe-s-circular-economy</a:t>
            </a:r>
            <a:endParaRPr lang="hu-HU" dirty="0">
              <a:solidFill>
                <a:srgbClr val="FF9A05"/>
              </a:solidFill>
            </a:endParaRPr>
          </a:p>
          <a:p>
            <a:r>
              <a:rPr lang="hu-HU" dirty="0">
                <a:solidFill>
                  <a:srgbClr val="FF9A0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https://www.trustedclothes.com/blog/2017/05/06/who-made-your-clothes/</a:t>
            </a:r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FE9F5F-9497-410B-97EF-DB58AD65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015"/>
            <a:ext cx="10515600" cy="1602221"/>
          </a:xfrm>
        </p:spPr>
        <p:txBody>
          <a:bodyPr>
            <a:normAutofit/>
          </a:bodyPr>
          <a:lstStyle/>
          <a:p>
            <a:pPr algn="ctr"/>
            <a:r>
              <a:rPr lang="hu-HU" sz="6000" b="1" u="sng" dirty="0">
                <a:solidFill>
                  <a:srgbClr val="FF9A05"/>
                </a:solidFill>
                <a:latin typeface="+mn-lt"/>
              </a:rPr>
              <a:t>PÁR EGYSZERŰ KÉRDÉS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AE2507-481E-495F-95F7-5C21ADB50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236"/>
            <a:ext cx="6655904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3200" b="1" dirty="0">
                <a:solidFill>
                  <a:srgbClr val="FF9A05"/>
                </a:solidFill>
              </a:rPr>
              <a:t>Mit tudsz a ruhadarabokról, amelyeket épp most viselsz?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FF9A05"/>
                </a:solidFill>
              </a:rPr>
              <a:t>Tudod…</a:t>
            </a:r>
          </a:p>
          <a:p>
            <a:pPr algn="ctr"/>
            <a:r>
              <a:rPr lang="hu-HU" sz="3200" dirty="0">
                <a:solidFill>
                  <a:srgbClr val="FF9A05"/>
                </a:solidFill>
              </a:rPr>
              <a:t>melyik országban készültek?</a:t>
            </a:r>
          </a:p>
          <a:p>
            <a:pPr algn="ctr"/>
            <a:r>
              <a:rPr lang="hu-HU" sz="3200" dirty="0">
                <a:solidFill>
                  <a:srgbClr val="FF9A05"/>
                </a:solidFill>
              </a:rPr>
              <a:t>kik varrták őket?</a:t>
            </a:r>
          </a:p>
          <a:p>
            <a:pPr algn="ctr"/>
            <a:r>
              <a:rPr lang="hu-HU" sz="3200" dirty="0">
                <a:solidFill>
                  <a:srgbClr val="FF9A05"/>
                </a:solidFill>
              </a:rPr>
              <a:t>mennyi pénzt kaptak a készítőik?</a:t>
            </a:r>
          </a:p>
          <a:p>
            <a:pPr algn="ctr"/>
            <a:r>
              <a:rPr lang="hu-HU" sz="3200" dirty="0">
                <a:solidFill>
                  <a:srgbClr val="FF9A05"/>
                </a:solidFill>
              </a:rPr>
              <a:t>milyen hatással vannak a környezetre vagy akár az egészségedre? </a:t>
            </a:r>
          </a:p>
          <a:p>
            <a:pPr algn="ctr"/>
            <a:r>
              <a:rPr lang="hu-HU" sz="3200" dirty="0">
                <a:solidFill>
                  <a:srgbClr val="FF9A05"/>
                </a:solidFill>
              </a:rPr>
              <a:t>mi lesz velük, miután kidobtad őket?</a:t>
            </a:r>
          </a:p>
          <a:p>
            <a:pPr marL="0" indent="0">
              <a:buNone/>
            </a:pPr>
            <a:endParaRPr lang="hu-HU" b="1" dirty="0">
              <a:solidFill>
                <a:srgbClr val="FF9A05"/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rgbClr val="FF9A05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350F786-8C5A-41FA-8CCE-E10D63417A47}"/>
              </a:ext>
            </a:extLst>
          </p:cNvPr>
          <p:cNvSpPr txBox="1"/>
          <p:nvPr/>
        </p:nvSpPr>
        <p:spPr>
          <a:xfrm>
            <a:off x="8701520" y="1082172"/>
            <a:ext cx="2486025" cy="1280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1300" dirty="0">
                <a:solidFill>
                  <a:srgbClr val="FF9A05"/>
                </a:solidFill>
              </a:rPr>
              <a:t>?</a:t>
            </a:r>
            <a:br>
              <a:rPr lang="hu-HU" sz="41300" dirty="0">
                <a:solidFill>
                  <a:srgbClr val="FF9A05"/>
                </a:solidFill>
              </a:rPr>
            </a:br>
            <a:endParaRPr lang="hu-HU" sz="41300" dirty="0">
              <a:solidFill>
                <a:srgbClr val="FF9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3FE597-9DCA-48AA-8F35-C1BB5F26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>
                <a:solidFill>
                  <a:srgbClr val="FF9A05"/>
                </a:solidFill>
                <a:latin typeface="+mn-lt"/>
              </a:rPr>
              <a:t>FORRÁSOK</a:t>
            </a:r>
            <a:endParaRPr lang="hu-HU" sz="5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CA0F52-DEA4-445A-A297-F1F0F966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1527"/>
          </a:xfrm>
        </p:spPr>
        <p:txBody>
          <a:bodyPr>
            <a:normAutofit fontScale="92500" lnSpcReduction="20000"/>
          </a:bodyPr>
          <a:lstStyle/>
          <a:p>
            <a:r>
              <a:rPr lang="hu-HU" sz="3000" dirty="0">
                <a:solidFill>
                  <a:srgbClr val="FF9A0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https://www.youtube.com/watch?v=mPM9lhackHw</a:t>
            </a:r>
            <a:endParaRPr lang="hu-HU" sz="3000" dirty="0">
              <a:solidFill>
                <a:srgbClr val="FF9A05"/>
              </a:solidFill>
            </a:endParaRPr>
          </a:p>
          <a:p>
            <a:r>
              <a:rPr lang="hu-HU" sz="3000" dirty="0">
                <a:solidFill>
                  <a:srgbClr val="FF9A0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https://www.denverpost.com/2013/05/16/the-true-costs-of-our-clothing/</a:t>
            </a:r>
            <a:endParaRPr lang="hu-HU" sz="3000" dirty="0">
              <a:solidFill>
                <a:srgbClr val="FF9A05"/>
              </a:solidFill>
            </a:endParaRPr>
          </a:p>
          <a:p>
            <a:r>
              <a:rPr lang="hu-HU" sz="3000" dirty="0">
                <a:solidFill>
                  <a:srgbClr val="FF9A0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https://www.fashionrevolution.org/</a:t>
            </a:r>
            <a:endParaRPr lang="hu-HU" sz="3000" dirty="0">
              <a:solidFill>
                <a:srgbClr val="FF9A05"/>
              </a:solidFill>
            </a:endParaRPr>
          </a:p>
          <a:p>
            <a:r>
              <a:rPr lang="hu-HU" sz="3000" dirty="0">
                <a:solidFill>
                  <a:srgbClr val="FF9A0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https://ng.24.hu/fold/2020/03/12/mikroszalas-ruhak-viselesevel-is-szennyezzuk-a-kornyezetet/</a:t>
            </a:r>
            <a:endParaRPr lang="hu-HU" sz="3000" dirty="0">
              <a:solidFill>
                <a:srgbClr val="FF9A05"/>
              </a:solidFill>
            </a:endParaRPr>
          </a:p>
          <a:p>
            <a:r>
              <a:rPr lang="hu-HU" sz="3000" dirty="0">
                <a:solidFill>
                  <a:srgbClr val="FF9A0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https://korforras.hu/2020/02/20/minden-amit-a-mikroszal-szennyezesrol-tudni-erdemes/</a:t>
            </a:r>
            <a:endParaRPr lang="hu-HU" sz="3000" dirty="0">
              <a:solidFill>
                <a:srgbClr val="FF9A05"/>
              </a:solidFill>
            </a:endParaRPr>
          </a:p>
          <a:p>
            <a:r>
              <a:rPr lang="hu-HU" sz="3000" dirty="0">
                <a:solidFill>
                  <a:srgbClr val="FF9A0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https://www.dailymail.co.uk/sciencetech/article-3593792/How-long-does-litter-rot.html</a:t>
            </a:r>
            <a:endParaRPr lang="hu-HU" sz="3000" dirty="0">
              <a:solidFill>
                <a:srgbClr val="FF9A05"/>
              </a:solidFill>
            </a:endParaRPr>
          </a:p>
          <a:p>
            <a:r>
              <a:rPr lang="hu-HU" sz="3000" dirty="0">
                <a:solidFill>
                  <a:srgbClr val="FF9A0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https://hvg.hu/tudomany/20200909_guess_vizsgalat_farmergyartas_okologiai_labnyoma</a:t>
            </a:r>
            <a:endParaRPr lang="hu-HU" sz="3000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  <a:p>
            <a:endParaRPr lang="hu-HU" dirty="0">
              <a:solidFill>
                <a:srgbClr val="FF9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5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fogyasztói társadalom | almameter">
            <a:extLst>
              <a:ext uri="{FF2B5EF4-FFF2-40B4-BE49-F238E27FC236}">
                <a16:creationId xmlns:a16="http://schemas.microsoft.com/office/drawing/2014/main" id="{5F88A013-B857-46C2-AF63-D8BF9F4D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16528"/>
            <a:ext cx="11363324" cy="622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460BD6-0F27-45A8-B1AE-D23D6569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152" y="1097652"/>
            <a:ext cx="9319491" cy="53549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3600" b="1" dirty="0"/>
              <a:t>Ne aggódj, a legtöbb ember válasza: NEM.</a:t>
            </a:r>
          </a:p>
          <a:p>
            <a:pPr marL="0" indent="0" algn="ctr">
              <a:buNone/>
            </a:pPr>
            <a:r>
              <a:rPr lang="hu-HU" sz="3600" b="1" dirty="0"/>
              <a:t>A 21. századra teljessé vált az elszakadás a gyártó és a  fogyasztó között.</a:t>
            </a:r>
          </a:p>
          <a:p>
            <a:pPr marL="0" indent="0">
              <a:buNone/>
            </a:pPr>
            <a:endParaRPr lang="hu-HU" sz="3600" b="1" dirty="0"/>
          </a:p>
          <a:p>
            <a:pPr marL="0" indent="0" algn="ctr">
              <a:buNone/>
            </a:pPr>
            <a:r>
              <a:rPr lang="hu-HU" sz="3600" b="1" dirty="0"/>
              <a:t>Globalizáció + kereskedelmi korlátok gyengülése + egyre olcsóbb alapanyagok és munkaerő</a:t>
            </a:r>
          </a:p>
          <a:p>
            <a:pPr marL="0" indent="0" algn="ctr">
              <a:buNone/>
            </a:pPr>
            <a:endParaRPr lang="hu-HU" sz="3600" b="1" dirty="0"/>
          </a:p>
          <a:p>
            <a:pPr marL="0" indent="0">
              <a:buNone/>
            </a:pPr>
            <a:endParaRPr lang="hu-HU" sz="3600" b="1" dirty="0"/>
          </a:p>
          <a:p>
            <a:pPr marL="0" indent="0" algn="ctr">
              <a:buNone/>
            </a:pPr>
            <a:r>
              <a:rPr lang="hu-HU" sz="3600" b="1" dirty="0"/>
              <a:t>A ruházati cikkek ára a 90-es évek elején bevezetett </a:t>
            </a:r>
            <a:r>
              <a:rPr lang="hu-HU" sz="3600" b="1" dirty="0" err="1"/>
              <a:t>fast</a:t>
            </a:r>
            <a:r>
              <a:rPr lang="hu-HU" sz="3600" b="1" dirty="0"/>
              <a:t> </a:t>
            </a:r>
            <a:r>
              <a:rPr lang="hu-HU" sz="3600" b="1" dirty="0" err="1"/>
              <a:t>fashion</a:t>
            </a:r>
            <a:r>
              <a:rPr lang="hu-HU" sz="3600" b="1" dirty="0"/>
              <a:t> divat felgyorsulásával 6%-ot csökkent</a:t>
            </a:r>
          </a:p>
          <a:p>
            <a:pPr marL="0" indent="0" algn="ctr">
              <a:buNone/>
            </a:pPr>
            <a:r>
              <a:rPr lang="hu-HU" sz="3100" dirty="0">
                <a:effectLst/>
                <a:ea typeface="Calibri" panose="020F0502020204030204" pitchFamily="34" charset="0"/>
              </a:rPr>
              <a:t>(miközben az összes egyéb fogyasztói cikk ára 70%-kal nőtt)</a:t>
            </a:r>
            <a:endParaRPr lang="hu-HU" sz="3100" b="1" dirty="0"/>
          </a:p>
          <a:p>
            <a:pPr marL="0" indent="0" algn="ctr">
              <a:buNone/>
            </a:pPr>
            <a:endParaRPr lang="hu-HU" b="1" dirty="0">
              <a:solidFill>
                <a:srgbClr val="FF9A05"/>
              </a:solidFill>
            </a:endParaRPr>
          </a:p>
          <a:p>
            <a:pPr marL="0" indent="0">
              <a:buNone/>
            </a:pPr>
            <a:endParaRPr lang="hu-HU" sz="1800" dirty="0">
              <a:solidFill>
                <a:srgbClr val="FF9A0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FF9A0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F5B74757-C490-496F-983B-CC0BCD43AC05}"/>
              </a:ext>
            </a:extLst>
          </p:cNvPr>
          <p:cNvSpPr/>
          <p:nvPr/>
        </p:nvSpPr>
        <p:spPr>
          <a:xfrm>
            <a:off x="5493898" y="3682752"/>
            <a:ext cx="508000" cy="8035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Művészet és fogyasztói társadalom | Sulinet Hírmagazin">
            <a:extLst>
              <a:ext uri="{FF2B5EF4-FFF2-40B4-BE49-F238E27FC236}">
                <a16:creationId xmlns:a16="http://schemas.microsoft.com/office/drawing/2014/main" id="{B099C725-8900-47EC-B6A0-F670E3DEB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10560" b="-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36172" y="2276947"/>
            <a:ext cx="4314645" cy="4562765"/>
          </a:xfrm>
          <a:solidFill>
            <a:schemeClr val="tx1"/>
          </a:solidFill>
        </p:spPr>
        <p:txBody>
          <a:bodyPr anchor="t">
            <a:normAutofit fontScale="92500" lnSpcReduction="10000"/>
          </a:bodyPr>
          <a:lstStyle/>
          <a:p>
            <a:pPr algn="ctr"/>
            <a:endParaRPr lang="hu-HU" b="1" dirty="0">
              <a:solidFill>
                <a:srgbClr val="FF9A05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hu-HU" b="1" dirty="0">
                <a:solidFill>
                  <a:srgbClr val="FF9A05"/>
                </a:solidFill>
                <a:effectLst/>
                <a:ea typeface="Calibri" panose="020F0502020204030204" pitchFamily="34" charset="0"/>
              </a:rPr>
              <a:t>Az 1990-es évek eleje óta az átlagfogyasztás 500%-kal nőtt. </a:t>
            </a:r>
          </a:p>
          <a:p>
            <a:pPr algn="ctr"/>
            <a:r>
              <a:rPr lang="hu-HU" b="1" dirty="0">
                <a:solidFill>
                  <a:srgbClr val="FF9A05"/>
                </a:solidFill>
              </a:rPr>
              <a:t>1996 óta az EU-ban vásárolt ruhanemű egy főre jutó mennyisége 40%-kal nőtt.</a:t>
            </a:r>
          </a:p>
          <a:p>
            <a:pPr algn="ctr"/>
            <a:r>
              <a:rPr lang="hu-HU" b="1" dirty="0">
                <a:solidFill>
                  <a:srgbClr val="FF9A05"/>
                </a:solidFill>
              </a:rPr>
              <a:t>2017-ben az EU-ban lakosonként 7,4 kg textilt gyártottak, miközben átlagosan majdnem 26 kg volt a fogyasztás.</a:t>
            </a:r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610BFB4-565E-4271-9015-5D6E0A49D59E}"/>
              </a:ext>
            </a:extLst>
          </p:cNvPr>
          <p:cNvSpPr txBox="1"/>
          <p:nvPr/>
        </p:nvSpPr>
        <p:spPr>
          <a:xfrm>
            <a:off x="7352120" y="870012"/>
            <a:ext cx="420624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u-HU" sz="1800" b="1" dirty="0">
                <a:solidFill>
                  <a:srgbClr val="FF9A05"/>
                </a:solidFill>
                <a:effectLst/>
                <a:ea typeface="Calibri" panose="020F0502020204030204" pitchFamily="34" charset="0"/>
              </a:rPr>
              <a:t>A </a:t>
            </a:r>
            <a:r>
              <a:rPr lang="hu-HU" sz="1800" b="1" dirty="0" err="1">
                <a:solidFill>
                  <a:srgbClr val="FF9A05"/>
                </a:solidFill>
                <a:effectLst/>
                <a:ea typeface="Calibri" panose="020F0502020204030204" pitchFamily="34" charset="0"/>
              </a:rPr>
              <a:t>fast</a:t>
            </a:r>
            <a:r>
              <a:rPr lang="hu-HU" sz="1800" b="1" dirty="0">
                <a:solidFill>
                  <a:srgbClr val="FF9A05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rgbClr val="FF9A05"/>
                </a:solidFill>
                <a:effectLst/>
                <a:ea typeface="Calibri" panose="020F0502020204030204" pitchFamily="34" charset="0"/>
              </a:rPr>
              <a:t>fashion</a:t>
            </a:r>
            <a:r>
              <a:rPr lang="hu-HU" sz="1800" b="1" dirty="0">
                <a:solidFill>
                  <a:srgbClr val="FF9A05"/>
                </a:solidFill>
                <a:effectLst/>
                <a:ea typeface="Calibri" panose="020F0502020204030204" pitchFamily="34" charset="0"/>
              </a:rPr>
              <a:t> koncepciója az, hogy ezek az olcsó árak elhitetik velünk, hogy pénzt takarítunk meg, de valójában egyre többet </a:t>
            </a:r>
            <a:r>
              <a:rPr lang="hu-HU" sz="1800" b="1" dirty="0" err="1">
                <a:solidFill>
                  <a:srgbClr val="FF9A05"/>
                </a:solidFill>
                <a:effectLst/>
                <a:ea typeface="Calibri" panose="020F0502020204030204" pitchFamily="34" charset="0"/>
              </a:rPr>
              <a:t>vásárolunk</a:t>
            </a:r>
            <a:r>
              <a:rPr lang="hu-HU" sz="1800" b="1" dirty="0">
                <a:solidFill>
                  <a:srgbClr val="FF9A05"/>
                </a:solidFill>
                <a:effectLst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866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örnyezetszennyezés, embertelen körülmények, hulladékhalmok. Miért rossz a fast  fashion? | 74nullanulla.hu magazin">
            <a:extLst>
              <a:ext uri="{FF2B5EF4-FFF2-40B4-BE49-F238E27FC236}">
                <a16:creationId xmlns:a16="http://schemas.microsoft.com/office/drawing/2014/main" id="{74F65FFE-4A2D-4BEF-9573-4267470C0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3" r="18534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0F48AC-800C-4B1A-90BE-513B5E0C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565776" cy="1627636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rgbClr val="FF9A05"/>
                </a:solidFill>
                <a:latin typeface="+mn-lt"/>
              </a:rPr>
              <a:t>Társadalmi hatások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1E5015-9043-440E-BE38-25D53649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252"/>
            <a:ext cx="5251316" cy="4406623"/>
          </a:xfrm>
        </p:spPr>
        <p:txBody>
          <a:bodyPr>
            <a:normAutofit fontScale="92500"/>
          </a:bodyPr>
          <a:lstStyle/>
          <a:p>
            <a:r>
              <a:rPr lang="hu-HU" sz="3200" b="1" dirty="0">
                <a:solidFill>
                  <a:srgbClr val="FF9A05"/>
                </a:solidFill>
              </a:rPr>
              <a:t>A „legnépszerűbb” gyártó országok: India, </a:t>
            </a:r>
            <a:r>
              <a:rPr lang="hu-HU" sz="3200" b="1" dirty="0" err="1">
                <a:solidFill>
                  <a:srgbClr val="FF9A05"/>
                </a:solidFill>
              </a:rPr>
              <a:t>Srí</a:t>
            </a:r>
            <a:r>
              <a:rPr lang="hu-HU" sz="3200" b="1" dirty="0">
                <a:solidFill>
                  <a:srgbClr val="FF9A05"/>
                </a:solidFill>
              </a:rPr>
              <a:t> Lanka, Banglades</a:t>
            </a:r>
          </a:p>
          <a:p>
            <a:r>
              <a:rPr lang="hu-HU" sz="3200" b="1" dirty="0">
                <a:solidFill>
                  <a:srgbClr val="FF9A05"/>
                </a:solidFill>
              </a:rPr>
              <a:t>Havi 70 dolláros bér, </a:t>
            </a:r>
          </a:p>
          <a:p>
            <a:pPr marL="0" indent="0">
              <a:buNone/>
            </a:pPr>
            <a:r>
              <a:rPr lang="hu-HU" sz="3200" b="1" dirty="0">
                <a:solidFill>
                  <a:srgbClr val="FF9A05"/>
                </a:solidFill>
              </a:rPr>
              <a:t>   „modern rabszolgaság”</a:t>
            </a:r>
          </a:p>
          <a:p>
            <a:r>
              <a:rPr lang="hu-HU" sz="3200" b="1" dirty="0">
                <a:solidFill>
                  <a:srgbClr val="FF9A05"/>
                </a:solidFill>
              </a:rPr>
              <a:t>Gyermek- és kényszermunkások</a:t>
            </a:r>
          </a:p>
          <a:p>
            <a:r>
              <a:rPr lang="hu-HU" sz="3200" b="1" dirty="0">
                <a:solidFill>
                  <a:srgbClr val="FF9A05"/>
                </a:solidFill>
              </a:rPr>
              <a:t>Veszélyes munkakörülmények, halálos balesetek</a:t>
            </a:r>
          </a:p>
        </p:txBody>
      </p:sp>
      <p:pic>
        <p:nvPicPr>
          <p:cNvPr id="1026" name="Picture 2" descr="A képen szöveg, beltéri, asztal, bolt látható&#10;&#10;Automatikusan generált leírás">
            <a:extLst>
              <a:ext uri="{FF2B5EF4-FFF2-40B4-BE49-F238E27FC236}">
                <a16:creationId xmlns:a16="http://schemas.microsoft.com/office/drawing/2014/main" id="{50AD3956-882A-4E5D-9F24-F2FC41938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r="22966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2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9BA31C-095B-459C-9061-41AADBCE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0" dirty="0">
                <a:solidFill>
                  <a:srgbClr val="FF9A05"/>
                </a:solidFill>
                <a:effectLst/>
                <a:latin typeface="+mn-lt"/>
              </a:rPr>
              <a:t>2013-as Rana Plaza katasztrófa – </a:t>
            </a:r>
            <a:br>
              <a:rPr lang="pl-PL" sz="4000" b="1" i="0" dirty="0">
                <a:solidFill>
                  <a:srgbClr val="FF9A05"/>
                </a:solidFill>
                <a:effectLst/>
                <a:latin typeface="+mn-lt"/>
              </a:rPr>
            </a:br>
            <a:r>
              <a:rPr lang="pl-PL" sz="4000" b="1" i="0" dirty="0">
                <a:solidFill>
                  <a:srgbClr val="FF9A05"/>
                </a:solidFill>
                <a:effectLst/>
                <a:latin typeface="+mn-lt"/>
              </a:rPr>
              <a:t>1129 halott, 2500 sebesült</a:t>
            </a:r>
            <a:endParaRPr lang="hu-HU" sz="4000" b="1" dirty="0">
              <a:solidFill>
                <a:srgbClr val="FF9A05"/>
              </a:solidFill>
              <a:latin typeface="+mn-lt"/>
            </a:endParaRPr>
          </a:p>
        </p:txBody>
      </p:sp>
      <p:pic>
        <p:nvPicPr>
          <p:cNvPr id="6" name="Kép 5" descr="A képen kültéri, tömeg látható&#10;&#10;Automatikusan generált leírás">
            <a:extLst>
              <a:ext uri="{FF2B5EF4-FFF2-40B4-BE49-F238E27FC236}">
                <a16:creationId xmlns:a16="http://schemas.microsoft.com/office/drawing/2014/main" id="{BE76FD71-FC56-4376-B7AC-9DEFBB52B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3" y="1690688"/>
            <a:ext cx="6048652" cy="4040311"/>
          </a:xfrm>
          <a:prstGeom prst="rect">
            <a:avLst/>
          </a:prstGeom>
        </p:spPr>
      </p:pic>
      <p:pic>
        <p:nvPicPr>
          <p:cNvPr id="5122" name="Picture 2" descr="Sokan életre szóló sérülést szereztek, de a lelki terhek miatt is életek törtek derékba. Ahogy a háborús veteránok, a túlélők egy része is poszttraumatikus stressz szindrómában (PTSD) szenved, képtelenek is visszatérni korábbi életükhöz.">
            <a:extLst>
              <a:ext uri="{FF2B5EF4-FFF2-40B4-BE49-F238E27FC236}">
                <a16:creationId xmlns:a16="http://schemas.microsoft.com/office/drawing/2014/main" id="{AEC5A0AD-6674-4BA0-A3D9-20CA2FE1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12" y="2748101"/>
            <a:ext cx="6044535" cy="40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F15D582-97D6-415C-BBD2-4C5DDFDED031}"/>
              </a:ext>
            </a:extLst>
          </p:cNvPr>
          <p:cNvSpPr txBox="1"/>
          <p:nvPr/>
        </p:nvSpPr>
        <p:spPr>
          <a:xfrm>
            <a:off x="6720396" y="2015231"/>
            <a:ext cx="431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strike="noStrike" dirty="0">
                <a:solidFill>
                  <a:srgbClr val="FF9A05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Fotó: </a:t>
            </a:r>
            <a:r>
              <a:rPr lang="hu-HU" b="0" i="0" strike="noStrike" dirty="0" err="1">
                <a:solidFill>
                  <a:srgbClr val="FF9A05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Analisa</a:t>
            </a:r>
            <a:r>
              <a:rPr lang="hu-HU" b="0" i="0" strike="noStrike" dirty="0">
                <a:solidFill>
                  <a:srgbClr val="FF9A05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Natali </a:t>
            </a:r>
            <a:r>
              <a:rPr lang="hu-HU" b="0" i="0" strike="noStrike" dirty="0" err="1">
                <a:solidFill>
                  <a:srgbClr val="FF9A05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Murri</a:t>
            </a:r>
            <a:endParaRPr lang="hu-HU" dirty="0">
              <a:solidFill>
                <a:srgbClr val="FF9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2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56C15E-348C-430B-B507-E82CB12B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3" y="1699304"/>
            <a:ext cx="4869873" cy="477953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>
                <a:solidFill>
                  <a:srgbClr val="FF9A05"/>
                </a:solidFill>
                <a:latin typeface="+mn-lt"/>
              </a:rPr>
              <a:t>A textilipar önmagában felelős a világ ökológiai lábnyomának </a:t>
            </a:r>
            <a:br>
              <a:rPr lang="hu-HU" dirty="0">
                <a:solidFill>
                  <a:srgbClr val="FF9A05"/>
                </a:solidFill>
                <a:latin typeface="+mn-lt"/>
              </a:rPr>
            </a:br>
            <a:r>
              <a:rPr lang="hu-HU" sz="8000" b="1" dirty="0">
                <a:solidFill>
                  <a:srgbClr val="FF9A05"/>
                </a:solidFill>
                <a:latin typeface="+mn-lt"/>
              </a:rPr>
              <a:t>10%</a:t>
            </a:r>
            <a:r>
              <a:rPr lang="hu-HU" dirty="0">
                <a:solidFill>
                  <a:srgbClr val="FF9A05"/>
                </a:solidFill>
                <a:latin typeface="+mn-lt"/>
              </a:rPr>
              <a:t>-</a:t>
            </a:r>
            <a:r>
              <a:rPr lang="hu-HU" dirty="0" err="1">
                <a:solidFill>
                  <a:srgbClr val="FF9A05"/>
                </a:solidFill>
                <a:latin typeface="+mn-lt"/>
              </a:rPr>
              <a:t>áért</a:t>
            </a:r>
            <a:r>
              <a:rPr lang="hu-HU" dirty="0">
                <a:solidFill>
                  <a:srgbClr val="FF9A05"/>
                </a:solidFill>
                <a:latin typeface="+mn-lt"/>
              </a:rPr>
              <a:t>, </a:t>
            </a:r>
            <a:br>
              <a:rPr lang="hu-HU" dirty="0">
                <a:solidFill>
                  <a:srgbClr val="FF9A05"/>
                </a:solidFill>
                <a:latin typeface="+mn-lt"/>
              </a:rPr>
            </a:br>
            <a:r>
              <a:rPr lang="hu-HU" dirty="0">
                <a:solidFill>
                  <a:srgbClr val="FF9A05"/>
                </a:solidFill>
                <a:latin typeface="+mn-lt"/>
              </a:rPr>
              <a:t>a 2. legszennyezőbb iparág az olajipar után. </a:t>
            </a:r>
          </a:p>
        </p:txBody>
      </p:sp>
      <p:pic>
        <p:nvPicPr>
          <p:cNvPr id="3074" name="Picture 2" descr="Ökológiai lábnyom">
            <a:extLst>
              <a:ext uri="{FF2B5EF4-FFF2-40B4-BE49-F238E27FC236}">
                <a16:creationId xmlns:a16="http://schemas.microsoft.com/office/drawing/2014/main" id="{F399D0D6-743D-442A-BFE9-DEDAF095C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" y="1799533"/>
            <a:ext cx="5716669" cy="45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ED6C62E-737C-40EB-B66A-5FE154DE3DFC}"/>
              </a:ext>
            </a:extLst>
          </p:cNvPr>
          <p:cNvSpPr txBox="1"/>
          <p:nvPr/>
        </p:nvSpPr>
        <p:spPr>
          <a:xfrm>
            <a:off x="468107" y="479395"/>
            <a:ext cx="1149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9A05"/>
                </a:solidFill>
              </a:rPr>
              <a:t>Környezeti hatások</a:t>
            </a:r>
          </a:p>
        </p:txBody>
      </p:sp>
    </p:spTree>
    <p:extLst>
      <p:ext uri="{BB962C8B-B14F-4D97-AF65-F5344CB8AC3E}">
        <p14:creationId xmlns:p14="http://schemas.microsoft.com/office/powerpoint/2010/main" val="85907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79C53C-9755-484B-B693-6B050D3D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5927"/>
            <a:ext cx="3932237" cy="1068388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rgbClr val="FF9A05"/>
                </a:solidFill>
                <a:latin typeface="+mn-lt"/>
              </a:rPr>
              <a:t>Vízhasználat</a:t>
            </a:r>
            <a:endParaRPr lang="hu-HU" sz="5400" b="1" dirty="0">
              <a:latin typeface="+mn-lt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91428BD-38F6-4D34-961D-DCF7E9780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40" y="585927"/>
            <a:ext cx="4295948" cy="5770486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E4872048-23C5-4E34-BFDF-28358FF53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694177" cy="4299013"/>
          </a:xfrm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9A05"/>
                </a:solidFill>
              </a:rPr>
              <a:t>A divatipar évente 93 milliárd köbméter vizet használ fel =          5 millió ember vízigénye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9A05"/>
                </a:solidFill>
              </a:rPr>
              <a:t>1 db póló gyártása =           2700 liter víz =                       egy ember 2,5 évi ivóvize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FF9A05"/>
                </a:solidFill>
              </a:rPr>
              <a:t>1 farmernadrág előállítása =                3781 liter víz</a:t>
            </a:r>
          </a:p>
        </p:txBody>
      </p:sp>
    </p:spTree>
    <p:extLst>
      <p:ext uri="{BB962C8B-B14F-4D97-AF65-F5344CB8AC3E}">
        <p14:creationId xmlns:p14="http://schemas.microsoft.com/office/powerpoint/2010/main" val="385385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F007A2-3DE8-4F43-90A6-94BE0FFA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3" y="588421"/>
            <a:ext cx="6387102" cy="1325563"/>
          </a:xfrm>
        </p:spPr>
        <p:txBody>
          <a:bodyPr>
            <a:normAutofit/>
          </a:bodyPr>
          <a:lstStyle/>
          <a:p>
            <a:r>
              <a:rPr lang="hu-HU" sz="5400" b="1" dirty="0">
                <a:solidFill>
                  <a:srgbClr val="FF9A05"/>
                </a:solidFill>
                <a:latin typeface="+mn-lt"/>
              </a:rPr>
              <a:t>Vízszennyezés</a:t>
            </a:r>
            <a:endParaRPr lang="hu-HU" b="1" dirty="0">
              <a:solidFill>
                <a:srgbClr val="FF9A05"/>
              </a:solidFill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F11415-BD2D-47EB-9559-55E7D7D6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01" y="1724114"/>
            <a:ext cx="7077268" cy="5024761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hu-HU" sz="1800" i="0" dirty="0">
              <a:effectLst/>
            </a:endParaRPr>
          </a:p>
          <a:p>
            <a:r>
              <a:rPr lang="hu-HU" b="1" dirty="0"/>
              <a:t>A divatipar az édesvíz 2. legnagyobb szennyezője, a termékek festéséből és elkészítéséből adódóan a globális vízszennyezés mintegy 20%-</a:t>
            </a:r>
            <a:r>
              <a:rPr lang="hu-HU" b="1" dirty="0" err="1"/>
              <a:t>áért</a:t>
            </a:r>
            <a:r>
              <a:rPr lang="hu-HU" b="1" dirty="0"/>
              <a:t> felelős.</a:t>
            </a:r>
          </a:p>
          <a:p>
            <a:r>
              <a:rPr lang="hu-HU" b="1" dirty="0"/>
              <a:t>A textilgyártás minden szakaszában használnak vegyszereket, összesen 3500-félét. Ezek közül 750 ártalmas az emberi egészségre, 400 pedig a környezetre. </a:t>
            </a:r>
          </a:p>
          <a:p>
            <a:r>
              <a:rPr lang="hu-HU" b="1" dirty="0"/>
              <a:t>Évente 0,5 millió tonna </a:t>
            </a:r>
            <a:r>
              <a:rPr lang="hu-HU" b="1" dirty="0" err="1"/>
              <a:t>mikroszál</a:t>
            </a:r>
            <a:r>
              <a:rPr lang="hu-HU" b="1" dirty="0"/>
              <a:t> kerül a tengerekbe és óceánokba a textilhulladékokból, ez 35%–a </a:t>
            </a:r>
            <a:r>
              <a:rPr lang="hu-HU" b="1" dirty="0" err="1"/>
              <a:t>a</a:t>
            </a:r>
            <a:r>
              <a:rPr lang="hu-HU" b="1" dirty="0"/>
              <a:t> környezetbe juttatott összes  </a:t>
            </a:r>
            <a:r>
              <a:rPr lang="hu-HU" b="1" dirty="0" err="1"/>
              <a:t>mikroműanyagnak</a:t>
            </a:r>
            <a:r>
              <a:rPr lang="hu-HU" b="1" dirty="0"/>
              <a:t>.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A képen gerinctelen látható&#10;&#10;Automatikusan generált leírás">
            <a:extLst>
              <a:ext uri="{FF2B5EF4-FFF2-40B4-BE49-F238E27FC236}">
                <a16:creationId xmlns:a16="http://schemas.microsoft.com/office/drawing/2014/main" id="{CB756BCE-554E-472A-A887-EA216B945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r="-4" b="-4"/>
          <a:stretch/>
        </p:blipFill>
        <p:spPr bwMode="auto"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Koponya és csontok - tranzitshop.hu">
            <a:extLst>
              <a:ext uri="{FF2B5EF4-FFF2-40B4-BE49-F238E27FC236}">
                <a16:creationId xmlns:a16="http://schemas.microsoft.com/office/drawing/2014/main" id="{BE669C3D-33E0-4424-86FF-A82CAFE2D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 r="1" b="12667"/>
          <a:stretch/>
        </p:blipFill>
        <p:spPr bwMode="auto"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8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903</Words>
  <Application>Microsoft Office PowerPoint</Application>
  <PresentationFormat>Szélesvásznú</PresentationFormat>
  <Paragraphs>107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Meiryo</vt:lpstr>
      <vt:lpstr>Arial</vt:lpstr>
      <vt:lpstr>Calibri</vt:lpstr>
      <vt:lpstr>Calibri Light</vt:lpstr>
      <vt:lpstr>Open Sans</vt:lpstr>
      <vt:lpstr>Times New Roman</vt:lpstr>
      <vt:lpstr>Office-téma</vt:lpstr>
      <vt:lpstr>SLOW FASHION</vt:lpstr>
      <vt:lpstr>PÁR EGYSZERŰ KÉRDÉS</vt:lpstr>
      <vt:lpstr>PowerPoint-bemutató</vt:lpstr>
      <vt:lpstr>PowerPoint-bemutató</vt:lpstr>
      <vt:lpstr>Társadalmi hatások</vt:lpstr>
      <vt:lpstr>2013-as Rana Plaza katasztrófa –  1129 halott, 2500 sebesült</vt:lpstr>
      <vt:lpstr>A textilipar önmagában felelős a világ ökológiai lábnyomának  10%-áért,  a 2. legszennyezőbb iparág az olajipar után. </vt:lpstr>
      <vt:lpstr>Vízhasználat</vt:lpstr>
      <vt:lpstr>Vízszennyezés</vt:lpstr>
      <vt:lpstr>Víz- és légszennyezés</vt:lpstr>
      <vt:lpstr>Légszennyezés</vt:lpstr>
      <vt:lpstr>Szemét</vt:lpstr>
      <vt:lpstr>Ruhák lebomlási ideje: </vt:lpstr>
      <vt:lpstr>MIT TEHETSZ?</vt:lpstr>
      <vt:lpstr>PowerPoint-bemutató</vt:lpstr>
      <vt:lpstr>Etikus márkákat ezeken az oldalakon találsz: </vt:lpstr>
      <vt:lpstr>A legismertebb fast fashion cégek  </vt:lpstr>
      <vt:lpstr>Köszönjük a figyelmet!</vt:lpstr>
      <vt:lpstr>FORRÁSOK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FASHION</dc:title>
  <dc:creator>Nyarine Molnar Agnes</dc:creator>
  <cp:lastModifiedBy>Nyarine Molnar Agnes</cp:lastModifiedBy>
  <cp:revision>46</cp:revision>
  <dcterms:created xsi:type="dcterms:W3CDTF">2022-03-14T13:22:18Z</dcterms:created>
  <dcterms:modified xsi:type="dcterms:W3CDTF">2022-03-21T19:03:31Z</dcterms:modified>
</cp:coreProperties>
</file>