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63" r:id="rId4"/>
    <p:sldId id="261" r:id="rId5"/>
    <p:sldId id="260" r:id="rId6"/>
    <p:sldId id="259" r:id="rId7"/>
    <p:sldId id="262" r:id="rId8"/>
    <p:sldId id="256" r:id="rId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3E6"/>
    <a:srgbClr val="203864"/>
    <a:srgbClr val="034973"/>
    <a:srgbClr val="FF630D"/>
    <a:srgbClr val="0467A4"/>
    <a:srgbClr val="5B090B"/>
    <a:srgbClr val="0F5E62"/>
    <a:srgbClr val="56D2B8"/>
    <a:srgbClr val="035385"/>
    <a:srgbClr val="0348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21" autoAdjust="0"/>
  </p:normalViewPr>
  <p:slideViewPr>
    <p:cSldViewPr snapToGrid="0">
      <p:cViewPr varScale="1">
        <p:scale>
          <a:sx n="109" d="100"/>
          <a:sy n="109" d="100"/>
        </p:scale>
        <p:origin x="636"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D7D6D-C9BD-4460-9DDB-2C9A70C283B7}" type="datetimeFigureOut">
              <a:rPr lang="hu-HU" smtClean="0"/>
              <a:t>2022. 03. 24.</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37309-5089-4E87-BDEF-E05E67CB0B46}" type="slidenum">
              <a:rPr lang="hu-HU" smtClean="0"/>
              <a:t>‹#›</a:t>
            </a:fld>
            <a:endParaRPr lang="hu-HU"/>
          </a:p>
        </p:txBody>
      </p:sp>
    </p:spTree>
    <p:extLst>
      <p:ext uri="{BB962C8B-B14F-4D97-AF65-F5344CB8AC3E}">
        <p14:creationId xmlns:p14="http://schemas.microsoft.com/office/powerpoint/2010/main" val="2559498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2C37309-5089-4E87-BDEF-E05E67CB0B46}" type="slidenum">
              <a:rPr lang="hu-HU" smtClean="0"/>
              <a:t>6</a:t>
            </a:fld>
            <a:endParaRPr lang="hu-HU"/>
          </a:p>
        </p:txBody>
      </p:sp>
    </p:spTree>
    <p:extLst>
      <p:ext uri="{BB962C8B-B14F-4D97-AF65-F5344CB8AC3E}">
        <p14:creationId xmlns:p14="http://schemas.microsoft.com/office/powerpoint/2010/main" val="1492414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9EA061A8-F0E0-45D0-B755-19E8AD1301EA}" type="datetimeFigureOut">
              <a:rPr lang="hu-HU" smtClean="0"/>
              <a:t>2022. 03. 24.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DABBD1F-34B9-4BFE-A73B-C0E74B7C7C99}" type="slidenum">
              <a:rPr lang="hu-HU" smtClean="0"/>
              <a:t>‹#›</a:t>
            </a:fld>
            <a:endParaRPr lang="hu-HU"/>
          </a:p>
        </p:txBody>
      </p:sp>
    </p:spTree>
    <p:extLst>
      <p:ext uri="{BB962C8B-B14F-4D97-AF65-F5344CB8AC3E}">
        <p14:creationId xmlns:p14="http://schemas.microsoft.com/office/powerpoint/2010/main" val="424923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EA061A8-F0E0-45D0-B755-19E8AD1301EA}" type="datetimeFigureOut">
              <a:rPr lang="hu-HU" smtClean="0"/>
              <a:t>2022. 03. 24.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DABBD1F-34B9-4BFE-A73B-C0E74B7C7C99}" type="slidenum">
              <a:rPr lang="hu-HU" smtClean="0"/>
              <a:t>‹#›</a:t>
            </a:fld>
            <a:endParaRPr lang="hu-HU"/>
          </a:p>
        </p:txBody>
      </p:sp>
    </p:spTree>
    <p:extLst>
      <p:ext uri="{BB962C8B-B14F-4D97-AF65-F5344CB8AC3E}">
        <p14:creationId xmlns:p14="http://schemas.microsoft.com/office/powerpoint/2010/main" val="307930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EA061A8-F0E0-45D0-B755-19E8AD1301EA}" type="datetimeFigureOut">
              <a:rPr lang="hu-HU" smtClean="0"/>
              <a:t>2022. 03. 24.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DABBD1F-34B9-4BFE-A73B-C0E74B7C7C99}" type="slidenum">
              <a:rPr lang="hu-HU" smtClean="0"/>
              <a:t>‹#›</a:t>
            </a:fld>
            <a:endParaRPr lang="hu-HU"/>
          </a:p>
        </p:txBody>
      </p:sp>
    </p:spTree>
    <p:extLst>
      <p:ext uri="{BB962C8B-B14F-4D97-AF65-F5344CB8AC3E}">
        <p14:creationId xmlns:p14="http://schemas.microsoft.com/office/powerpoint/2010/main" val="382282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EA061A8-F0E0-45D0-B755-19E8AD1301EA}" type="datetimeFigureOut">
              <a:rPr lang="hu-HU" smtClean="0"/>
              <a:t>2022. 03. 24.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DABBD1F-34B9-4BFE-A73B-C0E74B7C7C99}" type="slidenum">
              <a:rPr lang="hu-HU" smtClean="0"/>
              <a:t>‹#›</a:t>
            </a:fld>
            <a:endParaRPr lang="hu-HU"/>
          </a:p>
        </p:txBody>
      </p:sp>
    </p:spTree>
    <p:extLst>
      <p:ext uri="{BB962C8B-B14F-4D97-AF65-F5344CB8AC3E}">
        <p14:creationId xmlns:p14="http://schemas.microsoft.com/office/powerpoint/2010/main" val="314306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EA061A8-F0E0-45D0-B755-19E8AD1301EA}" type="datetimeFigureOut">
              <a:rPr lang="hu-HU" smtClean="0"/>
              <a:t>2022. 03. 24.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DABBD1F-34B9-4BFE-A73B-C0E74B7C7C99}" type="slidenum">
              <a:rPr lang="hu-HU" smtClean="0"/>
              <a:t>‹#›</a:t>
            </a:fld>
            <a:endParaRPr lang="hu-HU"/>
          </a:p>
        </p:txBody>
      </p:sp>
    </p:spTree>
    <p:extLst>
      <p:ext uri="{BB962C8B-B14F-4D97-AF65-F5344CB8AC3E}">
        <p14:creationId xmlns:p14="http://schemas.microsoft.com/office/powerpoint/2010/main" val="357310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EA061A8-F0E0-45D0-B755-19E8AD1301EA}" type="datetimeFigureOut">
              <a:rPr lang="hu-HU" smtClean="0"/>
              <a:t>2022. 03. 24.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DABBD1F-34B9-4BFE-A73B-C0E74B7C7C99}" type="slidenum">
              <a:rPr lang="hu-HU" smtClean="0"/>
              <a:t>‹#›</a:t>
            </a:fld>
            <a:endParaRPr lang="hu-HU"/>
          </a:p>
        </p:txBody>
      </p:sp>
    </p:spTree>
    <p:extLst>
      <p:ext uri="{BB962C8B-B14F-4D97-AF65-F5344CB8AC3E}">
        <p14:creationId xmlns:p14="http://schemas.microsoft.com/office/powerpoint/2010/main" val="160952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EA061A8-F0E0-45D0-B755-19E8AD1301EA}" type="datetimeFigureOut">
              <a:rPr lang="hu-HU" smtClean="0"/>
              <a:t>2022. 03. 24.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6DABBD1F-34B9-4BFE-A73B-C0E74B7C7C99}" type="slidenum">
              <a:rPr lang="hu-HU" smtClean="0"/>
              <a:t>‹#›</a:t>
            </a:fld>
            <a:endParaRPr lang="hu-HU"/>
          </a:p>
        </p:txBody>
      </p:sp>
    </p:spTree>
    <p:extLst>
      <p:ext uri="{BB962C8B-B14F-4D97-AF65-F5344CB8AC3E}">
        <p14:creationId xmlns:p14="http://schemas.microsoft.com/office/powerpoint/2010/main" val="234125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EA061A8-F0E0-45D0-B755-19E8AD1301EA}" type="datetimeFigureOut">
              <a:rPr lang="hu-HU" smtClean="0"/>
              <a:t>2022. 03. 24.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6DABBD1F-34B9-4BFE-A73B-C0E74B7C7C99}" type="slidenum">
              <a:rPr lang="hu-HU" smtClean="0"/>
              <a:t>‹#›</a:t>
            </a:fld>
            <a:endParaRPr lang="hu-HU"/>
          </a:p>
        </p:txBody>
      </p:sp>
    </p:spTree>
    <p:extLst>
      <p:ext uri="{BB962C8B-B14F-4D97-AF65-F5344CB8AC3E}">
        <p14:creationId xmlns:p14="http://schemas.microsoft.com/office/powerpoint/2010/main" val="358376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EA061A8-F0E0-45D0-B755-19E8AD1301EA}" type="datetimeFigureOut">
              <a:rPr lang="hu-HU" smtClean="0"/>
              <a:t>2022. 03. 24.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6DABBD1F-34B9-4BFE-A73B-C0E74B7C7C99}" type="slidenum">
              <a:rPr lang="hu-HU" smtClean="0"/>
              <a:t>‹#›</a:t>
            </a:fld>
            <a:endParaRPr lang="hu-HU"/>
          </a:p>
        </p:txBody>
      </p:sp>
    </p:spTree>
    <p:extLst>
      <p:ext uri="{BB962C8B-B14F-4D97-AF65-F5344CB8AC3E}">
        <p14:creationId xmlns:p14="http://schemas.microsoft.com/office/powerpoint/2010/main" val="180522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9EA061A8-F0E0-45D0-B755-19E8AD1301EA}" type="datetimeFigureOut">
              <a:rPr lang="hu-HU" smtClean="0"/>
              <a:t>2022. 03. 24.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DABBD1F-34B9-4BFE-A73B-C0E74B7C7C99}" type="slidenum">
              <a:rPr lang="hu-HU" smtClean="0"/>
              <a:t>‹#›</a:t>
            </a:fld>
            <a:endParaRPr lang="hu-HU"/>
          </a:p>
        </p:txBody>
      </p:sp>
    </p:spTree>
    <p:extLst>
      <p:ext uri="{BB962C8B-B14F-4D97-AF65-F5344CB8AC3E}">
        <p14:creationId xmlns:p14="http://schemas.microsoft.com/office/powerpoint/2010/main" val="91462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9EA061A8-F0E0-45D0-B755-19E8AD1301EA}" type="datetimeFigureOut">
              <a:rPr lang="hu-HU" smtClean="0"/>
              <a:t>2022. 03. 24.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DABBD1F-34B9-4BFE-A73B-C0E74B7C7C99}" type="slidenum">
              <a:rPr lang="hu-HU" smtClean="0"/>
              <a:t>‹#›</a:t>
            </a:fld>
            <a:endParaRPr lang="hu-HU"/>
          </a:p>
        </p:txBody>
      </p:sp>
    </p:spTree>
    <p:extLst>
      <p:ext uri="{BB962C8B-B14F-4D97-AF65-F5344CB8AC3E}">
        <p14:creationId xmlns:p14="http://schemas.microsoft.com/office/powerpoint/2010/main" val="9463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061A8-F0E0-45D0-B755-19E8AD1301EA}" type="datetimeFigureOut">
              <a:rPr lang="hu-HU" smtClean="0"/>
              <a:t>2022. 03. 24.</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BBD1F-34B9-4BFE-A73B-C0E74B7C7C99}" type="slidenum">
              <a:rPr lang="hu-HU" smtClean="0"/>
              <a:t>‹#›</a:t>
            </a:fld>
            <a:endParaRPr lang="hu-HU"/>
          </a:p>
        </p:txBody>
      </p:sp>
    </p:spTree>
    <p:extLst>
      <p:ext uri="{BB962C8B-B14F-4D97-AF65-F5344CB8AC3E}">
        <p14:creationId xmlns:p14="http://schemas.microsoft.com/office/powerpoint/2010/main" val="2357081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19453" y="533399"/>
            <a:ext cx="4538297" cy="638175"/>
          </a:xfrm>
          <a:solidFill>
            <a:srgbClr val="0467A4">
              <a:alpha val="69804"/>
            </a:srgbClr>
          </a:solidFill>
          <a:ln w="38100">
            <a:solidFill>
              <a:srgbClr val="203864"/>
            </a:solidFill>
          </a:ln>
        </p:spPr>
        <p:txBody>
          <a:bodyPr>
            <a:normAutofit fontScale="90000"/>
          </a:bodyPr>
          <a:lstStyle/>
          <a:p>
            <a:r>
              <a:rPr lang="hu-HU" sz="4000" dirty="0" smtClean="0">
                <a:solidFill>
                  <a:schemeClr val="accent1">
                    <a:lumMod val="60000"/>
                    <a:lumOff val="40000"/>
                  </a:schemeClr>
                </a:solidFill>
                <a:latin typeface="Times New Roman" panose="02020603050405020304" pitchFamily="18" charset="0"/>
                <a:cs typeface="Times New Roman" panose="02020603050405020304" pitchFamily="18" charset="0"/>
              </a:rPr>
              <a:t>Klímaváltozás</a:t>
            </a:r>
            <a:endParaRPr lang="hu-HU" sz="4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3" name="Alcím 2"/>
          <p:cNvSpPr>
            <a:spLocks noGrp="1"/>
          </p:cNvSpPr>
          <p:nvPr>
            <p:ph type="subTitle" idx="1"/>
          </p:nvPr>
        </p:nvSpPr>
        <p:spPr>
          <a:xfrm>
            <a:off x="319453" y="5240214"/>
            <a:ext cx="5062172" cy="1266093"/>
          </a:xfrm>
          <a:solidFill>
            <a:srgbClr val="0467A4">
              <a:alpha val="69804"/>
            </a:srgbClr>
          </a:solidFill>
          <a:ln w="38100">
            <a:solidFill>
              <a:srgbClr val="203864"/>
            </a:solidFill>
          </a:ln>
        </p:spPr>
        <p:txBody>
          <a:bodyPr/>
          <a:lstStyle/>
          <a:p>
            <a:r>
              <a:rPr lang="hu-HU" dirty="0" smtClean="0">
                <a:solidFill>
                  <a:schemeClr val="accent1">
                    <a:lumMod val="60000"/>
                    <a:lumOff val="40000"/>
                  </a:schemeClr>
                </a:solidFill>
                <a:latin typeface="Times New Roman" panose="02020603050405020304" pitchFamily="18" charset="0"/>
                <a:cs typeface="Times New Roman" panose="02020603050405020304" pitchFamily="18" charset="0"/>
              </a:rPr>
              <a:t>Készítette: </a:t>
            </a:r>
          </a:p>
          <a:p>
            <a:r>
              <a:rPr lang="hu-HU" dirty="0" err="1" smtClean="0">
                <a:solidFill>
                  <a:schemeClr val="accent1">
                    <a:lumMod val="60000"/>
                    <a:lumOff val="40000"/>
                  </a:schemeClr>
                </a:solidFill>
                <a:latin typeface="Times New Roman" panose="02020603050405020304" pitchFamily="18" charset="0"/>
                <a:cs typeface="Times New Roman" panose="02020603050405020304" pitchFamily="18" charset="0"/>
              </a:rPr>
              <a:t>Zsédely</a:t>
            </a:r>
            <a:r>
              <a:rPr lang="hu-HU" dirty="0" smtClean="0">
                <a:solidFill>
                  <a:schemeClr val="accent1">
                    <a:lumMod val="60000"/>
                    <a:lumOff val="40000"/>
                  </a:schemeClr>
                </a:solidFill>
                <a:latin typeface="Times New Roman" panose="02020603050405020304" pitchFamily="18" charset="0"/>
                <a:cs typeface="Times New Roman" panose="02020603050405020304" pitchFamily="18" charset="0"/>
              </a:rPr>
              <a:t> Balázs, Váradi Marcell, Tóth Patrik, Csapó Tamás</a:t>
            </a:r>
            <a:endParaRPr lang="hu-HU"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93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Cím 1"/>
          <p:cNvSpPr>
            <a:spLocks noGrp="1"/>
          </p:cNvSpPr>
          <p:nvPr>
            <p:ph type="ctrTitle"/>
          </p:nvPr>
        </p:nvSpPr>
        <p:spPr>
          <a:xfrm>
            <a:off x="319453" y="533399"/>
            <a:ext cx="4538297" cy="638175"/>
          </a:xfrm>
          <a:solidFill>
            <a:srgbClr val="0467A4">
              <a:alpha val="69804"/>
            </a:srgbClr>
          </a:solidFill>
          <a:ln w="38100">
            <a:solidFill>
              <a:srgbClr val="203864"/>
            </a:solidFill>
          </a:ln>
        </p:spPr>
        <p:txBody>
          <a:bodyPr>
            <a:normAutofit fontScale="90000"/>
          </a:bodyPr>
          <a:lstStyle/>
          <a:p>
            <a:r>
              <a:rPr lang="hu-HU" sz="3600" dirty="0">
                <a:solidFill>
                  <a:schemeClr val="accent1">
                    <a:lumMod val="60000"/>
                    <a:lumOff val="40000"/>
                  </a:schemeClr>
                </a:solidFill>
                <a:latin typeface="Times New Roman" panose="02020603050405020304" pitchFamily="18" charset="0"/>
                <a:cs typeface="Times New Roman" panose="02020603050405020304" pitchFamily="18" charset="0"/>
              </a:rPr>
              <a:t>Mi is az a </a:t>
            </a:r>
            <a:r>
              <a:rPr lang="hu-HU" sz="3600" dirty="0" smtClean="0">
                <a:solidFill>
                  <a:schemeClr val="accent1">
                    <a:lumMod val="60000"/>
                    <a:lumOff val="40000"/>
                  </a:schemeClr>
                </a:solidFill>
                <a:latin typeface="Times New Roman" panose="02020603050405020304" pitchFamily="18" charset="0"/>
                <a:cs typeface="Times New Roman" panose="02020603050405020304" pitchFamily="18" charset="0"/>
              </a:rPr>
              <a:t>klímaváltozás?</a:t>
            </a:r>
            <a:endParaRPr lang="hu-HU" sz="36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8" name="Alcím 2"/>
          <p:cNvSpPr>
            <a:spLocks noGrp="1"/>
          </p:cNvSpPr>
          <p:nvPr>
            <p:ph type="subTitle" idx="1"/>
          </p:nvPr>
        </p:nvSpPr>
        <p:spPr>
          <a:xfrm>
            <a:off x="319452" y="1327639"/>
            <a:ext cx="11506201" cy="4686299"/>
          </a:xfrm>
          <a:solidFill>
            <a:srgbClr val="0467A4">
              <a:alpha val="69804"/>
            </a:srgbClr>
          </a:solidFill>
          <a:ln w="38100">
            <a:solidFill>
              <a:srgbClr val="203864"/>
            </a:solidFill>
          </a:ln>
        </p:spPr>
        <p:txBody>
          <a:bodyPr/>
          <a:lstStyle/>
          <a:p>
            <a:pPr marL="342900" indent="-342900" algn="l">
              <a:buBlip>
                <a:blip r:embed="rId3"/>
              </a:buBlip>
            </a:pPr>
            <a:r>
              <a:rPr lang="hu-HU" dirty="0" smtClean="0">
                <a:solidFill>
                  <a:srgbClr val="9DC3E6"/>
                </a:solidFill>
                <a:latin typeface="Times New Roman" panose="02020603050405020304" pitchFamily="18" charset="0"/>
                <a:cs typeface="Times New Roman" panose="02020603050405020304" pitchFamily="18" charset="0"/>
              </a:rPr>
              <a:t>Az éghajlatváltozás az éghajlat tartós és jelentős mértékű megváltozását jelenti, helyi vagy globális szinten. </a:t>
            </a:r>
          </a:p>
          <a:p>
            <a:pPr marL="342900" indent="-342900" algn="l">
              <a:buBlip>
                <a:blip r:embed="rId3"/>
              </a:buBlip>
            </a:pPr>
            <a:r>
              <a:rPr lang="hu-HU" dirty="0" smtClean="0">
                <a:solidFill>
                  <a:srgbClr val="9DC3E6"/>
                </a:solidFill>
                <a:latin typeface="Times New Roman" panose="02020603050405020304" pitchFamily="18" charset="0"/>
                <a:cs typeface="Times New Roman" panose="02020603050405020304" pitchFamily="18" charset="0"/>
              </a:rPr>
              <a:t>Ez a változás kiterjedhet az átlagos hőmérsékletre, az átlagos csapadékra vagy a széljárásra. </a:t>
            </a:r>
          </a:p>
          <a:p>
            <a:pPr marL="342900" indent="-342900" algn="l">
              <a:buBlip>
                <a:blip r:embed="rId3"/>
              </a:buBlip>
            </a:pPr>
            <a:r>
              <a:rPr lang="hu-HU" dirty="0" smtClean="0">
                <a:solidFill>
                  <a:srgbClr val="9DC3E6"/>
                </a:solidFill>
                <a:latin typeface="Times New Roman" panose="02020603050405020304" pitchFamily="18" charset="0"/>
                <a:cs typeface="Times New Roman" panose="02020603050405020304" pitchFamily="18" charset="0"/>
              </a:rPr>
              <a:t>Az éghajlatváltozás jelentheti az éghajlat változékonyságának módosulását is. </a:t>
            </a:r>
          </a:p>
          <a:p>
            <a:pPr marL="342900" indent="-342900" algn="l">
              <a:buBlip>
                <a:blip r:embed="rId3"/>
              </a:buBlip>
            </a:pPr>
            <a:r>
              <a:rPr lang="hu-HU" dirty="0" smtClean="0">
                <a:solidFill>
                  <a:srgbClr val="9DC3E6"/>
                </a:solidFill>
                <a:latin typeface="Times New Roman" panose="02020603050405020304" pitchFamily="18" charset="0"/>
                <a:cs typeface="Times New Roman" panose="02020603050405020304" pitchFamily="18" charset="0"/>
              </a:rPr>
              <a:t>Egy adott klímaváltozás </a:t>
            </a:r>
            <a:r>
              <a:rPr lang="hu-HU" dirty="0" err="1" smtClean="0">
                <a:solidFill>
                  <a:srgbClr val="9DC3E6"/>
                </a:solidFill>
                <a:latin typeface="Times New Roman" panose="02020603050405020304" pitchFamily="18" charset="0"/>
                <a:cs typeface="Times New Roman" panose="02020603050405020304" pitchFamily="18" charset="0"/>
              </a:rPr>
              <a:t>végbemehet</a:t>
            </a:r>
            <a:r>
              <a:rPr lang="hu-HU" dirty="0" smtClean="0">
                <a:solidFill>
                  <a:srgbClr val="9DC3E6"/>
                </a:solidFill>
                <a:latin typeface="Times New Roman" panose="02020603050405020304" pitchFamily="18" charset="0"/>
                <a:cs typeface="Times New Roman" panose="02020603050405020304" pitchFamily="18" charset="0"/>
              </a:rPr>
              <a:t> akár néhány évtized alatt is. </a:t>
            </a:r>
          </a:p>
          <a:p>
            <a:pPr marL="342900" indent="-342900" algn="l">
              <a:buBlip>
                <a:blip r:embed="rId3"/>
              </a:buBlip>
            </a:pPr>
            <a:r>
              <a:rPr lang="hu-HU" dirty="0" smtClean="0">
                <a:solidFill>
                  <a:srgbClr val="9DC3E6"/>
                </a:solidFill>
                <a:latin typeface="Times New Roman" panose="02020603050405020304" pitchFamily="18" charset="0"/>
                <a:cs typeface="Times New Roman" panose="02020603050405020304" pitchFamily="18" charset="0"/>
              </a:rPr>
              <a:t>Klímaváltozás történhet a Földön végbemenő természetes folyamatok következményeként, a bolygót érő külső hatások eredményeképpen, vagy akár emberi tevékenység folytán.</a:t>
            </a:r>
            <a:endParaRPr lang="hu-HU" dirty="0">
              <a:solidFill>
                <a:srgbClr val="9DC3E6"/>
              </a:solidFill>
              <a:latin typeface="Times New Roman" panose="02020603050405020304" pitchFamily="18" charset="0"/>
              <a:cs typeface="Times New Roman" panose="02020603050405020304" pitchFamily="18" charset="0"/>
            </a:endParaRPr>
          </a:p>
        </p:txBody>
      </p:sp>
      <p:sp>
        <p:nvSpPr>
          <p:cNvPr id="10" name="Szövegdoboz 9"/>
          <p:cNvSpPr txBox="1"/>
          <p:nvPr/>
        </p:nvSpPr>
        <p:spPr>
          <a:xfrm>
            <a:off x="319452" y="6180992"/>
            <a:ext cx="5161084" cy="369332"/>
          </a:xfrm>
          <a:prstGeom prst="rect">
            <a:avLst/>
          </a:prstGeom>
          <a:solidFill>
            <a:srgbClr val="034973"/>
          </a:solidFill>
          <a:ln w="38100">
            <a:solidFill>
              <a:srgbClr val="203864"/>
            </a:solidFill>
          </a:ln>
        </p:spPr>
        <p:txBody>
          <a:bodyPr wrap="square" rtlCol="0">
            <a:spAutoFit/>
          </a:bodyPr>
          <a:lstStyle/>
          <a:p>
            <a:r>
              <a:rPr lang="hu-HU" i="1" dirty="0" smtClean="0">
                <a:solidFill>
                  <a:srgbClr val="9DC3E6"/>
                </a:solidFill>
                <a:latin typeface="Times New Roman" panose="02020603050405020304" pitchFamily="18" charset="0"/>
                <a:cs typeface="Times New Roman" panose="02020603050405020304" pitchFamily="18" charset="0"/>
              </a:rPr>
              <a:t>Forrás: </a:t>
            </a:r>
            <a:r>
              <a:rPr lang="hu-HU" i="1" dirty="0" err="1" smtClean="0">
                <a:solidFill>
                  <a:srgbClr val="9DC3E6"/>
                </a:solidFill>
                <a:latin typeface="Times New Roman" panose="02020603050405020304" pitchFamily="18" charset="0"/>
                <a:cs typeface="Times New Roman" panose="02020603050405020304" pitchFamily="18" charset="0"/>
              </a:rPr>
              <a:t>Wikipédia</a:t>
            </a:r>
            <a:r>
              <a:rPr lang="hu-HU" i="1" dirty="0" smtClean="0">
                <a:solidFill>
                  <a:srgbClr val="9DC3E6"/>
                </a:solidFill>
                <a:latin typeface="Times New Roman" panose="02020603050405020304" pitchFamily="18" charset="0"/>
                <a:cs typeface="Times New Roman" panose="02020603050405020304" pitchFamily="18" charset="0"/>
              </a:rPr>
              <a:t>: Éghajlatváltozás</a:t>
            </a:r>
            <a:endParaRPr lang="hu-HU" i="1" dirty="0">
              <a:solidFill>
                <a:srgbClr val="9DC3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48825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Cím 1"/>
          <p:cNvSpPr>
            <a:spLocks noGrp="1"/>
          </p:cNvSpPr>
          <p:nvPr>
            <p:ph type="ctrTitle"/>
          </p:nvPr>
        </p:nvSpPr>
        <p:spPr>
          <a:xfrm>
            <a:off x="319453" y="474785"/>
            <a:ext cx="4718539" cy="1090246"/>
          </a:xfrm>
          <a:solidFill>
            <a:srgbClr val="0467A4">
              <a:alpha val="69804"/>
            </a:srgbClr>
          </a:solidFill>
          <a:ln w="38100">
            <a:solidFill>
              <a:srgbClr val="203864"/>
            </a:solidFill>
          </a:ln>
        </p:spPr>
        <p:txBody>
          <a:bodyPr>
            <a:noAutofit/>
          </a:bodyPr>
          <a:lstStyle/>
          <a:p>
            <a:r>
              <a:rPr lang="hu-HU" sz="3600" dirty="0" smtClean="0">
                <a:solidFill>
                  <a:srgbClr val="9DC3E6"/>
                </a:solidFill>
                <a:latin typeface="Times New Roman" panose="02020603050405020304" pitchFamily="18" charset="0"/>
                <a:cs typeface="Times New Roman" panose="02020603050405020304" pitchFamily="18" charset="0"/>
              </a:rPr>
              <a:t>Mit rontott el az emberiség?</a:t>
            </a:r>
            <a:endParaRPr lang="hu-HU" sz="3600" dirty="0">
              <a:solidFill>
                <a:srgbClr val="9DC3E6"/>
              </a:solidFill>
              <a:latin typeface="Times New Roman" panose="02020603050405020304" pitchFamily="18" charset="0"/>
              <a:cs typeface="Times New Roman" panose="02020603050405020304" pitchFamily="18" charset="0"/>
            </a:endParaRPr>
          </a:p>
        </p:txBody>
      </p:sp>
      <p:sp>
        <p:nvSpPr>
          <p:cNvPr id="8" name="Alcím 2"/>
          <p:cNvSpPr>
            <a:spLocks noGrp="1"/>
          </p:cNvSpPr>
          <p:nvPr>
            <p:ph type="subTitle" idx="1"/>
          </p:nvPr>
        </p:nvSpPr>
        <p:spPr>
          <a:xfrm>
            <a:off x="319452" y="1732086"/>
            <a:ext cx="6283571" cy="4352191"/>
          </a:xfrm>
          <a:solidFill>
            <a:srgbClr val="0467A4">
              <a:alpha val="69804"/>
            </a:srgbClr>
          </a:solidFill>
          <a:ln w="38100">
            <a:solidFill>
              <a:srgbClr val="203864"/>
            </a:solidFill>
          </a:ln>
        </p:spPr>
        <p:txBody>
          <a:bodyPr>
            <a:normAutofit/>
          </a:bodyPr>
          <a:lstStyle/>
          <a:p>
            <a:pPr marL="342900" indent="-342900" algn="l">
              <a:buBlip>
                <a:blip r:embed="rId3"/>
              </a:buBlip>
            </a:pPr>
            <a:r>
              <a:rPr lang="hu-HU" dirty="0" smtClean="0">
                <a:solidFill>
                  <a:srgbClr val="9DC3E6"/>
                </a:solidFill>
                <a:latin typeface="Times New Roman" panose="02020603050405020304" pitchFamily="18" charset="0"/>
                <a:cs typeface="Times New Roman" panose="02020603050405020304" pitchFamily="18" charset="0"/>
              </a:rPr>
              <a:t>Csaknem teljes, legalább 95 %-</a:t>
            </a:r>
            <a:r>
              <a:rPr lang="hu-HU" dirty="0" err="1" smtClean="0">
                <a:solidFill>
                  <a:srgbClr val="9DC3E6"/>
                </a:solidFill>
                <a:latin typeface="Times New Roman" panose="02020603050405020304" pitchFamily="18" charset="0"/>
                <a:cs typeface="Times New Roman" panose="02020603050405020304" pitchFamily="18" charset="0"/>
              </a:rPr>
              <a:t>os</a:t>
            </a:r>
            <a:r>
              <a:rPr lang="hu-HU" dirty="0" smtClean="0">
                <a:solidFill>
                  <a:srgbClr val="9DC3E6"/>
                </a:solidFill>
                <a:latin typeface="Times New Roman" panose="02020603050405020304" pitchFamily="18" charset="0"/>
                <a:cs typeface="Times New Roman" panose="02020603050405020304" pitchFamily="18" charset="0"/>
              </a:rPr>
              <a:t> bizonyossággal </a:t>
            </a:r>
            <a:r>
              <a:rPr lang="hu-HU" dirty="0" smtClean="0">
                <a:solidFill>
                  <a:srgbClr val="9DC3E6"/>
                </a:solidFill>
                <a:latin typeface="Times New Roman" panose="02020603050405020304" pitchFamily="18" charset="0"/>
                <a:cs typeface="Times New Roman" panose="02020603050405020304" pitchFamily="18" charset="0"/>
              </a:rPr>
              <a:t>állítható, hogy a hőmérséklet emelkedését az elmúlt évtizedekben főképp emberi tevékenység okozza.</a:t>
            </a:r>
          </a:p>
          <a:p>
            <a:pPr marL="342900" indent="-342900" algn="l">
              <a:buBlip>
                <a:blip r:embed="rId3"/>
              </a:buBlip>
            </a:pPr>
            <a:r>
              <a:rPr lang="hu-HU" dirty="0" smtClean="0">
                <a:solidFill>
                  <a:srgbClr val="9DC3E6"/>
                </a:solidFill>
                <a:latin typeface="Times New Roman" panose="02020603050405020304" pitchFamily="18" charset="0"/>
                <a:cs typeface="Times New Roman" panose="02020603050405020304" pitchFamily="18" charset="0"/>
              </a:rPr>
              <a:t>Nő az üvegházgáz-kibocsátás, akkor a tengerszint az évszázad végére akár több, mint 91 centiméterrel is növekedhet.</a:t>
            </a:r>
          </a:p>
          <a:p>
            <a:pPr marL="342900" indent="-342900" algn="l">
              <a:buBlip>
                <a:blip r:embed="rId3"/>
              </a:buBlip>
            </a:pPr>
            <a:r>
              <a:rPr lang="hu-HU" dirty="0">
                <a:solidFill>
                  <a:srgbClr val="9DC3E6"/>
                </a:solidFill>
                <a:latin typeface="Times New Roman" panose="02020603050405020304" pitchFamily="18" charset="0"/>
                <a:cs typeface="Times New Roman" panose="02020603050405020304" pitchFamily="18" charset="0"/>
              </a:rPr>
              <a:t>A legjelentősebbek: az elektromos energia termelése, a </a:t>
            </a:r>
            <a:r>
              <a:rPr lang="hu-HU" dirty="0" smtClean="0">
                <a:solidFill>
                  <a:srgbClr val="9DC3E6"/>
                </a:solidFill>
                <a:latin typeface="Times New Roman" panose="02020603050405020304" pitchFamily="18" charset="0"/>
                <a:cs typeface="Times New Roman" panose="02020603050405020304" pitchFamily="18" charset="0"/>
              </a:rPr>
              <a:t>haszonállat-tartás </a:t>
            </a:r>
            <a:r>
              <a:rPr lang="hu-HU" dirty="0">
                <a:solidFill>
                  <a:srgbClr val="9DC3E6"/>
                </a:solidFill>
                <a:latin typeface="Times New Roman" panose="02020603050405020304" pitchFamily="18" charset="0"/>
                <a:cs typeface="Times New Roman" panose="02020603050405020304" pitchFamily="18" charset="0"/>
              </a:rPr>
              <a:t>(hústermelés) a közlekedés, a túlfogyasztás, a nemzetközi szállítás, az erdők kitermelése, a füstkibocsátás és a hadviselés.</a:t>
            </a:r>
            <a:endParaRPr lang="hu-HU" dirty="0" smtClean="0">
              <a:solidFill>
                <a:srgbClr val="9DC3E6"/>
              </a:solidFill>
              <a:latin typeface="Times New Roman" panose="02020603050405020304" pitchFamily="18" charset="0"/>
              <a:cs typeface="Times New Roman" panose="02020603050405020304" pitchFamily="18" charset="0"/>
            </a:endParaRPr>
          </a:p>
        </p:txBody>
      </p:sp>
      <p:pic>
        <p:nvPicPr>
          <p:cNvPr id="2" name="Kép 1"/>
          <p:cNvPicPr>
            <a:picLocks noChangeAspect="1"/>
          </p:cNvPicPr>
          <p:nvPr/>
        </p:nvPicPr>
        <p:blipFill rotWithShape="1">
          <a:blip r:embed="rId4">
            <a:extLst>
              <a:ext uri="{28A0092B-C50C-407E-A947-70E740481C1C}">
                <a14:useLocalDpi xmlns:a14="http://schemas.microsoft.com/office/drawing/2010/main" val="0"/>
              </a:ext>
            </a:extLst>
          </a:blip>
          <a:srcRect l="21087" r="27441"/>
          <a:stretch/>
        </p:blipFill>
        <p:spPr>
          <a:xfrm>
            <a:off x="6814038" y="1732086"/>
            <a:ext cx="4914900" cy="4774224"/>
          </a:xfrm>
          <a:prstGeom prst="rect">
            <a:avLst/>
          </a:prstGeom>
          <a:ln>
            <a:noFill/>
          </a:ln>
          <a:effectLst>
            <a:outerShdw blurRad="190500" algn="tl" rotWithShape="0">
              <a:srgbClr val="000000">
                <a:alpha val="70000"/>
              </a:srgbClr>
            </a:outerShdw>
          </a:effectLst>
        </p:spPr>
      </p:pic>
      <p:sp>
        <p:nvSpPr>
          <p:cNvPr id="6" name="Szövegdoboz 5"/>
          <p:cNvSpPr txBox="1"/>
          <p:nvPr/>
        </p:nvSpPr>
        <p:spPr>
          <a:xfrm>
            <a:off x="319452" y="6180992"/>
            <a:ext cx="5161084" cy="369332"/>
          </a:xfrm>
          <a:prstGeom prst="rect">
            <a:avLst/>
          </a:prstGeom>
          <a:solidFill>
            <a:srgbClr val="034973"/>
          </a:solidFill>
          <a:ln w="38100">
            <a:solidFill>
              <a:srgbClr val="203864"/>
            </a:solidFill>
          </a:ln>
        </p:spPr>
        <p:txBody>
          <a:bodyPr wrap="square" rtlCol="0">
            <a:spAutoFit/>
          </a:bodyPr>
          <a:lstStyle/>
          <a:p>
            <a:r>
              <a:rPr lang="hu-HU" i="1" dirty="0" smtClean="0">
                <a:solidFill>
                  <a:srgbClr val="9DC3E6"/>
                </a:solidFill>
                <a:latin typeface="Times New Roman" panose="02020603050405020304" pitchFamily="18" charset="0"/>
                <a:cs typeface="Times New Roman" panose="02020603050405020304" pitchFamily="18" charset="0"/>
              </a:rPr>
              <a:t>Forrás: </a:t>
            </a:r>
            <a:r>
              <a:rPr lang="hu-HU" i="1" dirty="0" err="1">
                <a:solidFill>
                  <a:srgbClr val="9DC3E6"/>
                </a:solidFill>
                <a:latin typeface="Times New Roman" panose="02020603050405020304" pitchFamily="18" charset="0"/>
                <a:cs typeface="Times New Roman" panose="02020603050405020304" pitchFamily="18" charset="0"/>
              </a:rPr>
              <a:t>Wikipédia</a:t>
            </a:r>
            <a:r>
              <a:rPr lang="hu-HU" i="1" dirty="0">
                <a:solidFill>
                  <a:srgbClr val="9DC3E6"/>
                </a:solidFill>
                <a:latin typeface="Times New Roman" panose="02020603050405020304" pitchFamily="18" charset="0"/>
                <a:cs typeface="Times New Roman" panose="02020603050405020304" pitchFamily="18" charset="0"/>
              </a:rPr>
              <a:t> : </a:t>
            </a:r>
            <a:r>
              <a:rPr lang="hu-HU" i="1" dirty="0" smtClean="0">
                <a:solidFill>
                  <a:srgbClr val="9DC3E6"/>
                </a:solidFill>
                <a:latin typeface="Times New Roman" panose="02020603050405020304" pitchFamily="18" charset="0"/>
                <a:cs typeface="Times New Roman" panose="02020603050405020304" pitchFamily="18" charset="0"/>
              </a:rPr>
              <a:t>Éghajlatváltozás</a:t>
            </a:r>
            <a:endParaRPr lang="hu-HU" i="1" dirty="0">
              <a:solidFill>
                <a:srgbClr val="9DC3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775016"/>
      </p:ext>
    </p:extLst>
  </p:cSld>
  <p:clrMapOvr>
    <a:masterClrMapping/>
  </p:clrMapOvr>
  <p:transition spd="med">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Cím 1"/>
          <p:cNvSpPr>
            <a:spLocks noGrp="1"/>
          </p:cNvSpPr>
          <p:nvPr>
            <p:ph type="ctrTitle"/>
          </p:nvPr>
        </p:nvSpPr>
        <p:spPr>
          <a:xfrm>
            <a:off x="2974730" y="914400"/>
            <a:ext cx="8930055" cy="650630"/>
          </a:xfrm>
          <a:solidFill>
            <a:srgbClr val="0467A4">
              <a:alpha val="69804"/>
            </a:srgbClr>
          </a:solidFill>
          <a:ln w="38100">
            <a:solidFill>
              <a:srgbClr val="203864"/>
            </a:solidFill>
          </a:ln>
        </p:spPr>
        <p:txBody>
          <a:bodyPr>
            <a:noAutofit/>
          </a:bodyPr>
          <a:lstStyle/>
          <a:p>
            <a:r>
              <a:rPr lang="hu-HU" sz="3600" dirty="0" smtClean="0">
                <a:solidFill>
                  <a:srgbClr val="9DC3E6"/>
                </a:solidFill>
                <a:latin typeface="Times New Roman" panose="02020603050405020304" pitchFamily="18" charset="0"/>
                <a:cs typeface="Times New Roman" panose="02020603050405020304" pitchFamily="18" charset="0"/>
              </a:rPr>
              <a:t>Mennyibe kerül ez a Földnek?</a:t>
            </a:r>
            <a:endParaRPr lang="hu-HU" sz="3600" dirty="0">
              <a:solidFill>
                <a:srgbClr val="9DC3E6"/>
              </a:solidFill>
              <a:latin typeface="Times New Roman" panose="02020603050405020304" pitchFamily="18" charset="0"/>
              <a:cs typeface="Times New Roman" panose="02020603050405020304" pitchFamily="18" charset="0"/>
            </a:endParaRPr>
          </a:p>
        </p:txBody>
      </p:sp>
      <p:sp>
        <p:nvSpPr>
          <p:cNvPr id="8" name="Alcím 2"/>
          <p:cNvSpPr>
            <a:spLocks noGrp="1"/>
          </p:cNvSpPr>
          <p:nvPr>
            <p:ph type="subTitle" idx="1"/>
          </p:nvPr>
        </p:nvSpPr>
        <p:spPr>
          <a:xfrm>
            <a:off x="2974730" y="1732085"/>
            <a:ext cx="8930055" cy="4290645"/>
          </a:xfrm>
          <a:solidFill>
            <a:srgbClr val="0467A4">
              <a:alpha val="69804"/>
            </a:srgbClr>
          </a:solidFill>
          <a:ln w="38100">
            <a:solidFill>
              <a:srgbClr val="203864"/>
            </a:solidFill>
          </a:ln>
        </p:spPr>
        <p:txBody>
          <a:bodyPr>
            <a:normAutofit lnSpcReduction="10000"/>
          </a:bodyPr>
          <a:lstStyle/>
          <a:p>
            <a:pPr marL="342900" indent="-342900" algn="l">
              <a:buBlip>
                <a:blip r:embed="rId3"/>
              </a:buBlip>
            </a:pPr>
            <a:r>
              <a:rPr lang="hu-HU" dirty="0" smtClean="0">
                <a:solidFill>
                  <a:srgbClr val="9DC3E6"/>
                </a:solidFill>
                <a:latin typeface="Times New Roman" panose="02020603050405020304" pitchFamily="18" charset="0"/>
                <a:cs typeface="Times New Roman" panose="02020603050405020304" pitchFamily="18" charset="0"/>
              </a:rPr>
              <a:t>A növényzet azonban nem csak ebből a szempontból van veszélyben: az élelmiszerhiány témakörében is aggasztó a helyzet, hiszen a kutatás szerint tíz éven belül a termelékenység is csökkenni fog. Nem riogatás, hanem tény, hogy ugyan, lesz mit ennünk egy évtized múlva, de kevesebb lesz belőle és csillagászati lesz az ára, ha nem teszünk valamit, de nagyon gyorsan.</a:t>
            </a:r>
          </a:p>
          <a:p>
            <a:pPr marL="342900" indent="-342900" algn="l">
              <a:buBlip>
                <a:blip r:embed="rId3"/>
              </a:buBlip>
            </a:pPr>
            <a:r>
              <a:rPr lang="hu-HU" dirty="0" smtClean="0">
                <a:solidFill>
                  <a:srgbClr val="9DC3E6"/>
                </a:solidFill>
                <a:latin typeface="Times New Roman" panose="02020603050405020304" pitchFamily="18" charset="0"/>
                <a:cs typeface="Times New Roman" panose="02020603050405020304" pitchFamily="18" charset="0"/>
              </a:rPr>
              <a:t>Az állatvilág súlyos problémákkal néz szembe, az őshonos fajokat kiszorítják az </a:t>
            </a:r>
            <a:r>
              <a:rPr lang="hu-HU" dirty="0" err="1" smtClean="0">
                <a:solidFill>
                  <a:srgbClr val="9DC3E6"/>
                </a:solidFill>
                <a:latin typeface="Times New Roman" panose="02020603050405020304" pitchFamily="18" charset="0"/>
                <a:cs typeface="Times New Roman" panose="02020603050405020304" pitchFamily="18" charset="0"/>
              </a:rPr>
              <a:t>invazív</a:t>
            </a:r>
            <a:r>
              <a:rPr lang="hu-HU" dirty="0" smtClean="0">
                <a:solidFill>
                  <a:srgbClr val="9DC3E6"/>
                </a:solidFill>
                <a:latin typeface="Times New Roman" panose="02020603050405020304" pitchFamily="18" charset="0"/>
                <a:cs typeface="Times New Roman" panose="02020603050405020304" pitchFamily="18" charset="0"/>
              </a:rPr>
              <a:t> fajok, amik tönkreteszik az adott terület ökológia felépítését. Sok veszélyeztett faj kerül a kihalás szélére, valamint rengeteg egykor elterjedt állatfaj lesz veszélyeztett.</a:t>
            </a:r>
          </a:p>
          <a:p>
            <a:pPr marL="342900" indent="-342900" algn="l">
              <a:buBlip>
                <a:blip r:embed="rId3"/>
              </a:buBlip>
            </a:pPr>
            <a:r>
              <a:rPr lang="hu-HU" dirty="0" smtClean="0">
                <a:solidFill>
                  <a:srgbClr val="9DC3E6"/>
                </a:solidFill>
                <a:latin typeface="Times New Roman" panose="02020603050405020304" pitchFamily="18" charset="0"/>
                <a:cs typeface="Times New Roman" panose="02020603050405020304" pitchFamily="18" charset="0"/>
              </a:rPr>
              <a:t>A jégsapkák olvadásának következtében megemelkedik a tenger vízszintje évről-évre, illetve rengeteg állat veszíti el élőhelyét.  </a:t>
            </a:r>
          </a:p>
          <a:p>
            <a:pPr marL="342900" indent="-342900" algn="l">
              <a:buBlip>
                <a:blip r:embed="rId3"/>
              </a:buBlip>
            </a:pPr>
            <a:endParaRPr lang="hu-HU" dirty="0" smtClean="0">
              <a:solidFill>
                <a:srgbClr val="9DC3E6"/>
              </a:solidFill>
              <a:latin typeface="Times New Roman" panose="02020603050405020304" pitchFamily="18" charset="0"/>
              <a:cs typeface="Times New Roman" panose="02020603050405020304" pitchFamily="18" charset="0"/>
            </a:endParaRPr>
          </a:p>
          <a:p>
            <a:pPr marL="342900" indent="-342900" algn="l">
              <a:buBlip>
                <a:blip r:embed="rId3"/>
              </a:buBlip>
            </a:pPr>
            <a:endParaRPr lang="hu-HU" dirty="0">
              <a:solidFill>
                <a:srgbClr val="9DC3E6"/>
              </a:solidFill>
              <a:latin typeface="Times New Roman" panose="02020603050405020304" pitchFamily="18" charset="0"/>
              <a:cs typeface="Times New Roman" panose="02020603050405020304" pitchFamily="18" charset="0"/>
            </a:endParaRPr>
          </a:p>
        </p:txBody>
      </p:sp>
      <p:sp>
        <p:nvSpPr>
          <p:cNvPr id="5" name="Szövegdoboz 4"/>
          <p:cNvSpPr txBox="1"/>
          <p:nvPr/>
        </p:nvSpPr>
        <p:spPr>
          <a:xfrm>
            <a:off x="2974729" y="6180992"/>
            <a:ext cx="8930056" cy="369332"/>
          </a:xfrm>
          <a:prstGeom prst="rect">
            <a:avLst/>
          </a:prstGeom>
          <a:solidFill>
            <a:srgbClr val="034973"/>
          </a:solidFill>
          <a:ln w="38100">
            <a:solidFill>
              <a:srgbClr val="203864"/>
            </a:solidFill>
          </a:ln>
        </p:spPr>
        <p:txBody>
          <a:bodyPr wrap="square" rtlCol="0">
            <a:spAutoFit/>
          </a:bodyPr>
          <a:lstStyle/>
          <a:p>
            <a:r>
              <a:rPr lang="hu-HU" i="1" dirty="0" smtClean="0">
                <a:solidFill>
                  <a:srgbClr val="9DC3E6"/>
                </a:solidFill>
                <a:latin typeface="Times New Roman" panose="02020603050405020304" pitchFamily="18" charset="0"/>
                <a:cs typeface="Times New Roman" panose="02020603050405020304" pitchFamily="18" charset="0"/>
              </a:rPr>
              <a:t>Forrás: </a:t>
            </a:r>
            <a:r>
              <a:rPr lang="hu-HU" i="1" dirty="0" err="1" smtClean="0">
                <a:solidFill>
                  <a:srgbClr val="9DC3E6"/>
                </a:solidFill>
                <a:latin typeface="Times New Roman" panose="02020603050405020304" pitchFamily="18" charset="0"/>
                <a:cs typeface="Times New Roman" panose="02020603050405020304" pitchFamily="18" charset="0"/>
              </a:rPr>
              <a:t>likeBalaton</a:t>
            </a:r>
            <a:r>
              <a:rPr lang="hu-HU" i="1" dirty="0">
                <a:solidFill>
                  <a:srgbClr val="9DC3E6"/>
                </a:solidFill>
                <a:latin typeface="Times New Roman" panose="02020603050405020304" pitchFamily="18" charset="0"/>
                <a:cs typeface="Times New Roman" panose="02020603050405020304" pitchFamily="18" charset="0"/>
              </a:rPr>
              <a:t>, </a:t>
            </a:r>
            <a:r>
              <a:rPr lang="hu-HU" i="1" dirty="0" err="1">
                <a:solidFill>
                  <a:srgbClr val="9DC3E6"/>
                </a:solidFill>
                <a:latin typeface="Times New Roman" panose="02020603050405020304" pitchFamily="18" charset="0"/>
                <a:cs typeface="Times New Roman" panose="02020603050405020304" pitchFamily="18" charset="0"/>
              </a:rPr>
              <a:t>Wikipédia</a:t>
            </a:r>
            <a:r>
              <a:rPr lang="hu-HU" i="1" dirty="0">
                <a:solidFill>
                  <a:srgbClr val="9DC3E6"/>
                </a:solidFill>
                <a:latin typeface="Times New Roman" panose="02020603050405020304" pitchFamily="18" charset="0"/>
                <a:cs typeface="Times New Roman" panose="02020603050405020304" pitchFamily="18" charset="0"/>
              </a:rPr>
              <a:t> : </a:t>
            </a:r>
            <a:r>
              <a:rPr lang="hu-HU" i="1" dirty="0" smtClean="0">
                <a:solidFill>
                  <a:srgbClr val="9DC3E6"/>
                </a:solidFill>
                <a:latin typeface="Times New Roman" panose="02020603050405020304" pitchFamily="18" charset="0"/>
                <a:cs typeface="Times New Roman" panose="02020603050405020304" pitchFamily="18" charset="0"/>
              </a:rPr>
              <a:t>Éghajlatváltozás</a:t>
            </a:r>
            <a:endParaRPr lang="hu-HU" i="1" dirty="0">
              <a:solidFill>
                <a:srgbClr val="9DC3E6"/>
              </a:solidFill>
              <a:latin typeface="Times New Roman" panose="02020603050405020304" pitchFamily="18" charset="0"/>
              <a:cs typeface="Times New Roman" panose="02020603050405020304" pitchFamily="18" charset="0"/>
            </a:endParaRPr>
          </a:p>
        </p:txBody>
      </p:sp>
      <p:pic>
        <p:nvPicPr>
          <p:cNvPr id="2" name="Kép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743200" cy="6858000"/>
          </a:xfrm>
          <a:prstGeom prst="rect">
            <a:avLst/>
          </a:prstGeom>
        </p:spPr>
      </p:pic>
    </p:spTree>
    <p:extLst>
      <p:ext uri="{BB962C8B-B14F-4D97-AF65-F5344CB8AC3E}">
        <p14:creationId xmlns:p14="http://schemas.microsoft.com/office/powerpoint/2010/main" val="2822208699"/>
      </p:ext>
    </p:extLst>
  </p:cSld>
  <p:clrMapOvr>
    <a:masterClrMapping/>
  </p:clrMapOvr>
  <p:transition spd="med">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Cím 1"/>
          <p:cNvSpPr>
            <a:spLocks noGrp="1"/>
          </p:cNvSpPr>
          <p:nvPr>
            <p:ph type="ctrTitle"/>
          </p:nvPr>
        </p:nvSpPr>
        <p:spPr>
          <a:xfrm>
            <a:off x="319453" y="474785"/>
            <a:ext cx="4718539" cy="1090246"/>
          </a:xfrm>
          <a:solidFill>
            <a:srgbClr val="0467A4">
              <a:alpha val="69804"/>
            </a:srgbClr>
          </a:solidFill>
          <a:ln w="38100">
            <a:solidFill>
              <a:srgbClr val="203864"/>
            </a:solidFill>
          </a:ln>
        </p:spPr>
        <p:txBody>
          <a:bodyPr>
            <a:noAutofit/>
          </a:bodyPr>
          <a:lstStyle/>
          <a:p>
            <a:r>
              <a:rPr lang="hu-HU" sz="3600" dirty="0">
                <a:solidFill>
                  <a:srgbClr val="9DC3E6"/>
                </a:solidFill>
                <a:latin typeface="Times New Roman" panose="02020603050405020304" pitchFamily="18" charset="0"/>
                <a:cs typeface="Times New Roman" panose="02020603050405020304" pitchFamily="18" charset="0"/>
              </a:rPr>
              <a:t>Mennyibe kerül ez országunknak?</a:t>
            </a:r>
          </a:p>
        </p:txBody>
      </p:sp>
      <p:sp>
        <p:nvSpPr>
          <p:cNvPr id="8" name="Alcím 2"/>
          <p:cNvSpPr>
            <a:spLocks noGrp="1"/>
          </p:cNvSpPr>
          <p:nvPr>
            <p:ph type="subTitle" idx="1"/>
          </p:nvPr>
        </p:nvSpPr>
        <p:spPr>
          <a:xfrm>
            <a:off x="319452" y="1740877"/>
            <a:ext cx="11506201" cy="4273061"/>
          </a:xfrm>
          <a:solidFill>
            <a:srgbClr val="0467A4">
              <a:alpha val="69804"/>
            </a:srgbClr>
          </a:solidFill>
          <a:ln w="38100">
            <a:solidFill>
              <a:srgbClr val="203864"/>
            </a:solidFill>
          </a:ln>
        </p:spPr>
        <p:txBody>
          <a:bodyPr/>
          <a:lstStyle/>
          <a:p>
            <a:pPr marL="342900" indent="-342900" algn="l">
              <a:buBlip>
                <a:blip r:embed="rId3"/>
              </a:buBlip>
            </a:pPr>
            <a:r>
              <a:rPr lang="hu-HU" dirty="0" smtClean="0">
                <a:solidFill>
                  <a:srgbClr val="9DC3E6"/>
                </a:solidFill>
                <a:latin typeface="Times New Roman" panose="02020603050405020304" pitchFamily="18" charset="0"/>
                <a:cs typeface="Times New Roman" panose="02020603050405020304" pitchFamily="18" charset="0"/>
              </a:rPr>
              <a:t>Érezhetően melegebbek a szeptemberek. 2015 óta többször előfordultak hazánkban a 30 °C-</a:t>
            </a:r>
            <a:r>
              <a:rPr lang="hu-HU" dirty="0" err="1" smtClean="0">
                <a:solidFill>
                  <a:srgbClr val="9DC3E6"/>
                </a:solidFill>
                <a:latin typeface="Times New Roman" panose="02020603050405020304" pitchFamily="18" charset="0"/>
                <a:cs typeface="Times New Roman" panose="02020603050405020304" pitchFamily="18" charset="0"/>
              </a:rPr>
              <a:t>ot</a:t>
            </a:r>
            <a:r>
              <a:rPr lang="hu-HU" dirty="0" smtClean="0">
                <a:solidFill>
                  <a:srgbClr val="9DC3E6"/>
                </a:solidFill>
                <a:latin typeface="Times New Roman" panose="02020603050405020304" pitchFamily="18" charset="0"/>
                <a:cs typeface="Times New Roman" panose="02020603050405020304" pitchFamily="18" charset="0"/>
              </a:rPr>
              <a:t> meghaladó csúcshőmérsékletek. A mérések azt mutatják, hogy nemcsak a </a:t>
            </a:r>
            <a:r>
              <a:rPr lang="hu-HU" dirty="0" err="1" smtClean="0">
                <a:solidFill>
                  <a:srgbClr val="9DC3E6"/>
                </a:solidFill>
                <a:latin typeface="Times New Roman" panose="02020603050405020304" pitchFamily="18" charset="0"/>
                <a:cs typeface="Times New Roman" panose="02020603050405020304" pitchFamily="18" charset="0"/>
              </a:rPr>
              <a:t>nyarak</a:t>
            </a:r>
            <a:r>
              <a:rPr lang="hu-HU" dirty="0" smtClean="0">
                <a:solidFill>
                  <a:srgbClr val="9DC3E6"/>
                </a:solidFill>
                <a:latin typeface="Times New Roman" panose="02020603050405020304" pitchFamily="18" charset="0"/>
                <a:cs typeface="Times New Roman" panose="02020603050405020304" pitchFamily="18" charset="0"/>
              </a:rPr>
              <a:t> melegebbek, mint a múlt század elején voltak, hanem a májusok és a szeptemberek is.</a:t>
            </a:r>
          </a:p>
          <a:p>
            <a:pPr marL="342900" indent="-342900" algn="l">
              <a:buBlip>
                <a:blip r:embed="rId3"/>
              </a:buBlip>
            </a:pPr>
            <a:r>
              <a:rPr lang="hu-HU" dirty="0" smtClean="0">
                <a:solidFill>
                  <a:srgbClr val="9DC3E6"/>
                </a:solidFill>
                <a:latin typeface="Times New Roman" panose="02020603050405020304" pitchFamily="18" charset="0"/>
                <a:cs typeface="Times New Roman" panose="02020603050405020304" pitchFamily="18" charset="0"/>
              </a:rPr>
              <a:t>Ha a vízért háborúk törnek ki, kis hazánk hamar célponttá válhat, hála nagy mennyiségű édesvizünknek.</a:t>
            </a:r>
          </a:p>
          <a:p>
            <a:pPr marL="342900" indent="-342900" algn="l">
              <a:buBlip>
                <a:blip r:embed="rId3"/>
              </a:buBlip>
            </a:pPr>
            <a:r>
              <a:rPr lang="hu-HU" dirty="0" smtClean="0">
                <a:solidFill>
                  <a:srgbClr val="9DC3E6"/>
                </a:solidFill>
                <a:latin typeface="Times New Roman" panose="02020603050405020304" pitchFamily="18" charset="0"/>
                <a:cs typeface="Times New Roman" panose="02020603050405020304" pitchFamily="18" charset="0"/>
              </a:rPr>
              <a:t>A szárazság miatt a haszonnövények hozama 50%-</a:t>
            </a:r>
            <a:r>
              <a:rPr lang="hu-HU" dirty="0" err="1" smtClean="0">
                <a:solidFill>
                  <a:srgbClr val="9DC3E6"/>
                </a:solidFill>
                <a:latin typeface="Times New Roman" panose="02020603050405020304" pitchFamily="18" charset="0"/>
                <a:cs typeface="Times New Roman" panose="02020603050405020304" pitchFamily="18" charset="0"/>
              </a:rPr>
              <a:t>kal</a:t>
            </a:r>
            <a:r>
              <a:rPr lang="hu-HU" dirty="0" smtClean="0">
                <a:solidFill>
                  <a:srgbClr val="9DC3E6"/>
                </a:solidFill>
                <a:latin typeface="Times New Roman" panose="02020603050405020304" pitchFamily="18" charset="0"/>
                <a:cs typeface="Times New Roman" panose="02020603050405020304" pitchFamily="18" charset="0"/>
              </a:rPr>
              <a:t> csökkent és a gabonafélék ára 2018 óta már 7,9%-</a:t>
            </a:r>
            <a:r>
              <a:rPr lang="hu-HU" dirty="0" err="1" smtClean="0">
                <a:solidFill>
                  <a:srgbClr val="9DC3E6"/>
                </a:solidFill>
                <a:latin typeface="Times New Roman" panose="02020603050405020304" pitchFamily="18" charset="0"/>
                <a:cs typeface="Times New Roman" panose="02020603050405020304" pitchFamily="18" charset="0"/>
              </a:rPr>
              <a:t>kal</a:t>
            </a:r>
            <a:r>
              <a:rPr lang="hu-HU" dirty="0" smtClean="0">
                <a:solidFill>
                  <a:srgbClr val="9DC3E6"/>
                </a:solidFill>
                <a:latin typeface="Times New Roman" panose="02020603050405020304" pitchFamily="18" charset="0"/>
                <a:cs typeface="Times New Roman" panose="02020603050405020304" pitchFamily="18" charset="0"/>
              </a:rPr>
              <a:t> megnőtt.</a:t>
            </a:r>
          </a:p>
          <a:p>
            <a:pPr marL="342900" indent="-342900" algn="l">
              <a:buBlip>
                <a:blip r:embed="rId3"/>
              </a:buBlip>
            </a:pPr>
            <a:r>
              <a:rPr lang="hu-HU" dirty="0" smtClean="0">
                <a:solidFill>
                  <a:srgbClr val="9DC3E6"/>
                </a:solidFill>
                <a:latin typeface="Times New Roman" panose="02020603050405020304" pitchFamily="18" charset="0"/>
                <a:cs typeface="Times New Roman" panose="02020603050405020304" pitchFamily="18" charset="0"/>
              </a:rPr>
              <a:t>Az elmúlt 30 évben a szárazság okozta pénzügyi károk meghaladták a 100 milliárd eurót.</a:t>
            </a:r>
          </a:p>
          <a:p>
            <a:pPr marL="342900" indent="-342900" algn="l">
              <a:buBlip>
                <a:blip r:embed="rId3"/>
              </a:buBlip>
            </a:pPr>
            <a:r>
              <a:rPr lang="hu-HU" dirty="0" smtClean="0">
                <a:solidFill>
                  <a:srgbClr val="9DC3E6"/>
                </a:solidFill>
                <a:latin typeface="Times New Roman" panose="02020603050405020304" pitchFamily="18" charset="0"/>
                <a:cs typeface="Times New Roman" panose="02020603050405020304" pitchFamily="18" charset="0"/>
              </a:rPr>
              <a:t>Folyóvizeink közül 37 van kiszáradó félben. Miközben hat éve még egy se volt, a Duna-Tisza, közében pedig </a:t>
            </a:r>
            <a:r>
              <a:rPr lang="hu-HU" dirty="0" err="1" smtClean="0">
                <a:solidFill>
                  <a:srgbClr val="9DC3E6"/>
                </a:solidFill>
                <a:latin typeface="Times New Roman" panose="02020603050405020304" pitchFamily="18" charset="0"/>
                <a:cs typeface="Times New Roman" panose="02020603050405020304" pitchFamily="18" charset="0"/>
              </a:rPr>
              <a:t>kb</a:t>
            </a:r>
            <a:r>
              <a:rPr lang="hu-HU" dirty="0" smtClean="0">
                <a:solidFill>
                  <a:srgbClr val="9DC3E6"/>
                </a:solidFill>
                <a:latin typeface="Times New Roman" panose="02020603050405020304" pitchFamily="18" charset="0"/>
                <a:cs typeface="Times New Roman" panose="02020603050405020304" pitchFamily="18" charset="0"/>
              </a:rPr>
              <a:t> 1000 kisebb-nagyobb tó tűnt el az elmúlt száz évben.</a:t>
            </a:r>
          </a:p>
          <a:p>
            <a:pPr marL="342900" indent="-342900" algn="l">
              <a:buFont typeface="Arial" panose="020B0604020202020204" pitchFamily="34" charset="0"/>
              <a:buChar char="•"/>
            </a:pPr>
            <a:endParaRPr lang="hu-HU" dirty="0">
              <a:solidFill>
                <a:srgbClr val="9DC3E6"/>
              </a:solidFill>
              <a:latin typeface="Times New Roman" panose="02020603050405020304" pitchFamily="18" charset="0"/>
              <a:cs typeface="Times New Roman" panose="02020603050405020304" pitchFamily="18" charset="0"/>
            </a:endParaRPr>
          </a:p>
        </p:txBody>
      </p:sp>
      <p:sp>
        <p:nvSpPr>
          <p:cNvPr id="4" name="Szövegdoboz 3"/>
          <p:cNvSpPr txBox="1"/>
          <p:nvPr/>
        </p:nvSpPr>
        <p:spPr>
          <a:xfrm>
            <a:off x="319452" y="6180992"/>
            <a:ext cx="5161084" cy="369332"/>
          </a:xfrm>
          <a:prstGeom prst="rect">
            <a:avLst/>
          </a:prstGeom>
          <a:solidFill>
            <a:srgbClr val="034973"/>
          </a:solidFill>
          <a:ln w="38100">
            <a:solidFill>
              <a:srgbClr val="203864"/>
            </a:solidFill>
          </a:ln>
        </p:spPr>
        <p:txBody>
          <a:bodyPr wrap="square" rtlCol="0">
            <a:spAutoFit/>
          </a:bodyPr>
          <a:lstStyle/>
          <a:p>
            <a:r>
              <a:rPr lang="hu-HU" i="1" dirty="0" smtClean="0">
                <a:solidFill>
                  <a:srgbClr val="9DC3E6"/>
                </a:solidFill>
                <a:latin typeface="Times New Roman" panose="02020603050405020304" pitchFamily="18" charset="0"/>
                <a:cs typeface="Times New Roman" panose="02020603050405020304" pitchFamily="18" charset="0"/>
              </a:rPr>
              <a:t>Forrás: </a:t>
            </a:r>
            <a:r>
              <a:rPr lang="hu-HU" i="1" dirty="0" err="1" smtClean="0">
                <a:solidFill>
                  <a:srgbClr val="9DC3E6"/>
                </a:solidFill>
                <a:latin typeface="Times New Roman" panose="02020603050405020304" pitchFamily="18" charset="0"/>
                <a:cs typeface="Times New Roman" panose="02020603050405020304" pitchFamily="18" charset="0"/>
              </a:rPr>
              <a:t>likeBalaton</a:t>
            </a:r>
            <a:r>
              <a:rPr lang="hu-HU" i="1" dirty="0" smtClean="0">
                <a:solidFill>
                  <a:srgbClr val="9DC3E6"/>
                </a:solidFill>
                <a:latin typeface="Times New Roman" panose="02020603050405020304" pitchFamily="18" charset="0"/>
                <a:cs typeface="Times New Roman" panose="02020603050405020304" pitchFamily="18" charset="0"/>
              </a:rPr>
              <a:t>, </a:t>
            </a:r>
            <a:r>
              <a:rPr lang="hu-HU" i="1" dirty="0">
                <a:solidFill>
                  <a:srgbClr val="9DC3E6"/>
                </a:solidFill>
                <a:latin typeface="Times New Roman" panose="02020603050405020304" pitchFamily="18" charset="0"/>
                <a:cs typeface="Times New Roman" panose="02020603050405020304" pitchFamily="18" charset="0"/>
              </a:rPr>
              <a:t>G</a:t>
            </a:r>
            <a:r>
              <a:rPr lang="hu-HU" i="1" dirty="0" smtClean="0">
                <a:solidFill>
                  <a:srgbClr val="9DC3E6"/>
                </a:solidFill>
                <a:latin typeface="Times New Roman" panose="02020603050405020304" pitchFamily="18" charset="0"/>
                <a:cs typeface="Times New Roman" panose="02020603050405020304" pitchFamily="18" charset="0"/>
              </a:rPr>
              <a:t>reenpeace</a:t>
            </a:r>
            <a:endParaRPr lang="hu-HU" i="1" dirty="0">
              <a:solidFill>
                <a:srgbClr val="9DC3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72363"/>
      </p:ext>
    </p:extLst>
  </p:cSld>
  <p:clrMapOvr>
    <a:masterClrMapping/>
  </p:clrMapOvr>
  <p:transition spd="med">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Cím 1"/>
          <p:cNvSpPr>
            <a:spLocks noGrp="1"/>
          </p:cNvSpPr>
          <p:nvPr>
            <p:ph type="ctrTitle"/>
          </p:nvPr>
        </p:nvSpPr>
        <p:spPr>
          <a:xfrm>
            <a:off x="319453" y="457200"/>
            <a:ext cx="4718539" cy="1107831"/>
          </a:xfrm>
          <a:solidFill>
            <a:srgbClr val="0467A4">
              <a:alpha val="69804"/>
            </a:srgbClr>
          </a:solidFill>
          <a:ln w="38100">
            <a:solidFill>
              <a:srgbClr val="203864"/>
            </a:solidFill>
          </a:ln>
        </p:spPr>
        <p:txBody>
          <a:bodyPr>
            <a:noAutofit/>
          </a:bodyPr>
          <a:lstStyle/>
          <a:p>
            <a:r>
              <a:rPr lang="hu-HU" sz="3600" dirty="0">
                <a:solidFill>
                  <a:schemeClr val="accent1">
                    <a:lumMod val="60000"/>
                    <a:lumOff val="40000"/>
                  </a:schemeClr>
                </a:solidFill>
                <a:latin typeface="Times New Roman" panose="02020603050405020304" pitchFamily="18" charset="0"/>
                <a:cs typeface="Times New Roman" panose="02020603050405020304" pitchFamily="18" charset="0"/>
              </a:rPr>
              <a:t>Vajon látják-e unokáink a Balatont?</a:t>
            </a:r>
          </a:p>
        </p:txBody>
      </p:sp>
      <p:sp>
        <p:nvSpPr>
          <p:cNvPr id="8" name="Alcím 2"/>
          <p:cNvSpPr>
            <a:spLocks noGrp="1"/>
          </p:cNvSpPr>
          <p:nvPr>
            <p:ph type="subTitle" idx="1"/>
          </p:nvPr>
        </p:nvSpPr>
        <p:spPr>
          <a:xfrm>
            <a:off x="319453" y="1732086"/>
            <a:ext cx="5131778" cy="4774222"/>
          </a:xfrm>
          <a:solidFill>
            <a:srgbClr val="0467A4">
              <a:alpha val="69804"/>
            </a:srgbClr>
          </a:solidFill>
          <a:ln w="38100">
            <a:solidFill>
              <a:srgbClr val="203864"/>
            </a:solidFill>
          </a:ln>
        </p:spPr>
        <p:txBody>
          <a:bodyPr>
            <a:noAutofit/>
          </a:bodyPr>
          <a:lstStyle/>
          <a:p>
            <a:pPr marL="342900" indent="-342900" algn="l">
              <a:buBlip>
                <a:blip r:embed="rId4"/>
              </a:buBlip>
            </a:pPr>
            <a:r>
              <a:rPr lang="hu-HU" sz="1600" dirty="0">
                <a:solidFill>
                  <a:srgbClr val="9DC3E6"/>
                </a:solidFill>
                <a:latin typeface="Times New Roman" panose="02020603050405020304" pitchFamily="18" charset="0"/>
                <a:cs typeface="Times New Roman" panose="02020603050405020304" pitchFamily="18" charset="0"/>
              </a:rPr>
              <a:t>A Balaton vízháztartását alapvetően meghatározó természeti jelenségek a csapadék, a hozzáfolyás, illetve a párolgás.</a:t>
            </a:r>
          </a:p>
          <a:p>
            <a:pPr marL="342900" indent="-342900" algn="l">
              <a:buBlip>
                <a:blip r:embed="rId4"/>
              </a:buBlip>
            </a:pPr>
            <a:r>
              <a:rPr lang="hu-HU" sz="1600" dirty="0">
                <a:solidFill>
                  <a:srgbClr val="9DC3E6"/>
                </a:solidFill>
                <a:latin typeface="Times New Roman" panose="02020603050405020304" pitchFamily="18" charset="0"/>
                <a:cs typeface="Times New Roman" panose="02020603050405020304" pitchFamily="18" charset="0"/>
              </a:rPr>
              <a:t>Ezek közül a természeti jelenségek közül a Balatonba torkolló vízfolyások által szállított vízmennyiség, </a:t>
            </a:r>
            <a:r>
              <a:rPr lang="hu-HU" sz="1600" dirty="0" smtClean="0">
                <a:solidFill>
                  <a:srgbClr val="9DC3E6"/>
                </a:solidFill>
                <a:latin typeface="Times New Roman" panose="02020603050405020304" pitchFamily="18" charset="0"/>
                <a:cs typeface="Times New Roman" panose="02020603050405020304" pitchFamily="18" charset="0"/>
              </a:rPr>
              <a:t>vagyis </a:t>
            </a:r>
            <a:r>
              <a:rPr lang="hu-HU" sz="1600" dirty="0">
                <a:solidFill>
                  <a:srgbClr val="9DC3E6"/>
                </a:solidFill>
                <a:latin typeface="Times New Roman" panose="02020603050405020304" pitchFamily="18" charset="0"/>
                <a:cs typeface="Times New Roman" panose="02020603050405020304" pitchFamily="18" charset="0"/>
              </a:rPr>
              <a:t>a hozzáfolyás mutatja a legnagyobb változékonyságot.</a:t>
            </a:r>
          </a:p>
          <a:p>
            <a:pPr marL="342900" indent="-342900" algn="l">
              <a:buBlip>
                <a:blip r:embed="rId4"/>
              </a:buBlip>
            </a:pPr>
            <a:r>
              <a:rPr lang="hu-HU" sz="1600" dirty="0">
                <a:solidFill>
                  <a:srgbClr val="9DC3E6"/>
                </a:solidFill>
                <a:latin typeface="Times New Roman" panose="02020603050405020304" pitchFamily="18" charset="0"/>
                <a:cs typeface="Times New Roman" panose="02020603050405020304" pitchFamily="18" charset="0"/>
              </a:rPr>
              <a:t>1970-es évektől nagyobb számmal fordulnak elő az átlagosnál szárazabb évek. </a:t>
            </a:r>
          </a:p>
          <a:p>
            <a:pPr marL="342900" indent="-342900" algn="l">
              <a:buBlip>
                <a:blip r:embed="rId4"/>
              </a:buBlip>
            </a:pPr>
            <a:r>
              <a:rPr lang="hu-HU" sz="1600" dirty="0">
                <a:solidFill>
                  <a:srgbClr val="9DC3E6"/>
                </a:solidFill>
                <a:latin typeface="Times New Roman" panose="02020603050405020304" pitchFamily="18" charset="0"/>
                <a:cs typeface="Times New Roman" panose="02020603050405020304" pitchFamily="18" charset="0"/>
              </a:rPr>
              <a:t>Ennek ellenére az éghajlatváltozást kutató szakemberek véleménye szerint sokéves viszonylatban nem változik </a:t>
            </a:r>
            <a:r>
              <a:rPr lang="hu-HU" sz="1600" dirty="0" smtClean="0">
                <a:solidFill>
                  <a:srgbClr val="9DC3E6"/>
                </a:solidFill>
                <a:latin typeface="Times New Roman" panose="02020603050405020304" pitchFamily="18" charset="0"/>
                <a:cs typeface="Times New Roman" panose="02020603050405020304" pitchFamily="18" charset="0"/>
              </a:rPr>
              <a:t>a </a:t>
            </a:r>
            <a:r>
              <a:rPr lang="hu-HU" sz="1600" dirty="0">
                <a:solidFill>
                  <a:srgbClr val="9DC3E6"/>
                </a:solidFill>
                <a:latin typeface="Times New Roman" panose="02020603050405020304" pitchFamily="18" charset="0"/>
                <a:cs typeface="Times New Roman" panose="02020603050405020304" pitchFamily="18" charset="0"/>
              </a:rPr>
              <a:t>csapadék átlagos mennyisége, azonban az eloszlása szélsőséges lesz. </a:t>
            </a:r>
          </a:p>
          <a:p>
            <a:pPr marL="342900" indent="-342900" algn="l">
              <a:buBlip>
                <a:blip r:embed="rId4"/>
              </a:buBlip>
            </a:pPr>
            <a:r>
              <a:rPr lang="hu-HU" sz="1600" dirty="0">
                <a:solidFill>
                  <a:srgbClr val="9DC3E6"/>
                </a:solidFill>
                <a:latin typeface="Times New Roman" panose="02020603050405020304" pitchFamily="18" charset="0"/>
                <a:cs typeface="Times New Roman" panose="02020603050405020304" pitchFamily="18" charset="0"/>
              </a:rPr>
              <a:t>Azok az időszakok, amikor egy-egy vízháztartási tényező  tartósan és jelentősen eltér az átlagostól, </a:t>
            </a:r>
            <a:r>
              <a:rPr lang="hu-HU" sz="1600" dirty="0" smtClean="0">
                <a:solidFill>
                  <a:srgbClr val="9DC3E6"/>
                </a:solidFill>
                <a:latin typeface="Times New Roman" panose="02020603050405020304" pitchFamily="18" charset="0"/>
                <a:cs typeface="Times New Roman" panose="02020603050405020304" pitchFamily="18" charset="0"/>
              </a:rPr>
              <a:t>szélsőséges </a:t>
            </a:r>
            <a:r>
              <a:rPr lang="hu-HU" sz="1600" dirty="0">
                <a:solidFill>
                  <a:srgbClr val="9DC3E6"/>
                </a:solidFill>
                <a:latin typeface="Times New Roman" panose="02020603050405020304" pitchFamily="18" charset="0"/>
                <a:cs typeface="Times New Roman" panose="02020603050405020304" pitchFamily="18" charset="0"/>
              </a:rPr>
              <a:t>helyzetet teremtenek a tó vízjárásában</a:t>
            </a:r>
            <a:r>
              <a:rPr lang="hu-HU" sz="1600" dirty="0" smtClean="0">
                <a:solidFill>
                  <a:srgbClr val="9DC3E6"/>
                </a:solidFill>
                <a:latin typeface="Times New Roman" panose="02020603050405020304" pitchFamily="18" charset="0"/>
                <a:cs typeface="Times New Roman" panose="02020603050405020304" pitchFamily="18" charset="0"/>
              </a:rPr>
              <a:t>.</a:t>
            </a:r>
          </a:p>
          <a:p>
            <a:pPr marL="342900" indent="-342900" algn="l">
              <a:buBlip>
                <a:blip r:embed="rId4"/>
              </a:buBlip>
            </a:pPr>
            <a:r>
              <a:rPr lang="hu-HU" sz="1600" dirty="0" smtClean="0">
                <a:solidFill>
                  <a:srgbClr val="9DC3E6"/>
                </a:solidFill>
                <a:latin typeface="Times New Roman" panose="02020603050405020304" pitchFamily="18" charset="0"/>
                <a:cs typeface="Times New Roman" panose="02020603050405020304" pitchFamily="18" charset="0"/>
              </a:rPr>
              <a:t>Becslések szerint a Balaton ötven éven belül ki fog száradni, ha továbbra is szennyezzük vizeinket.</a:t>
            </a:r>
            <a:endParaRPr lang="hu-HU" sz="1600" dirty="0">
              <a:solidFill>
                <a:srgbClr val="9DC3E6"/>
              </a:solidFill>
              <a:latin typeface="Times New Roman" panose="02020603050405020304" pitchFamily="18" charset="0"/>
              <a:cs typeface="Times New Roman" panose="02020603050405020304" pitchFamily="18" charset="0"/>
            </a:endParaRPr>
          </a:p>
        </p:txBody>
      </p:sp>
      <p:pic>
        <p:nvPicPr>
          <p:cNvPr id="3" name="Kép 2"/>
          <p:cNvPicPr>
            <a:picLocks noChangeAspect="1"/>
          </p:cNvPicPr>
          <p:nvPr/>
        </p:nvPicPr>
        <p:blipFill rotWithShape="1">
          <a:blip r:embed="rId5">
            <a:extLst>
              <a:ext uri="{28A0092B-C50C-407E-A947-70E740481C1C}">
                <a14:useLocalDpi xmlns:a14="http://schemas.microsoft.com/office/drawing/2010/main" val="0"/>
              </a:ext>
            </a:extLst>
          </a:blip>
          <a:srcRect l="6847" t="28361" r="21038"/>
          <a:stretch/>
        </p:blipFill>
        <p:spPr>
          <a:xfrm>
            <a:off x="5647590" y="2279265"/>
            <a:ext cx="6515101" cy="3679863"/>
          </a:xfrm>
          <a:prstGeom prst="rect">
            <a:avLst/>
          </a:prstGeom>
          <a:ln>
            <a:noFill/>
          </a:ln>
          <a:effectLst>
            <a:outerShdw blurRad="190500" algn="tl" rotWithShape="0">
              <a:srgbClr val="000000">
                <a:alpha val="70000"/>
              </a:srgbClr>
            </a:outerShdw>
          </a:effectLst>
        </p:spPr>
      </p:pic>
      <p:sp>
        <p:nvSpPr>
          <p:cNvPr id="6" name="Szövegdoboz 5"/>
          <p:cNvSpPr txBox="1"/>
          <p:nvPr/>
        </p:nvSpPr>
        <p:spPr>
          <a:xfrm>
            <a:off x="5647590" y="6136976"/>
            <a:ext cx="6424250" cy="369332"/>
          </a:xfrm>
          <a:prstGeom prst="rect">
            <a:avLst/>
          </a:prstGeom>
          <a:solidFill>
            <a:srgbClr val="034973"/>
          </a:solidFill>
          <a:ln w="38100">
            <a:solidFill>
              <a:srgbClr val="203864"/>
            </a:solidFill>
          </a:ln>
        </p:spPr>
        <p:txBody>
          <a:bodyPr wrap="square" rtlCol="0">
            <a:spAutoFit/>
          </a:bodyPr>
          <a:lstStyle/>
          <a:p>
            <a:r>
              <a:rPr lang="hu-HU" i="1" dirty="0" smtClean="0">
                <a:solidFill>
                  <a:srgbClr val="9DC3E6"/>
                </a:solidFill>
                <a:latin typeface="Times New Roman" panose="02020603050405020304" pitchFamily="18" charset="0"/>
                <a:cs typeface="Times New Roman" panose="02020603050405020304" pitchFamily="18" charset="0"/>
              </a:rPr>
              <a:t>Forrás: </a:t>
            </a:r>
            <a:r>
              <a:rPr lang="hu-HU" i="1" dirty="0" err="1">
                <a:solidFill>
                  <a:srgbClr val="9DC3E6"/>
                </a:solidFill>
                <a:latin typeface="Times New Roman" panose="02020603050405020304" pitchFamily="18" charset="0"/>
                <a:cs typeface="Times New Roman" panose="02020603050405020304" pitchFamily="18" charset="0"/>
              </a:rPr>
              <a:t>Wikipédia</a:t>
            </a:r>
            <a:r>
              <a:rPr lang="hu-HU" i="1" dirty="0">
                <a:solidFill>
                  <a:srgbClr val="9DC3E6"/>
                </a:solidFill>
                <a:latin typeface="Times New Roman" panose="02020603050405020304" pitchFamily="18" charset="0"/>
                <a:cs typeface="Times New Roman" panose="02020603050405020304" pitchFamily="18" charset="0"/>
              </a:rPr>
              <a:t> : </a:t>
            </a:r>
            <a:r>
              <a:rPr lang="hu-HU" i="1" dirty="0" smtClean="0">
                <a:solidFill>
                  <a:srgbClr val="9DC3E6"/>
                </a:solidFill>
                <a:latin typeface="Times New Roman" panose="02020603050405020304" pitchFamily="18" charset="0"/>
                <a:cs typeface="Times New Roman" panose="02020603050405020304" pitchFamily="18" charset="0"/>
              </a:rPr>
              <a:t>Éghajlatváltozás</a:t>
            </a:r>
            <a:endParaRPr lang="hu-HU" i="1" dirty="0">
              <a:solidFill>
                <a:srgbClr val="9DC3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917515"/>
      </p:ext>
    </p:extLst>
  </p:cSld>
  <p:clrMapOvr>
    <a:masterClrMapping/>
  </p:clrMapOvr>
  <p:transition spd="med">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Cím 1"/>
          <p:cNvSpPr>
            <a:spLocks noGrp="1"/>
          </p:cNvSpPr>
          <p:nvPr>
            <p:ph type="ctrTitle"/>
          </p:nvPr>
        </p:nvSpPr>
        <p:spPr>
          <a:xfrm>
            <a:off x="319453" y="533399"/>
            <a:ext cx="4538297" cy="638175"/>
          </a:xfrm>
          <a:solidFill>
            <a:srgbClr val="0467A4">
              <a:alpha val="69804"/>
            </a:srgbClr>
          </a:solidFill>
          <a:ln w="38100">
            <a:solidFill>
              <a:srgbClr val="203864"/>
            </a:solidFill>
          </a:ln>
        </p:spPr>
        <p:txBody>
          <a:bodyPr>
            <a:normAutofit/>
          </a:bodyPr>
          <a:lstStyle/>
          <a:p>
            <a:r>
              <a:rPr lang="hu-HU" sz="3600" dirty="0" smtClean="0">
                <a:solidFill>
                  <a:schemeClr val="accent1">
                    <a:lumMod val="60000"/>
                    <a:lumOff val="40000"/>
                  </a:schemeClr>
                </a:solidFill>
                <a:latin typeface="Times New Roman" panose="02020603050405020304" pitchFamily="18" charset="0"/>
                <a:cs typeface="Times New Roman" panose="02020603050405020304" pitchFamily="18" charset="0"/>
              </a:rPr>
              <a:t>Mit tehetünk ellene?</a:t>
            </a:r>
            <a:endParaRPr lang="hu-HU" sz="36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8" name="Alcím 2"/>
          <p:cNvSpPr>
            <a:spLocks noGrp="1"/>
          </p:cNvSpPr>
          <p:nvPr>
            <p:ph type="subTitle" idx="1"/>
          </p:nvPr>
        </p:nvSpPr>
        <p:spPr>
          <a:xfrm>
            <a:off x="7069015" y="1327637"/>
            <a:ext cx="5055579" cy="5178669"/>
          </a:xfrm>
          <a:solidFill>
            <a:srgbClr val="0467A4">
              <a:alpha val="69804"/>
            </a:srgbClr>
          </a:solidFill>
          <a:ln w="38100">
            <a:solidFill>
              <a:srgbClr val="203864"/>
            </a:solidFill>
          </a:ln>
        </p:spPr>
        <p:txBody>
          <a:bodyPr>
            <a:noAutofit/>
          </a:bodyPr>
          <a:lstStyle/>
          <a:p>
            <a:pPr marL="285750" indent="-285750" algn="l">
              <a:buBlip>
                <a:blip r:embed="rId3"/>
              </a:buBlip>
            </a:pPr>
            <a:r>
              <a:rPr lang="hu-HU" sz="1900" dirty="0">
                <a:solidFill>
                  <a:srgbClr val="9DC3E6"/>
                </a:solidFill>
                <a:latin typeface="Times New Roman" panose="02020603050405020304" pitchFamily="18" charset="0"/>
                <a:cs typeface="Times New Roman" panose="02020603050405020304" pitchFamily="18" charset="0"/>
              </a:rPr>
              <a:t>A természetben mind a hidegebb éghajlattal járó glaciálisok, mind a felmelegedési éghajlati folyamatok évezredek alatt mennek </a:t>
            </a:r>
            <a:r>
              <a:rPr lang="hu-HU" sz="1900" dirty="0" smtClean="0">
                <a:solidFill>
                  <a:srgbClr val="9DC3E6"/>
                </a:solidFill>
                <a:latin typeface="Times New Roman" panose="02020603050405020304" pitchFamily="18" charset="0"/>
                <a:cs typeface="Times New Roman" panose="02020603050405020304" pitchFamily="18" charset="0"/>
              </a:rPr>
              <a:t>végbe, míg </a:t>
            </a:r>
            <a:r>
              <a:rPr lang="hu-HU" sz="1900" dirty="0">
                <a:solidFill>
                  <a:srgbClr val="9DC3E6"/>
                </a:solidFill>
                <a:latin typeface="Times New Roman" panose="02020603050405020304" pitchFamily="18" charset="0"/>
                <a:cs typeface="Times New Roman" panose="02020603050405020304" pitchFamily="18" charset="0"/>
              </a:rPr>
              <a:t>az emberi tevékenység kevesebb, mint 150 év alatt jelentős mértékben felgyorsította a globális felmelegedést.</a:t>
            </a:r>
          </a:p>
          <a:p>
            <a:pPr marL="285750" indent="-285750" algn="l">
              <a:buBlip>
                <a:blip r:embed="rId3"/>
              </a:buBlip>
            </a:pPr>
            <a:r>
              <a:rPr lang="hu-HU" sz="1900" dirty="0">
                <a:solidFill>
                  <a:srgbClr val="9DC3E6"/>
                </a:solidFill>
                <a:latin typeface="Times New Roman" panose="02020603050405020304" pitchFamily="18" charset="0"/>
                <a:cs typeface="Times New Roman" panose="02020603050405020304" pitchFamily="18" charset="0"/>
              </a:rPr>
              <a:t>A klímakutatók szerint, ha az emberi tevékenység fel tudta gyorsítani a klímaváltozást, akkor le is tudja lassítani azt.</a:t>
            </a:r>
          </a:p>
          <a:p>
            <a:pPr marL="285750" indent="-285750" algn="l">
              <a:buBlip>
                <a:blip r:embed="rId3"/>
              </a:buBlip>
            </a:pPr>
            <a:r>
              <a:rPr lang="hu-HU" sz="1900" dirty="0">
                <a:solidFill>
                  <a:srgbClr val="9DC3E6"/>
                </a:solidFill>
                <a:latin typeface="Times New Roman" panose="02020603050405020304" pitchFamily="18" charset="0"/>
                <a:cs typeface="Times New Roman" panose="02020603050405020304" pitchFamily="18" charset="0"/>
              </a:rPr>
              <a:t>A globális felmelegedés lelassítása érdekében számos dolgot tehetünk, melyek közül a legfontosabbak az </a:t>
            </a:r>
            <a:r>
              <a:rPr lang="hu-HU" sz="1900" dirty="0" smtClean="0">
                <a:solidFill>
                  <a:srgbClr val="9DC3E6"/>
                </a:solidFill>
                <a:latin typeface="Times New Roman" panose="02020603050405020304" pitchFamily="18" charset="0"/>
                <a:cs typeface="Times New Roman" panose="02020603050405020304" pitchFamily="18" charset="0"/>
              </a:rPr>
              <a:t>erdőtelepítés, a </a:t>
            </a:r>
            <a:r>
              <a:rPr lang="hu-HU" sz="1900" dirty="0">
                <a:solidFill>
                  <a:srgbClr val="9DC3E6"/>
                </a:solidFill>
                <a:latin typeface="Times New Roman" panose="02020603050405020304" pitchFamily="18" charset="0"/>
                <a:cs typeface="Times New Roman" panose="02020603050405020304" pitchFamily="18" charset="0"/>
              </a:rPr>
              <a:t>fosszilis energia megújuló energiával történő helyettesítése, energiahatékonyság növelése, műtrágyahasználat kiváltása a </a:t>
            </a:r>
            <a:r>
              <a:rPr lang="hu-HU" sz="1900" dirty="0" smtClean="0">
                <a:solidFill>
                  <a:srgbClr val="9DC3E6"/>
                </a:solidFill>
                <a:latin typeface="Times New Roman" panose="02020603050405020304" pitchFamily="18" charset="0"/>
                <a:cs typeface="Times New Roman" panose="02020603050405020304" pitchFamily="18" charset="0"/>
              </a:rPr>
              <a:t>mezőgazdaságban, a </a:t>
            </a:r>
            <a:r>
              <a:rPr lang="hu-HU" sz="1900" dirty="0">
                <a:solidFill>
                  <a:srgbClr val="9DC3E6"/>
                </a:solidFill>
                <a:latin typeface="Times New Roman" panose="02020603050405020304" pitchFamily="18" charset="0"/>
                <a:cs typeface="Times New Roman" panose="02020603050405020304" pitchFamily="18" charset="0"/>
              </a:rPr>
              <a:t>tömegközlekedés előtérbe helyezése vagy éppen a lokalizáció is hatékony eszköz lehet.</a:t>
            </a:r>
          </a:p>
        </p:txBody>
      </p:sp>
      <p:pic>
        <p:nvPicPr>
          <p:cNvPr id="2" name="Kép 1"/>
          <p:cNvPicPr>
            <a:picLocks noChangeAspect="1"/>
          </p:cNvPicPr>
          <p:nvPr/>
        </p:nvPicPr>
        <p:blipFill rotWithShape="1">
          <a:blip r:embed="rId4">
            <a:extLst>
              <a:ext uri="{28A0092B-C50C-407E-A947-70E740481C1C}">
                <a14:useLocalDpi xmlns:a14="http://schemas.microsoft.com/office/drawing/2010/main" val="0"/>
              </a:ext>
            </a:extLst>
          </a:blip>
          <a:srcRect l="7504" t="7980" r="7350" b="2207"/>
          <a:stretch/>
        </p:blipFill>
        <p:spPr>
          <a:xfrm>
            <a:off x="319453" y="1327637"/>
            <a:ext cx="6620608" cy="4651131"/>
          </a:xfrm>
          <a:prstGeom prst="rect">
            <a:avLst/>
          </a:prstGeom>
          <a:ln>
            <a:noFill/>
          </a:ln>
          <a:effectLst>
            <a:outerShdw blurRad="190500" algn="tl" rotWithShape="0">
              <a:srgbClr val="000000">
                <a:alpha val="70000"/>
              </a:srgbClr>
            </a:outerShdw>
          </a:effectLst>
        </p:spPr>
      </p:pic>
      <p:sp>
        <p:nvSpPr>
          <p:cNvPr id="5" name="Szövegdoboz 4"/>
          <p:cNvSpPr txBox="1"/>
          <p:nvPr/>
        </p:nvSpPr>
        <p:spPr>
          <a:xfrm>
            <a:off x="319453" y="6136974"/>
            <a:ext cx="6424250" cy="369332"/>
          </a:xfrm>
          <a:prstGeom prst="rect">
            <a:avLst/>
          </a:prstGeom>
          <a:solidFill>
            <a:srgbClr val="034973"/>
          </a:solidFill>
          <a:ln w="38100">
            <a:solidFill>
              <a:srgbClr val="203864"/>
            </a:solidFill>
          </a:ln>
        </p:spPr>
        <p:txBody>
          <a:bodyPr wrap="square" rtlCol="0">
            <a:spAutoFit/>
          </a:bodyPr>
          <a:lstStyle/>
          <a:p>
            <a:r>
              <a:rPr lang="hu-HU" i="1" dirty="0" smtClean="0">
                <a:solidFill>
                  <a:srgbClr val="9DC3E6"/>
                </a:solidFill>
                <a:latin typeface="Times New Roman" panose="02020603050405020304" pitchFamily="18" charset="0"/>
                <a:cs typeface="Times New Roman" panose="02020603050405020304" pitchFamily="18" charset="0"/>
              </a:rPr>
              <a:t>Forrás: </a:t>
            </a:r>
            <a:r>
              <a:rPr lang="hu-HU" i="1" dirty="0" err="1">
                <a:solidFill>
                  <a:srgbClr val="9DC3E6"/>
                </a:solidFill>
                <a:latin typeface="Times New Roman" panose="02020603050405020304" pitchFamily="18" charset="0"/>
                <a:cs typeface="Times New Roman" panose="02020603050405020304" pitchFamily="18" charset="0"/>
              </a:rPr>
              <a:t>Wikipédia</a:t>
            </a:r>
            <a:r>
              <a:rPr lang="hu-HU" i="1" dirty="0">
                <a:solidFill>
                  <a:srgbClr val="9DC3E6"/>
                </a:solidFill>
                <a:latin typeface="Times New Roman" panose="02020603050405020304" pitchFamily="18" charset="0"/>
                <a:cs typeface="Times New Roman" panose="02020603050405020304" pitchFamily="18" charset="0"/>
              </a:rPr>
              <a:t> : </a:t>
            </a:r>
            <a:r>
              <a:rPr lang="hu-HU" i="1" dirty="0" smtClean="0">
                <a:solidFill>
                  <a:srgbClr val="9DC3E6"/>
                </a:solidFill>
                <a:latin typeface="Times New Roman" panose="02020603050405020304" pitchFamily="18" charset="0"/>
                <a:cs typeface="Times New Roman" panose="02020603050405020304" pitchFamily="18" charset="0"/>
              </a:rPr>
              <a:t>Éghajlatváltozás</a:t>
            </a:r>
            <a:endParaRPr lang="hu-HU" i="1" dirty="0">
              <a:solidFill>
                <a:srgbClr val="9DC3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862442"/>
      </p:ext>
    </p:extLst>
  </p:cSld>
  <p:clrMapOvr>
    <a:masterClrMapping/>
  </p:clrMapOvr>
  <p:transition spd="med">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275492" y="5310554"/>
            <a:ext cx="5149362" cy="1257300"/>
          </a:xfrm>
          <a:solidFill>
            <a:srgbClr val="FF630D">
              <a:alpha val="60000"/>
            </a:srgbClr>
          </a:solidFill>
          <a:ln w="38100">
            <a:solidFill>
              <a:srgbClr val="FF630D"/>
            </a:solidFill>
          </a:ln>
        </p:spPr>
        <p:txBody>
          <a:bodyPr>
            <a:noAutofit/>
          </a:bodyPr>
          <a:lstStyle/>
          <a:p>
            <a:r>
              <a:rPr lang="hu-HU" sz="4400" dirty="0" smtClean="0">
                <a:solidFill>
                  <a:schemeClr val="accent4">
                    <a:lumMod val="40000"/>
                    <a:lumOff val="60000"/>
                  </a:schemeClr>
                </a:solidFill>
                <a:latin typeface="Times New Roman" panose="02020603050405020304" pitchFamily="18" charset="0"/>
                <a:cs typeface="Times New Roman" panose="02020603050405020304" pitchFamily="18" charset="0"/>
              </a:rPr>
              <a:t>Köszönjük a figyelmüket!</a:t>
            </a:r>
            <a:endParaRPr lang="hu-HU" sz="44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9176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696</Words>
  <Application>Microsoft Office PowerPoint</Application>
  <PresentationFormat>Szélesvásznú</PresentationFormat>
  <Paragraphs>42</Paragraphs>
  <Slides>8</Slides>
  <Notes>1</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8</vt:i4>
      </vt:variant>
    </vt:vector>
  </HeadingPairs>
  <TitlesOfParts>
    <vt:vector size="13" baseType="lpstr">
      <vt:lpstr>Arial</vt:lpstr>
      <vt:lpstr>Calibri</vt:lpstr>
      <vt:lpstr>Calibri Light</vt:lpstr>
      <vt:lpstr>Times New Roman</vt:lpstr>
      <vt:lpstr>Office-téma</vt:lpstr>
      <vt:lpstr>Klímaváltozás</vt:lpstr>
      <vt:lpstr>Mi is az a klímaváltozás?</vt:lpstr>
      <vt:lpstr>Mit rontott el az emberiség?</vt:lpstr>
      <vt:lpstr>Mennyibe kerül ez a Földnek?</vt:lpstr>
      <vt:lpstr>Mennyibe kerül ez országunknak?</vt:lpstr>
      <vt:lpstr>Vajon látják-e unokáink a Balatont?</vt:lpstr>
      <vt:lpstr>Mit tehetünk ellene?</vt:lpstr>
      <vt:lpstr>Köszönjük a figyelmüket!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Cím</dc:title>
  <dc:creator>Zsedely Balazs</dc:creator>
  <cp:lastModifiedBy>Péterffyné Takács Katalin</cp:lastModifiedBy>
  <cp:revision>21</cp:revision>
  <dcterms:created xsi:type="dcterms:W3CDTF">2022-03-23T08:59:15Z</dcterms:created>
  <dcterms:modified xsi:type="dcterms:W3CDTF">2022-03-24T13:05:25Z</dcterms:modified>
</cp:coreProperties>
</file>