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7"/>
  </p:notesMasterIdLst>
  <p:sldIdLst>
    <p:sldId id="270" r:id="rId2"/>
    <p:sldId id="271" r:id="rId3"/>
    <p:sldId id="272" r:id="rId4"/>
    <p:sldId id="273" r:id="rId5"/>
    <p:sldId id="294" r:id="rId6"/>
    <p:sldId id="295" r:id="rId7"/>
    <p:sldId id="296" r:id="rId8"/>
    <p:sldId id="291" r:id="rId9"/>
    <p:sldId id="292" r:id="rId10"/>
    <p:sldId id="293" r:id="rId11"/>
    <p:sldId id="298" r:id="rId12"/>
    <p:sldId id="256" r:id="rId13"/>
    <p:sldId id="257" r:id="rId14"/>
    <p:sldId id="258" r:id="rId15"/>
    <p:sldId id="259" r:id="rId16"/>
    <p:sldId id="260" r:id="rId17"/>
    <p:sldId id="267" r:id="rId18"/>
    <p:sldId id="268" r:id="rId19"/>
    <p:sldId id="269" r:id="rId20"/>
    <p:sldId id="282" r:id="rId21"/>
    <p:sldId id="276" r:id="rId22"/>
    <p:sldId id="277" r:id="rId23"/>
    <p:sldId id="278" r:id="rId24"/>
    <p:sldId id="279" r:id="rId25"/>
    <p:sldId id="280" r:id="rId26"/>
    <p:sldId id="281" r:id="rId27"/>
    <p:sldId id="261" r:id="rId28"/>
    <p:sldId id="262" r:id="rId29"/>
    <p:sldId id="263" r:id="rId30"/>
    <p:sldId id="264" r:id="rId31"/>
    <p:sldId id="265" r:id="rId32"/>
    <p:sldId id="266" r:id="rId33"/>
    <p:sldId id="274" r:id="rId34"/>
    <p:sldId id="290" r:id="rId35"/>
    <p:sldId id="275" r:id="rId3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78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624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284234-96E4-4B56-8BEC-E80159F996FE}" type="datetimeFigureOut">
              <a:rPr lang="de-DE" smtClean="0"/>
              <a:t>20.02.2022</a:t>
            </a:fld>
            <a:endParaRPr lang="de-DE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de-DE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208997-22F7-4D41-9EE7-A95ED538DB7F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805256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D40132-4F46-4BBA-810D-503D3E3766A7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047648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208997-22F7-4D41-9EE7-A95ED538DB7F}" type="slidenum">
              <a:rPr lang="de-DE" smtClean="0"/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504463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EB474471-DB5B-414A-8A2C-B0C902E1702A}" type="datetimeFigureOut">
              <a:rPr lang="de-DE" smtClean="0"/>
              <a:t>20.02.2022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C6BC2C0-849A-4B4E-892A-7015EE04479C}" type="slidenum">
              <a:rPr lang="de-DE" smtClean="0"/>
              <a:t>‹#›</a:t>
            </a:fld>
            <a:endParaRPr lang="de-DE"/>
          </a:p>
        </p:txBody>
      </p:sp>
      <p:grpSp>
        <p:nvGrpSpPr>
          <p:cNvPr id="9" name="Group 8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17932339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74471-DB5B-414A-8A2C-B0C902E1702A}" type="datetimeFigureOut">
              <a:rPr lang="de-DE" smtClean="0"/>
              <a:t>20.02.2022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BC2C0-849A-4B4E-892A-7015EE04479C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369952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74471-DB5B-414A-8A2C-B0C902E1702A}" type="datetimeFigureOut">
              <a:rPr lang="de-DE" smtClean="0"/>
              <a:t>20.02.2022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BC2C0-849A-4B4E-892A-7015EE04479C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60071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74471-DB5B-414A-8A2C-B0C902E1702A}" type="datetimeFigureOut">
              <a:rPr lang="de-DE" smtClean="0"/>
              <a:t>20.02.2022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BC2C0-849A-4B4E-892A-7015EE04479C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991378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zakaszfejléc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accent1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B474471-DB5B-414A-8A2C-B0C902E1702A}" type="datetimeFigureOut">
              <a:rPr lang="de-DE" smtClean="0"/>
              <a:t>20.02.2022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C6BC2C0-849A-4B4E-892A-7015EE04479C}" type="slidenum">
              <a:rPr lang="de-DE" smtClean="0"/>
              <a:t>‹#›</a:t>
            </a:fld>
            <a:endParaRPr lang="de-DE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9584644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74471-DB5B-414A-8A2C-B0C902E1702A}" type="datetimeFigureOut">
              <a:rPr lang="de-DE" smtClean="0"/>
              <a:t>20.02.2022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BC2C0-849A-4B4E-892A-7015EE04479C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176077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74471-DB5B-414A-8A2C-B0C902E1702A}" type="datetimeFigureOut">
              <a:rPr lang="de-DE" smtClean="0"/>
              <a:t>20.02.2022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BC2C0-849A-4B4E-892A-7015EE04479C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187700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74471-DB5B-414A-8A2C-B0C902E1702A}" type="datetimeFigureOut">
              <a:rPr lang="de-DE" smtClean="0"/>
              <a:t>20.02.2022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BC2C0-849A-4B4E-892A-7015EE04479C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847644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74471-DB5B-414A-8A2C-B0C902E1702A}" type="datetimeFigureOut">
              <a:rPr lang="de-DE" smtClean="0"/>
              <a:t>20.02.2022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BC2C0-849A-4B4E-892A-7015EE04479C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944608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B474471-DB5B-414A-8A2C-B0C902E1702A}" type="datetimeFigureOut">
              <a:rPr lang="de-DE" smtClean="0"/>
              <a:t>20.02.2022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C6BC2C0-849A-4B4E-892A-7015EE04479C}" type="slidenum">
              <a:rPr lang="de-DE" smtClean="0"/>
              <a:t>‹#›</a:t>
            </a:fld>
            <a:endParaRPr lang="de-DE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8310636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B474471-DB5B-414A-8A2C-B0C902E1702A}" type="datetimeFigureOut">
              <a:rPr lang="de-DE" smtClean="0"/>
              <a:t>20.02.2022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C6BC2C0-849A-4B4E-892A-7015EE04479C}" type="slidenum">
              <a:rPr lang="de-DE" smtClean="0"/>
              <a:t>‹#›</a:t>
            </a:fld>
            <a:endParaRPr lang="de-DE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5096979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EB474471-DB5B-414A-8A2C-B0C902E1702A}" type="datetimeFigureOut">
              <a:rPr lang="de-DE" smtClean="0"/>
              <a:t>20.02.2022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6C6BC2C0-849A-4B4E-892A-7015EE04479C}" type="slidenum">
              <a:rPr lang="de-DE" smtClean="0"/>
              <a:t>‹#›</a:t>
            </a:fld>
            <a:endParaRPr lang="de-DE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986851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reenpeace.org/hungary/hogyan-csokkentheted-a-muanyaglabnyomod/" TargetMode="External"/><Relationship Id="rId13" Type="http://schemas.openxmlformats.org/officeDocument/2006/relationships/hyperlink" Target="https://ehulladek.hu/veszelyes-e-hulladek/" TargetMode="External"/><Relationship Id="rId18" Type="http://schemas.openxmlformats.org/officeDocument/2006/relationships/hyperlink" Target="https://hu.wikipedia.org/wiki/%C3%96kol%C3%B3giai_l%C3%A1bnyom" TargetMode="External"/><Relationship Id="rId26" Type="http://schemas.openxmlformats.org/officeDocument/2006/relationships/hyperlink" Target="https://www.europarl.europa.eu/news/hu/headlines/society/20190313STO31218/amit-erdemes-tudni-a-gepjarmuvek-szen-dioxid-kibocsatasarol-az-eu-ban" TargetMode="External"/><Relationship Id="rId3" Type="http://schemas.openxmlformats.org/officeDocument/2006/relationships/hyperlink" Target="https://www.fashionrevolution.org/hungary-blog/valaszok-a-fenntarthato-divat-kritikaira/" TargetMode="External"/><Relationship Id="rId21" Type="http://schemas.openxmlformats.org/officeDocument/2006/relationships/hyperlink" Target="https://mtvsz.hu/dynamic/sdg_kiadvany_web.pdf" TargetMode="External"/><Relationship Id="rId7" Type="http://schemas.openxmlformats.org/officeDocument/2006/relationships/hyperlink" Target="https://www.elobolygonk.hu/En_mit_tehetek/Tudatos_vasarlas/2019_12_24/hogyan_ne_szennyezzuk_a_foldet_oltozkodesunkkel" TargetMode="External"/><Relationship Id="rId12" Type="http://schemas.openxmlformats.org/officeDocument/2006/relationships/hyperlink" Target="https://mtvsz.hu/dynamic/20181106_e_figyelo_eloadas_delelott.pdf" TargetMode="External"/><Relationship Id="rId17" Type="http://schemas.openxmlformats.org/officeDocument/2006/relationships/hyperlink" Target="https://hugas.met.com/hu/fyouture/zold-vilag/okologiai-labnyom-csokkentese/1154" TargetMode="External"/><Relationship Id="rId25" Type="http://schemas.openxmlformats.org/officeDocument/2006/relationships/hyperlink" Target="https://www.forbes.com/sites/jamesconca/2021/07/23/whats-happening-global-emissions-are-still-rising/?sh=59de313577ec" TargetMode="External"/><Relationship Id="rId2" Type="http://schemas.openxmlformats.org/officeDocument/2006/relationships/hyperlink" Target="https://holyduck.hu/hol-vasaroljak/" TargetMode="External"/><Relationship Id="rId16" Type="http://schemas.openxmlformats.org/officeDocument/2006/relationships/hyperlink" Target="https://humusz.hu/faq/mit-kezdhetek-textilhulladekkal" TargetMode="External"/><Relationship Id="rId20" Type="http://schemas.openxmlformats.org/officeDocument/2006/relationships/hyperlink" Target="https://slideplayer.hu/slide/2006581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index.hu/gazdasag/2017/08/27/divatipar_kornyezeti_hatasok_viszkoz_fast_fashion/" TargetMode="External"/><Relationship Id="rId11" Type="http://schemas.openxmlformats.org/officeDocument/2006/relationships/hyperlink" Target="https://www.hwsw.hu/hirek/25383/ne-dobja-ki-regi-pc-jet-----jotekonysagi-akciot-inditott-a-senorg.html" TargetMode="External"/><Relationship Id="rId24" Type="http://schemas.openxmlformats.org/officeDocument/2006/relationships/hyperlink" Target="https://greendex.hu/kulonbozo-kizlekedesi-eszkozeink-mennyire-szennyeznek/" TargetMode="External"/><Relationship Id="rId5" Type="http://schemas.openxmlformats.org/officeDocument/2006/relationships/hyperlink" Target="https://www2.hm.com/hu_hu/fenntarthatosag-a-hm-nel/our-work/close-the-loop.html" TargetMode="External"/><Relationship Id="rId15" Type="http://schemas.openxmlformats.org/officeDocument/2006/relationships/hyperlink" Target="http://www.thermalmassage.hu/hir/hasznalt-ruhak-vasarlasanak-elonyei" TargetMode="External"/><Relationship Id="rId23" Type="http://schemas.openxmlformats.org/officeDocument/2006/relationships/hyperlink" Target="https://hugas.met.com/hu/fyouture/zold-vilag/honnan-jon-legtobb-szen-dioxid/348" TargetMode="External"/><Relationship Id="rId28" Type="http://schemas.openxmlformats.org/officeDocument/2006/relationships/hyperlink" Target="https://ng.24.hu/" TargetMode="External"/><Relationship Id="rId10" Type="http://schemas.openxmlformats.org/officeDocument/2006/relationships/hyperlink" Target="https://hu.wikipedia.org/wiki/Hullad%C3%A9k#Lakoss%C3%A1gi_elektromos_%C3%A9s_elektronikai_hullad%C3%A9k" TargetMode="External"/><Relationship Id="rId19" Type="http://schemas.openxmlformats.org/officeDocument/2006/relationships/hyperlink" Target="http://www.sozialproduziert.at/index.php?article_id=67&amp;clang=1" TargetMode="External"/><Relationship Id="rId4" Type="http://schemas.openxmlformats.org/officeDocument/2006/relationships/hyperlink" Target="https://greendex.hu/etikus-divatmarkat-letrehozni-baldaszti-peter-nanushka/" TargetMode="External"/><Relationship Id="rId9" Type="http://schemas.openxmlformats.org/officeDocument/2006/relationships/hyperlink" Target="https://forbes.hu/uzlet/ket-magyar-lany-bakteriumkoktelja-szabaditana-meg-a-vilagot-a-muanyagoktol-a-techstars-is-befektetett-poliloop/" TargetMode="External"/><Relationship Id="rId14" Type="http://schemas.openxmlformats.org/officeDocument/2006/relationships/hyperlink" Target="https://tesco.hu/hello/cikk/minden-amit-a-komposztalasrol-tudnia-kell/15372/" TargetMode="External"/><Relationship Id="rId22" Type="http://schemas.openxmlformats.org/officeDocument/2006/relationships/hyperlink" Target="https://hu.wikipedia.org/wiki/Fosszilis_t%C3%BCzel%C5%91anyagok" TargetMode="External"/><Relationship Id="rId27" Type="http://schemas.openxmlformats.org/officeDocument/2006/relationships/hyperlink" Target="https://qubit.hu/2018/08/30/az-egeszsegre-es-a-kornyezetre-is-karos-megis-egyre-tobb-hust-fogyaszt-az-emberiseg" TargetMode="Externa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hu-HU" dirty="0" smtClean="0"/>
              <a:t>Anyaghasználat és fenntarthatóság</a:t>
            </a:r>
            <a:endParaRPr lang="hu-HU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hu-HU" dirty="0" smtClean="0"/>
              <a:t>Készítette: Algaritmus csapata </a:t>
            </a:r>
          </a:p>
          <a:p>
            <a:r>
              <a:rPr lang="hu-HU" dirty="0" smtClean="0"/>
              <a:t>(Egri Dóra, </a:t>
            </a:r>
            <a:r>
              <a:rPr lang="hu-HU" dirty="0" err="1" smtClean="0"/>
              <a:t>Dankházi</a:t>
            </a:r>
            <a:r>
              <a:rPr lang="hu-HU" dirty="0" smtClean="0"/>
              <a:t> Dorka, </a:t>
            </a:r>
            <a:r>
              <a:rPr lang="hu-HU" dirty="0" err="1" smtClean="0"/>
              <a:t>Guoth</a:t>
            </a:r>
            <a:r>
              <a:rPr lang="hu-HU" dirty="0" smtClean="0"/>
              <a:t> Amália, Mészáros Levente)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2011241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 txBox="1">
            <a:spLocks noGrp="1"/>
          </p:cNvSpPr>
          <p:nvPr>
            <p:ph type="title"/>
          </p:nvPr>
        </p:nvSpPr>
        <p:spPr>
          <a:xfrm>
            <a:off x="742950" y="4413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hu-HU" dirty="0"/>
              <a:t>Mit tudsz te tenni a ruhapazarlás ellen?</a:t>
            </a:r>
            <a:endParaRPr dirty="0"/>
          </a:p>
        </p:txBody>
      </p:sp>
      <p:pic>
        <p:nvPicPr>
          <p:cNvPr id="22" name="Google Shape;22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664975" y="2506650"/>
            <a:ext cx="6527025" cy="435135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artalom helye 2"/>
          <p:cNvSpPr txBox="1">
            <a:spLocks/>
          </p:cNvSpPr>
          <p:nvPr/>
        </p:nvSpPr>
        <p:spPr>
          <a:xfrm>
            <a:off x="742950" y="207645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dirty="0" smtClean="0"/>
              <a:t>Segélyszervezetek</a:t>
            </a:r>
          </a:p>
          <a:p>
            <a:r>
              <a:rPr lang="hu-HU" dirty="0" smtClean="0"/>
              <a:t>Gyűjtőkonténerek</a:t>
            </a:r>
          </a:p>
          <a:p>
            <a:r>
              <a:rPr lang="hu-HU" dirty="0" smtClean="0"/>
              <a:t>Elajándékozás</a:t>
            </a:r>
          </a:p>
          <a:p>
            <a:r>
              <a:rPr lang="hu-HU" dirty="0" smtClean="0"/>
              <a:t>„Öröklés”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78969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33425" y="648263"/>
            <a:ext cx="9601200" cy="1485900"/>
          </a:xfrm>
        </p:spPr>
        <p:txBody>
          <a:bodyPr/>
          <a:lstStyle/>
          <a:p>
            <a:r>
              <a:rPr lang="hu-HU" dirty="0"/>
              <a:t>Műanyagevő baktériumok:</a:t>
            </a:r>
            <a:endParaRPr lang="de-DE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733425" y="2276475"/>
            <a:ext cx="9601200" cy="3581400"/>
          </a:xfrm>
        </p:spPr>
        <p:txBody>
          <a:bodyPr/>
          <a:lstStyle/>
          <a:p>
            <a:r>
              <a:rPr lang="hu-HU" dirty="0"/>
              <a:t>7 hét </a:t>
            </a:r>
          </a:p>
          <a:p>
            <a:r>
              <a:rPr lang="hu-HU" dirty="0"/>
              <a:t>Lebontja az egyszer használatos műanyagokat</a:t>
            </a:r>
          </a:p>
          <a:p>
            <a:r>
              <a:rPr lang="hu-HU" dirty="0" err="1"/>
              <a:t>Bioműanyag</a:t>
            </a:r>
            <a:r>
              <a:rPr lang="hu-HU" dirty="0"/>
              <a:t> előállítása</a:t>
            </a:r>
          </a:p>
          <a:p>
            <a:r>
              <a:rPr lang="hu-HU" dirty="0" err="1"/>
              <a:t>Poliloop</a:t>
            </a:r>
            <a:r>
              <a:rPr lang="hu-HU" dirty="0"/>
              <a:t> </a:t>
            </a:r>
          </a:p>
          <a:p>
            <a:endParaRPr lang="de-DE" dirty="0"/>
          </a:p>
        </p:txBody>
      </p:sp>
      <p:pic>
        <p:nvPicPr>
          <p:cNvPr id="4" name="Google Shape;38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215900" y="3477751"/>
            <a:ext cx="6976101" cy="3380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64764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09625" y="685800"/>
            <a:ext cx="9601200" cy="1485900"/>
          </a:xfrm>
        </p:spPr>
        <p:txBody>
          <a:bodyPr/>
          <a:lstStyle/>
          <a:p>
            <a:r>
              <a:rPr lang="hu-HU" dirty="0" smtClean="0"/>
              <a:t>Az elektronikai hulladék: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09625" y="2171700"/>
            <a:ext cx="9601200" cy="3581400"/>
          </a:xfrm>
        </p:spPr>
        <p:txBody>
          <a:bodyPr>
            <a:normAutofit/>
          </a:bodyPr>
          <a:lstStyle/>
          <a:p>
            <a:r>
              <a:rPr lang="hu-HU" dirty="0"/>
              <a:t>n</a:t>
            </a:r>
            <a:r>
              <a:rPr lang="hu-HU" dirty="0" smtClean="0"/>
              <a:t>agyméretű háztartási berendezések</a:t>
            </a:r>
          </a:p>
          <a:p>
            <a:r>
              <a:rPr lang="hu-HU" dirty="0"/>
              <a:t>k</a:t>
            </a:r>
            <a:r>
              <a:rPr lang="hu-HU" dirty="0" smtClean="0"/>
              <a:t>isméretű háztartási berendezések</a:t>
            </a:r>
          </a:p>
          <a:p>
            <a:r>
              <a:rPr lang="hu-HU" dirty="0" smtClean="0"/>
              <a:t>IT és telekommunikációs berendezések</a:t>
            </a:r>
          </a:p>
          <a:p>
            <a:r>
              <a:rPr lang="hu-HU" dirty="0"/>
              <a:t>s</a:t>
            </a:r>
            <a:r>
              <a:rPr lang="hu-HU" dirty="0" smtClean="0"/>
              <a:t>zórakoztató elektronikai berendezések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7628" y="-5388"/>
            <a:ext cx="4804372" cy="6863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950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09625" y="536830"/>
            <a:ext cx="9601200" cy="1485900"/>
          </a:xfrm>
        </p:spPr>
        <p:txBody>
          <a:bodyPr/>
          <a:lstStyle/>
          <a:p>
            <a:r>
              <a:rPr lang="hu-HU" dirty="0" smtClean="0"/>
              <a:t>Eszközeink élete: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09625" y="2189418"/>
            <a:ext cx="9601200" cy="3581400"/>
          </a:xfrm>
        </p:spPr>
        <p:txBody>
          <a:bodyPr>
            <a:normAutofit/>
          </a:bodyPr>
          <a:lstStyle/>
          <a:p>
            <a:r>
              <a:rPr lang="hu-HU" dirty="0" smtClean="0"/>
              <a:t>Előállítás (nyersanyagok,</a:t>
            </a:r>
            <a:br>
              <a:rPr lang="hu-HU" dirty="0" smtClean="0"/>
            </a:br>
            <a:r>
              <a:rPr lang="hu-HU" dirty="0" smtClean="0"/>
              <a:t>energia, </a:t>
            </a:r>
            <a:r>
              <a:rPr lang="hu-HU" dirty="0" smtClean="0"/>
              <a:t>munkaerő)</a:t>
            </a:r>
          </a:p>
          <a:p>
            <a:r>
              <a:rPr lang="hu-HU" dirty="0" smtClean="0"/>
              <a:t>Használat (energia)</a:t>
            </a:r>
          </a:p>
          <a:p>
            <a:r>
              <a:rPr lang="hu-HU" dirty="0" smtClean="0"/>
              <a:t>Utóélet (szeméthalmok,</a:t>
            </a:r>
            <a:br>
              <a:rPr lang="hu-HU" dirty="0" smtClean="0"/>
            </a:br>
            <a:r>
              <a:rPr lang="hu-HU" dirty="0" smtClean="0"/>
              <a:t>hulladékfeldolgozás)</a:t>
            </a:r>
            <a:endParaRPr lang="hu-HU" dirty="0"/>
          </a:p>
        </p:txBody>
      </p:sp>
      <p:pic>
        <p:nvPicPr>
          <p:cNvPr id="1026" name="Picture 2" descr="Life Cycle - The Ethical Cell Pho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0975" y="874968"/>
            <a:ext cx="6144285" cy="5473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465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42950" y="685800"/>
            <a:ext cx="9601200" cy="1485900"/>
          </a:xfrm>
        </p:spPr>
        <p:txBody>
          <a:bodyPr/>
          <a:lstStyle/>
          <a:p>
            <a:r>
              <a:rPr lang="hu-HU" dirty="0" smtClean="0"/>
              <a:t>Káros anyagok:</a:t>
            </a:r>
            <a:endParaRPr lang="de-DE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742950" y="2171700"/>
            <a:ext cx="9601200" cy="3581400"/>
          </a:xfrm>
        </p:spPr>
        <p:txBody>
          <a:bodyPr>
            <a:normAutofit fontScale="92500" lnSpcReduction="20000"/>
          </a:bodyPr>
          <a:lstStyle/>
          <a:p>
            <a:r>
              <a:rPr lang="de-DE" sz="2400" dirty="0" err="1" smtClean="0"/>
              <a:t>Ólom</a:t>
            </a:r>
            <a:r>
              <a:rPr lang="hu-HU" sz="2400" dirty="0" smtClean="0"/>
              <a:t>: </a:t>
            </a:r>
            <a:r>
              <a:rPr lang="de-DE" sz="2400" dirty="0" err="1" smtClean="0"/>
              <a:t>vesekárosító</a:t>
            </a:r>
            <a:endParaRPr lang="hu-HU" sz="2400" dirty="0" smtClean="0"/>
          </a:p>
          <a:p>
            <a:r>
              <a:rPr lang="de-DE" sz="2400" dirty="0" err="1" smtClean="0"/>
              <a:t>Báriumvegyületek</a:t>
            </a:r>
            <a:r>
              <a:rPr lang="hu-HU" sz="2400" dirty="0" smtClean="0"/>
              <a:t>: izombénulás</a:t>
            </a:r>
          </a:p>
          <a:p>
            <a:r>
              <a:rPr lang="de-DE" sz="2400" dirty="0" err="1" smtClean="0"/>
              <a:t>Berillium</a:t>
            </a:r>
            <a:r>
              <a:rPr lang="hu-HU" sz="2400" dirty="0" smtClean="0"/>
              <a:t>: rákkeltő</a:t>
            </a:r>
          </a:p>
          <a:p>
            <a:r>
              <a:rPr lang="de-DE" sz="2400" dirty="0" err="1" smtClean="0"/>
              <a:t>Higany</a:t>
            </a:r>
            <a:r>
              <a:rPr lang="hu-HU" sz="2400" dirty="0" smtClean="0"/>
              <a:t>: foghullás, emlékezetkihagyás</a:t>
            </a:r>
          </a:p>
          <a:p>
            <a:r>
              <a:rPr lang="hu-HU" sz="2400" dirty="0" smtClean="0"/>
              <a:t>Kadmium: rákkeltő</a:t>
            </a:r>
          </a:p>
          <a:p>
            <a:r>
              <a:rPr lang="hu-HU" sz="2400" dirty="0" smtClean="0"/>
              <a:t>PBDE: nehezen bomlik, anyatejben</a:t>
            </a:r>
          </a:p>
          <a:p>
            <a:r>
              <a:rPr lang="hu-HU" sz="2400" dirty="0" smtClean="0"/>
              <a:t>Dioxin: legveszélyesebb az összes anyag közül,</a:t>
            </a:r>
            <a:br>
              <a:rPr lang="hu-HU" sz="2400" dirty="0" smtClean="0"/>
            </a:br>
            <a:r>
              <a:rPr lang="hu-HU" sz="2400" dirty="0" smtClean="0"/>
              <a:t>rendkívül erős méreg, rákkeltő,</a:t>
            </a:r>
            <a:br>
              <a:rPr lang="hu-HU" sz="2400" dirty="0" smtClean="0"/>
            </a:br>
            <a:r>
              <a:rPr lang="hu-HU" sz="2400" dirty="0" smtClean="0"/>
              <a:t>lebonthatatlan, kiismerhetetlen,</a:t>
            </a:r>
            <a:br>
              <a:rPr lang="hu-HU" sz="2400" dirty="0" smtClean="0"/>
            </a:br>
            <a:r>
              <a:rPr lang="hu-HU" sz="2400" dirty="0" smtClean="0"/>
              <a:t>nincs gyógyír</a:t>
            </a:r>
          </a:p>
          <a:p>
            <a:endParaRPr lang="de-DE" dirty="0"/>
          </a:p>
        </p:txBody>
      </p:sp>
      <p:pic>
        <p:nvPicPr>
          <p:cNvPr id="1030" name="Picture 6" descr="Toxic hazard warning sign vector illustration posters for the wall •  posters electrical, nuclear, flames | myloview.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2354" y="0"/>
            <a:ext cx="532964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189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42950" y="676275"/>
            <a:ext cx="9601200" cy="1485900"/>
          </a:xfrm>
        </p:spPr>
        <p:txBody>
          <a:bodyPr/>
          <a:lstStyle/>
          <a:p>
            <a:r>
              <a:rPr lang="hu-HU" dirty="0" smtClean="0"/>
              <a:t>Mit tehetünk?</a:t>
            </a:r>
            <a:endParaRPr lang="de-DE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742950" y="2247900"/>
            <a:ext cx="9601200" cy="3581400"/>
          </a:xfrm>
        </p:spPr>
        <p:txBody>
          <a:bodyPr/>
          <a:lstStyle/>
          <a:p>
            <a:r>
              <a:rPr lang="hu-HU" dirty="0" smtClean="0"/>
              <a:t>Hulladékelszállítás</a:t>
            </a:r>
          </a:p>
          <a:p>
            <a:r>
              <a:rPr lang="hu-HU" dirty="0" smtClean="0"/>
              <a:t>Újrahasznosítás</a:t>
            </a:r>
          </a:p>
          <a:p>
            <a:r>
              <a:rPr lang="hu-HU" dirty="0" err="1" smtClean="0"/>
              <a:t>Újrahasználat</a:t>
            </a:r>
            <a:endParaRPr lang="de-DE" dirty="0"/>
          </a:p>
        </p:txBody>
      </p:sp>
      <p:pic>
        <p:nvPicPr>
          <p:cNvPr id="2050" name="Picture 2" descr="Some Amazing Benefits of Taking Computer Repair Service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7655" y="1844479"/>
            <a:ext cx="7544345" cy="5029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2850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09625" y="685800"/>
            <a:ext cx="9601200" cy="1485900"/>
          </a:xfrm>
        </p:spPr>
        <p:txBody>
          <a:bodyPr/>
          <a:lstStyle/>
          <a:p>
            <a:r>
              <a:rPr lang="hu-HU" dirty="0" err="1" smtClean="0"/>
              <a:t>Újrahasználat</a:t>
            </a:r>
            <a:r>
              <a:rPr lang="hu-HU" dirty="0" smtClean="0"/>
              <a:t>:</a:t>
            </a:r>
            <a:endParaRPr lang="de-DE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09625" y="2171700"/>
            <a:ext cx="9601200" cy="3581400"/>
          </a:xfrm>
        </p:spPr>
        <p:txBody>
          <a:bodyPr/>
          <a:lstStyle/>
          <a:p>
            <a:r>
              <a:rPr lang="hu-HU" dirty="0" smtClean="0"/>
              <a:t>Legjobb megoldás</a:t>
            </a:r>
          </a:p>
          <a:p>
            <a:r>
              <a:rPr lang="hu-HU" dirty="0" smtClean="0"/>
              <a:t>környezetkímélő</a:t>
            </a:r>
          </a:p>
          <a:p>
            <a:r>
              <a:rPr lang="hu-HU" dirty="0" smtClean="0"/>
              <a:t>Jótékonyság </a:t>
            </a:r>
            <a:r>
              <a:rPr lang="hu-HU" dirty="0" smtClean="0">
                <a:sym typeface="Wingdings" panose="05000000000000000000" pitchFamily="2" charset="2"/>
              </a:rPr>
              <a:t> </a:t>
            </a:r>
            <a:r>
              <a:rPr lang="hu-HU" dirty="0" err="1" smtClean="0">
                <a:sym typeface="Wingdings" panose="05000000000000000000" pitchFamily="2" charset="2"/>
              </a:rPr>
              <a:t>Senorg</a:t>
            </a:r>
            <a:endParaRPr lang="hu-HU" dirty="0" smtClean="0">
              <a:sym typeface="Wingdings" panose="05000000000000000000" pitchFamily="2" charset="2"/>
            </a:endParaRPr>
          </a:p>
          <a:p>
            <a:r>
              <a:rPr lang="hu-HU" dirty="0" smtClean="0">
                <a:sym typeface="Wingdings" panose="05000000000000000000" pitchFamily="2" charset="2"/>
              </a:rPr>
              <a:t>Árvaházak, gyermekotthonok</a:t>
            </a:r>
          </a:p>
          <a:p>
            <a:r>
              <a:rPr lang="hu-HU" dirty="0" smtClean="0">
                <a:sym typeface="Wingdings" panose="05000000000000000000" pitchFamily="2" charset="2"/>
              </a:rPr>
              <a:t>Lehetőségek</a:t>
            </a:r>
            <a:endParaRPr lang="de-DE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7625" y="0"/>
            <a:ext cx="2743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990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42950" y="645318"/>
            <a:ext cx="9601200" cy="1485900"/>
          </a:xfrm>
        </p:spPr>
        <p:txBody>
          <a:bodyPr/>
          <a:lstStyle/>
          <a:p>
            <a:r>
              <a:rPr lang="hu-HU" dirty="0" err="1" smtClean="0"/>
              <a:t>Ökolábnyom</a:t>
            </a:r>
            <a:r>
              <a:rPr lang="hu-HU" dirty="0" smtClean="0"/>
              <a:t>:</a:t>
            </a:r>
            <a:endParaRPr lang="de-DE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742950" y="2189121"/>
            <a:ext cx="9601200" cy="3581400"/>
          </a:xfrm>
        </p:spPr>
        <p:txBody>
          <a:bodyPr/>
          <a:lstStyle/>
          <a:p>
            <a:r>
              <a:rPr lang="hu-HU" dirty="0" smtClean="0"/>
              <a:t>Ökológiai lábnyom</a:t>
            </a:r>
          </a:p>
          <a:p>
            <a:r>
              <a:rPr lang="hu-HU" dirty="0"/>
              <a:t>E</a:t>
            </a:r>
            <a:r>
              <a:rPr lang="de-DE" dirty="0" err="1" smtClean="0"/>
              <a:t>rőforrás</a:t>
            </a:r>
            <a:r>
              <a:rPr lang="hu-HU" dirty="0" smtClean="0"/>
              <a:t>-</a:t>
            </a:r>
            <a:r>
              <a:rPr lang="de-DE" dirty="0" err="1" smtClean="0"/>
              <a:t>menedzselésben</a:t>
            </a:r>
            <a:r>
              <a:rPr lang="de-DE" dirty="0" smtClean="0"/>
              <a:t> </a:t>
            </a:r>
            <a:r>
              <a:rPr lang="de-DE" dirty="0" err="1" smtClean="0"/>
              <a:t>és</a:t>
            </a:r>
            <a:r>
              <a:rPr lang="hu-HU" dirty="0" smtClean="0"/>
              <a:t/>
            </a:r>
            <a:br>
              <a:rPr lang="hu-HU" dirty="0" smtClean="0"/>
            </a:br>
            <a:r>
              <a:rPr lang="de-DE" dirty="0" err="1" smtClean="0"/>
              <a:t>társadalomtervezésben</a:t>
            </a:r>
            <a:r>
              <a:rPr lang="de-DE" dirty="0" smtClean="0"/>
              <a:t> </a:t>
            </a:r>
            <a:r>
              <a:rPr lang="de-DE" dirty="0" err="1"/>
              <a:t>használt</a:t>
            </a:r>
            <a:r>
              <a:rPr lang="de-DE" dirty="0"/>
              <a:t> </a:t>
            </a:r>
            <a:r>
              <a:rPr lang="de-DE" dirty="0" err="1" smtClean="0"/>
              <a:t>érték</a:t>
            </a:r>
            <a:endParaRPr lang="hu-HU" dirty="0" smtClean="0"/>
          </a:p>
          <a:p>
            <a:r>
              <a:rPr lang="hu-HU" dirty="0" smtClean="0"/>
              <a:t>Szükséges föld és víz</a:t>
            </a:r>
          </a:p>
          <a:p>
            <a:endParaRPr lang="de-DE" dirty="0"/>
          </a:p>
        </p:txBody>
      </p:sp>
      <p:pic>
        <p:nvPicPr>
          <p:cNvPr id="1026" name="Picture 2" descr="Mi az ökológiai lábnyom és hogyan mérhető? | xFore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9251" y="3462337"/>
            <a:ext cx="6791325" cy="3395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fna.hu/sites/default/files/tulfogyasz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9251" y="0"/>
            <a:ext cx="6412749" cy="3467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4288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3284" y="653173"/>
            <a:ext cx="9601200" cy="1485900"/>
          </a:xfrm>
        </p:spPr>
        <p:txBody>
          <a:bodyPr/>
          <a:lstStyle/>
          <a:p>
            <a:r>
              <a:rPr lang="hu-HU" dirty="0" smtClean="0"/>
              <a:t>Fajtái:</a:t>
            </a:r>
            <a:endParaRPr lang="de-DE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33284" y="2238375"/>
            <a:ext cx="9601200" cy="3581400"/>
          </a:xfrm>
        </p:spPr>
        <p:txBody>
          <a:bodyPr/>
          <a:lstStyle/>
          <a:p>
            <a:r>
              <a:rPr lang="hu-HU" dirty="0" smtClean="0"/>
              <a:t>Szén lábnyom</a:t>
            </a:r>
          </a:p>
          <a:p>
            <a:r>
              <a:rPr lang="hu-HU" dirty="0" smtClean="0"/>
              <a:t>Legelő lábnyom</a:t>
            </a:r>
          </a:p>
          <a:p>
            <a:r>
              <a:rPr lang="hu-HU" dirty="0" smtClean="0"/>
              <a:t>Erdő lábnyom</a:t>
            </a:r>
          </a:p>
          <a:p>
            <a:r>
              <a:rPr lang="hu-HU" dirty="0" smtClean="0"/>
              <a:t>Halászati lábnyom</a:t>
            </a:r>
          </a:p>
          <a:p>
            <a:r>
              <a:rPr lang="hu-HU" dirty="0" smtClean="0"/>
              <a:t>Szántó lábnyom</a:t>
            </a:r>
          </a:p>
          <a:p>
            <a:r>
              <a:rPr lang="hu-HU" dirty="0" smtClean="0"/>
              <a:t>Beépített területek</a:t>
            </a:r>
            <a:endParaRPr lang="de-DE" dirty="0"/>
          </a:p>
        </p:txBody>
      </p:sp>
      <p:pic>
        <p:nvPicPr>
          <p:cNvPr id="2050" name="Picture 2" descr="Biológia 7. - I. Az élővilág működése - 5. Az ember mint környezeti tényező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3884" y="2579854"/>
            <a:ext cx="6558116" cy="4278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1394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685800"/>
            <a:ext cx="9601200" cy="1485900"/>
          </a:xfrm>
        </p:spPr>
        <p:txBody>
          <a:bodyPr/>
          <a:lstStyle/>
          <a:p>
            <a:r>
              <a:rPr lang="hu-HU" dirty="0" smtClean="0"/>
              <a:t>Mit tehetünk a</a:t>
            </a:r>
            <a:br>
              <a:rPr lang="hu-HU" dirty="0" smtClean="0"/>
            </a:br>
            <a:r>
              <a:rPr lang="hu-HU" dirty="0" smtClean="0"/>
              <a:t>csökkentéséért?</a:t>
            </a:r>
            <a:endParaRPr lang="de-DE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38200" y="2171700"/>
            <a:ext cx="9601200" cy="3581400"/>
          </a:xfrm>
        </p:spPr>
        <p:txBody>
          <a:bodyPr/>
          <a:lstStyle/>
          <a:p>
            <a:r>
              <a:rPr lang="hu-HU" dirty="0" smtClean="0"/>
              <a:t>Víz-, </a:t>
            </a:r>
            <a:r>
              <a:rPr lang="hu-HU" dirty="0" smtClean="0"/>
              <a:t>energiatakarékosság</a:t>
            </a:r>
            <a:endParaRPr lang="hu-HU" dirty="0" smtClean="0"/>
          </a:p>
          <a:p>
            <a:r>
              <a:rPr lang="hu-HU" dirty="0" smtClean="0"/>
              <a:t>Műanyag elkerülése, szelektív szemétgyűjtés</a:t>
            </a:r>
          </a:p>
          <a:p>
            <a:r>
              <a:rPr lang="hu-HU" dirty="0" smtClean="0"/>
              <a:t>Kevesebb hús</a:t>
            </a:r>
          </a:p>
          <a:p>
            <a:r>
              <a:rPr lang="hu-HU" dirty="0" smtClean="0"/>
              <a:t>Helyi piac támogatása</a:t>
            </a:r>
          </a:p>
          <a:p>
            <a:r>
              <a:rPr lang="hu-HU" dirty="0" smtClean="0"/>
              <a:t>Tömegközlekedés, kerékpár, gyaloglás</a:t>
            </a:r>
          </a:p>
          <a:p>
            <a:r>
              <a:rPr lang="hu-HU" dirty="0" smtClean="0"/>
              <a:t>Komposztálás</a:t>
            </a:r>
          </a:p>
          <a:p>
            <a:r>
              <a:rPr lang="hu-HU" dirty="0" smtClean="0"/>
              <a:t>Újrahasznosítás, </a:t>
            </a:r>
            <a:r>
              <a:rPr lang="hu-HU" dirty="0" err="1" smtClean="0"/>
              <a:t>újrahasználat</a:t>
            </a:r>
            <a:endParaRPr lang="hu-HU" dirty="0" smtClean="0"/>
          </a:p>
          <a:p>
            <a:endParaRPr lang="hu-HU" dirty="0" smtClean="0"/>
          </a:p>
        </p:txBody>
      </p:sp>
      <p:pic>
        <p:nvPicPr>
          <p:cNvPr id="2050" name="Picture 2" descr="Nincs elérhető leírás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5238" y="0"/>
            <a:ext cx="485676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9926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339725"/>
            <a:ext cx="9601200" cy="1485900"/>
          </a:xfrm>
        </p:spPr>
        <p:txBody>
          <a:bodyPr/>
          <a:lstStyle/>
          <a:p>
            <a:r>
              <a:rPr lang="hu-HU" dirty="0" smtClean="0"/>
              <a:t>Mit értünk anyaghasználat és fenntarthatóság alatt?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733697" y="1825625"/>
            <a:ext cx="5122025" cy="4351338"/>
          </a:xfrm>
        </p:spPr>
        <p:txBody>
          <a:bodyPr/>
          <a:lstStyle/>
          <a:p>
            <a:r>
              <a:rPr lang="hu-HU" dirty="0" smtClean="0"/>
              <a:t>Anyaghasználat:</a:t>
            </a:r>
          </a:p>
          <a:p>
            <a:pPr lvl="2"/>
            <a:r>
              <a:rPr lang="hu-HU" dirty="0" smtClean="0"/>
              <a:t>Milyen anyagból készült?</a:t>
            </a:r>
          </a:p>
          <a:p>
            <a:pPr lvl="2"/>
            <a:r>
              <a:rPr lang="hu-HU" dirty="0" smtClean="0"/>
              <a:t>Mennyire káros a környezetre?</a:t>
            </a:r>
          </a:p>
          <a:p>
            <a:pPr lvl="2"/>
            <a:r>
              <a:rPr lang="hu-HU" dirty="0" smtClean="0"/>
              <a:t>Mivel helyettesíthető? </a:t>
            </a:r>
            <a:r>
              <a:rPr lang="hu-HU" dirty="0" smtClean="0">
                <a:sym typeface="Wingdings" panose="05000000000000000000" pitchFamily="2" charset="2"/>
              </a:rPr>
              <a:t> Felelős magatartás</a:t>
            </a:r>
          </a:p>
          <a:p>
            <a:r>
              <a:rPr lang="hu-HU" dirty="0" smtClean="0"/>
              <a:t>Fenntarthatóság:</a:t>
            </a:r>
          </a:p>
          <a:p>
            <a:pPr lvl="1"/>
            <a:r>
              <a:rPr lang="hu-HU" dirty="0" smtClean="0"/>
              <a:t>Egy </a:t>
            </a:r>
            <a:r>
              <a:rPr lang="hu-HU" dirty="0"/>
              <a:t>rendszer </a:t>
            </a:r>
            <a:r>
              <a:rPr lang="hu-HU" dirty="0" smtClean="0"/>
              <a:t>hosszútávú </a:t>
            </a:r>
            <a:r>
              <a:rPr lang="hu-HU" dirty="0"/>
              <a:t>fennmaradást biztosító </a:t>
            </a:r>
            <a:r>
              <a:rPr lang="hu-HU" dirty="0" smtClean="0"/>
              <a:t>kialakítása</a:t>
            </a:r>
          </a:p>
          <a:p>
            <a:pPr lvl="1"/>
            <a:r>
              <a:rPr lang="hu-HU" dirty="0" smtClean="0"/>
              <a:t>Mivel helyettesíthető? </a:t>
            </a:r>
            <a:r>
              <a:rPr lang="hu-HU" dirty="0" smtClean="0">
                <a:sym typeface="Wingdings" panose="05000000000000000000" pitchFamily="2" charset="2"/>
              </a:rPr>
              <a:t> fenntartható?</a:t>
            </a:r>
          </a:p>
          <a:p>
            <a:pPr marL="914400" lvl="2" indent="0">
              <a:buNone/>
            </a:pPr>
            <a:endParaRPr lang="hu-HU" dirty="0"/>
          </a:p>
        </p:txBody>
      </p:sp>
      <p:pic>
        <p:nvPicPr>
          <p:cNvPr id="13" name="Picture 2" descr="Fenntartható fejlődés – Wikipéd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5808" y="1958627"/>
            <a:ext cx="5377992" cy="3386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27210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AAB2729-BD4E-45F3-8DE7-42029F78A6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3335" y="615460"/>
            <a:ext cx="6522341" cy="1118877"/>
          </a:xfrm>
        </p:spPr>
        <p:txBody>
          <a:bodyPr anchor="b">
            <a:normAutofit/>
          </a:bodyPr>
          <a:lstStyle/>
          <a:p>
            <a:r>
              <a:rPr lang="hu-HU" sz="5000" dirty="0" err="1"/>
              <a:t>Ökolábnyom</a:t>
            </a:r>
            <a:r>
              <a:rPr lang="hu-HU" sz="5000" dirty="0"/>
              <a:t> </a:t>
            </a:r>
            <a:r>
              <a:rPr lang="hu-HU" sz="5000" dirty="0" smtClean="0"/>
              <a:t>kalkulátor:</a:t>
            </a:r>
            <a:endParaRPr lang="hu-HU" sz="5000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F3696809-CDA9-42C7-8098-FD6392DE28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3335" y="2051802"/>
            <a:ext cx="5239396" cy="3410712"/>
          </a:xfrm>
        </p:spPr>
        <p:txBody>
          <a:bodyPr anchor="t">
            <a:normAutofit/>
          </a:bodyPr>
          <a:lstStyle/>
          <a:p>
            <a:r>
              <a:rPr lang="hu-HU" sz="2200" dirty="0"/>
              <a:t>http://khkalkulator.wwf.hu/hu/index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DB164375-FA2B-4B66-88EB-3E15BF64E1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5451" y="2816733"/>
            <a:ext cx="7216549" cy="4041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075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7D82B37-C352-43F1-B320-CA9B6EEFC96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dirty="0"/>
              <a:t>Szén-dioxid kibocsátás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E56D6601-B6CC-46EA-A3EC-AE08749D6D63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1322800" y="3767389"/>
            <a:ext cx="9545883" cy="174984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21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„Felelősségünk van, hogy most cselekedjünk, hogy minimálisra csökkentsük </a:t>
            </a:r>
            <a:r>
              <a:rPr kumimoji="0" lang="hu-HU" altLang="hu-HU" sz="2100" b="0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a</a:t>
            </a:r>
            <a:br>
              <a:rPr kumimoji="0" lang="hu-HU" altLang="hu-HU" sz="2100" b="0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</a:br>
            <a:r>
              <a:rPr kumimoji="0" lang="hu-HU" altLang="hu-HU" sz="2100" b="0" i="0" u="none" strike="noStrike" cap="none" normalizeH="0" baseline="0" dirty="0" err="1" smtClean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bolygónkra</a:t>
            </a:r>
            <a:r>
              <a:rPr lang="hu-HU" altLang="hu-HU" sz="2100" dirty="0">
                <a:solidFill>
                  <a:srgbClr val="202124"/>
                </a:solidFill>
                <a:latin typeface="inherit"/>
              </a:rPr>
              <a:t> </a:t>
            </a:r>
            <a:r>
              <a:rPr kumimoji="0" lang="hu-HU" altLang="hu-HU" sz="2100" b="0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gyakorolt </a:t>
            </a:r>
            <a:r>
              <a:rPr kumimoji="0" lang="hu-HU" altLang="hu-HU" sz="21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​​hatásunkat – gyermekeink és a jövő nemzedékei </a:t>
            </a:r>
            <a:r>
              <a:rPr kumimoji="0" lang="hu-HU" altLang="hu-HU" sz="2100" b="0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számára,</a:t>
            </a:r>
            <a:br>
              <a:rPr kumimoji="0" lang="hu-HU" altLang="hu-HU" sz="2100" b="0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</a:br>
            <a:r>
              <a:rPr kumimoji="0" lang="hu-HU" altLang="hu-HU" sz="2100" b="0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akik </a:t>
            </a:r>
            <a:r>
              <a:rPr kumimoji="0" lang="hu-HU" altLang="hu-HU" sz="21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örökölni fogják, 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21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amit magunk után hagyunk.”</a:t>
            </a:r>
            <a:r>
              <a:rPr kumimoji="0" lang="hu-HU" altLang="hu-HU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hu-HU" altLang="hu-HU" sz="1600" dirty="0">
              <a:latin typeface="Arial" panose="020B0604020202020204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hu-HU" altLang="hu-HU" sz="1600" dirty="0">
                <a:latin typeface="Arial" panose="020B0604020202020204" pitchFamily="34" charset="0"/>
              </a:rPr>
              <a:t>Sir Paul McCartney</a:t>
            </a:r>
            <a:endParaRPr kumimoji="0" lang="hu-HU" altLang="hu-HU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9145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1CADA53-D470-4D5B-B311-D672526F86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5710" y="639520"/>
            <a:ext cx="4026789" cy="1719072"/>
          </a:xfrm>
        </p:spPr>
        <p:txBody>
          <a:bodyPr anchor="b">
            <a:normAutofit/>
          </a:bodyPr>
          <a:lstStyle/>
          <a:p>
            <a:r>
              <a:rPr lang="hu-HU" sz="3800" dirty="0"/>
              <a:t>A kibocsátásról </a:t>
            </a:r>
            <a:r>
              <a:rPr lang="hu-HU" sz="3800" dirty="0" smtClean="0"/>
              <a:t>általánosságban:</a:t>
            </a:r>
            <a:endParaRPr lang="hu-HU" sz="3800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6A1E6536-0763-4D09-935C-0953BD8D4D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5709" y="2807208"/>
            <a:ext cx="4245865" cy="3410712"/>
          </a:xfrm>
        </p:spPr>
        <p:txBody>
          <a:bodyPr anchor="t">
            <a:normAutofit/>
          </a:bodyPr>
          <a:lstStyle/>
          <a:p>
            <a:r>
              <a:rPr lang="hu-HU" sz="2000" dirty="0"/>
              <a:t>Emberi és </a:t>
            </a:r>
            <a:r>
              <a:rPr lang="hu-HU" sz="2000" dirty="0" smtClean="0"/>
              <a:t>természetes kibocsátás</a:t>
            </a:r>
            <a:endParaRPr lang="hu-HU" sz="2000" dirty="0"/>
          </a:p>
          <a:p>
            <a:r>
              <a:rPr lang="hu-HU" sz="2000" dirty="0" smtClean="0"/>
              <a:t>Fosszilis tüzelőanyagok (87</a:t>
            </a:r>
            <a:r>
              <a:rPr lang="hu-HU" sz="2000" dirty="0"/>
              <a:t>%)</a:t>
            </a:r>
          </a:p>
          <a:p>
            <a:pPr lvl="2"/>
            <a:r>
              <a:rPr lang="hu-HU" dirty="0"/>
              <a:t>Szén</a:t>
            </a:r>
          </a:p>
          <a:p>
            <a:pPr lvl="2"/>
            <a:r>
              <a:rPr lang="hu-HU" dirty="0"/>
              <a:t>Kőolaj</a:t>
            </a:r>
          </a:p>
          <a:p>
            <a:pPr lvl="2"/>
            <a:r>
              <a:rPr lang="hu-HU" dirty="0"/>
              <a:t>Földgáz</a:t>
            </a:r>
          </a:p>
          <a:p>
            <a:r>
              <a:rPr lang="hu-HU" sz="2000" dirty="0"/>
              <a:t>1 tonna szén → 2,5 tonna szén-dioxid</a:t>
            </a:r>
          </a:p>
          <a:p>
            <a:r>
              <a:rPr lang="hu-HU" sz="2000" dirty="0"/>
              <a:t>2022: várhatóan rekordszintre emelkedik</a:t>
            </a:r>
          </a:p>
          <a:p>
            <a:pPr marL="0" indent="0">
              <a:buNone/>
            </a:pPr>
            <a:endParaRPr lang="hu-HU" sz="2000" dirty="0"/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D38AD9EF-9768-4F28-9C53-A57FCF3CE8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4346" y="1704613"/>
            <a:ext cx="6903720" cy="3848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312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BB33C87-248C-46B5-BC08-E16E40B8C6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6280" y="639520"/>
            <a:ext cx="3760089" cy="1719072"/>
          </a:xfrm>
        </p:spPr>
        <p:txBody>
          <a:bodyPr anchor="b">
            <a:normAutofit/>
          </a:bodyPr>
          <a:lstStyle/>
          <a:p>
            <a:r>
              <a:rPr lang="hu-HU" sz="5400" dirty="0" smtClean="0"/>
              <a:t>Közlekedés:</a:t>
            </a:r>
            <a:endParaRPr lang="hu-HU" sz="5400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468107E9-076D-489A-B01F-2BDDCFF5A9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6280" y="2816733"/>
            <a:ext cx="4023360" cy="3410712"/>
          </a:xfrm>
        </p:spPr>
        <p:txBody>
          <a:bodyPr anchor="t">
            <a:normAutofit lnSpcReduction="10000"/>
          </a:bodyPr>
          <a:lstStyle/>
          <a:p>
            <a:r>
              <a:rPr lang="hu-HU" sz="1900" dirty="0"/>
              <a:t>EU: 30%</a:t>
            </a:r>
          </a:p>
          <a:p>
            <a:r>
              <a:rPr lang="hu-HU" sz="1900" dirty="0"/>
              <a:t>Autó nélkül -2 tonna évente</a:t>
            </a:r>
          </a:p>
          <a:p>
            <a:pPr lvl="2"/>
            <a:r>
              <a:rPr lang="hu-HU" sz="1900" dirty="0"/>
              <a:t>Alternatívák: tömegközlekedés, bicikli, séta, elektromos autó</a:t>
            </a:r>
          </a:p>
          <a:p>
            <a:r>
              <a:rPr lang="hu-HU" sz="1900" dirty="0"/>
              <a:t>Légi közlekedés a legszennyezőbb</a:t>
            </a:r>
          </a:p>
          <a:p>
            <a:pPr lvl="2"/>
            <a:r>
              <a:rPr lang="hu-HU" sz="1900" dirty="0"/>
              <a:t>Rio-Madrid repülőút 5 tonna széndioxid kibocsátással jár</a:t>
            </a:r>
          </a:p>
          <a:p>
            <a:endParaRPr lang="hu-HU" sz="1900" dirty="0"/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628291E0-C3B0-4D7E-BAA5-DA76B20784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8255" y="1115358"/>
            <a:ext cx="6903720" cy="4608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012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F4ED95C-68F5-49DC-9A1A-A4A57F8B0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2282" y="658570"/>
            <a:ext cx="3429000" cy="1719072"/>
          </a:xfrm>
        </p:spPr>
        <p:txBody>
          <a:bodyPr anchor="b">
            <a:normAutofit/>
          </a:bodyPr>
          <a:lstStyle/>
          <a:p>
            <a:r>
              <a:rPr lang="hu-HU" sz="5400" dirty="0" smtClean="0"/>
              <a:t>Étkezés:</a:t>
            </a:r>
            <a:endParaRPr lang="hu-HU" sz="5400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5B8343AB-A4A3-4192-B5BC-01D5AABB62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2282" y="2807208"/>
            <a:ext cx="3922014" cy="3410712"/>
          </a:xfrm>
        </p:spPr>
        <p:txBody>
          <a:bodyPr anchor="t">
            <a:normAutofit/>
          </a:bodyPr>
          <a:lstStyle/>
          <a:p>
            <a:r>
              <a:rPr lang="hu-HU" sz="2000" dirty="0"/>
              <a:t>Állattenyésztés</a:t>
            </a:r>
          </a:p>
          <a:p>
            <a:pPr lvl="2"/>
            <a:r>
              <a:rPr lang="hu-HU" dirty="0"/>
              <a:t>Hely, ÁLLATVÉDELEM!</a:t>
            </a:r>
          </a:p>
          <a:p>
            <a:pPr lvl="2"/>
            <a:r>
              <a:rPr lang="hu-HU" dirty="0"/>
              <a:t>Takarmányterület</a:t>
            </a:r>
          </a:p>
          <a:p>
            <a:pPr lvl="2"/>
            <a:r>
              <a:rPr lang="hu-HU" dirty="0"/>
              <a:t>Vízfelhasználás</a:t>
            </a:r>
          </a:p>
          <a:p>
            <a:pPr lvl="2"/>
            <a:r>
              <a:rPr lang="hu-HU" dirty="0"/>
              <a:t>Metánkibocsátás</a:t>
            </a:r>
          </a:p>
          <a:p>
            <a:r>
              <a:rPr lang="hu-HU" sz="2000" dirty="0"/>
              <a:t>Megoldás: Kevesebb hús</a:t>
            </a:r>
          </a:p>
          <a:p>
            <a:pPr lvl="2"/>
            <a:r>
              <a:rPr lang="hu-HU" dirty="0"/>
              <a:t>Jobb az egészségnek, és a környezetnek.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AA6782DA-2F23-4123-B08A-48A57CFA65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0046" y="1748409"/>
            <a:ext cx="6903720" cy="4142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24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99DE851-B4B5-4815-A1EF-34E7C6E676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093" y="350865"/>
            <a:ext cx="4368602" cy="1956841"/>
          </a:xfrm>
        </p:spPr>
        <p:txBody>
          <a:bodyPr anchor="b">
            <a:normAutofit/>
          </a:bodyPr>
          <a:lstStyle/>
          <a:p>
            <a:r>
              <a:rPr lang="hu-HU" sz="5400" dirty="0" smtClean="0"/>
              <a:t>Tények:</a:t>
            </a:r>
            <a:endParaRPr lang="hu-HU" sz="5400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C8956C84-9005-4E92-854B-ED6F83EF0C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5093" y="2872899"/>
            <a:ext cx="4243589" cy="3320668"/>
          </a:xfrm>
        </p:spPr>
        <p:txBody>
          <a:bodyPr>
            <a:normAutofit/>
          </a:bodyPr>
          <a:lstStyle/>
          <a:p>
            <a:r>
              <a:rPr lang="hu-HU" sz="2200" dirty="0"/>
              <a:t>Húsfogyasztás</a:t>
            </a:r>
          </a:p>
          <a:p>
            <a:pPr lvl="1"/>
            <a:r>
              <a:rPr lang="hu-HU" sz="2200" dirty="0"/>
              <a:t>Növeli a rák kockázatát</a:t>
            </a:r>
          </a:p>
          <a:p>
            <a:pPr lvl="1"/>
            <a:r>
              <a:rPr lang="hu-HU" sz="2200" dirty="0"/>
              <a:t>Cukorbetegség kockázata</a:t>
            </a:r>
          </a:p>
          <a:p>
            <a:pPr lvl="1"/>
            <a:r>
              <a:rPr lang="hu-HU" sz="2200" dirty="0"/>
              <a:t>Szív-és érrendszeri megbetegedések</a:t>
            </a:r>
          </a:p>
          <a:p>
            <a:pPr lvl="1"/>
            <a:r>
              <a:rPr lang="hu-HU" sz="2200" dirty="0"/>
              <a:t>Öregedési hormonok</a:t>
            </a:r>
          </a:p>
          <a:p>
            <a:pPr lvl="1"/>
            <a:r>
              <a:rPr lang="hu-HU" sz="2200" dirty="0"/>
              <a:t>Antibiotikumok</a:t>
            </a:r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B8C2A2C1-A994-442A-ABC7-E03C6DAAB7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1107" y="2048255"/>
            <a:ext cx="6362009" cy="3580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428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924483A-DEA4-409B-B127-3A70AFAF9C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10047"/>
            <a:ext cx="3300984" cy="1645920"/>
          </a:xfrm>
        </p:spPr>
        <p:txBody>
          <a:bodyPr>
            <a:normAutofit/>
          </a:bodyPr>
          <a:lstStyle/>
          <a:p>
            <a:r>
              <a:rPr lang="hu-HU" sz="2800" dirty="0" smtClean="0"/>
              <a:t>Filmek:</a:t>
            </a:r>
            <a:endParaRPr lang="hu-HU" sz="2800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3F674F8E-D471-4379-A30F-82FFE44361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81144" y="510047"/>
            <a:ext cx="6858000" cy="1645920"/>
          </a:xfrm>
        </p:spPr>
        <p:txBody>
          <a:bodyPr anchor="ctr">
            <a:normAutofit/>
          </a:bodyPr>
          <a:lstStyle/>
          <a:p>
            <a:r>
              <a:rPr lang="hu-HU" sz="1800" dirty="0"/>
              <a:t>The game </a:t>
            </a:r>
            <a:r>
              <a:rPr lang="hu-HU" sz="1800" dirty="0" err="1"/>
              <a:t>changers</a:t>
            </a:r>
            <a:endParaRPr lang="hu-HU" sz="1800" dirty="0"/>
          </a:p>
          <a:p>
            <a:r>
              <a:rPr lang="hu-HU" sz="1800" dirty="0" err="1"/>
              <a:t>Cowspiracy</a:t>
            </a:r>
            <a:endParaRPr lang="hu-HU" sz="1800" dirty="0"/>
          </a:p>
          <a:p>
            <a:r>
              <a:rPr lang="hu-HU" sz="1800" dirty="0" err="1"/>
              <a:t>Seaspiracy</a:t>
            </a:r>
            <a:endParaRPr lang="hu-HU" sz="1800" dirty="0"/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B2356345-013B-478E-A17B-3728BF0D64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1740" y="2606462"/>
            <a:ext cx="2456535" cy="3639312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45AFDE8A-4B53-44D2-9C95-730FC2C44A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1555" y="2606462"/>
            <a:ext cx="2456535" cy="3639312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71B01055-960F-4C2F-BD46-7DE2C2B32D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3995" y="2606462"/>
            <a:ext cx="2711287" cy="3639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737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81050" y="695325"/>
            <a:ext cx="9601200" cy="1485900"/>
          </a:xfrm>
        </p:spPr>
        <p:txBody>
          <a:bodyPr/>
          <a:lstStyle/>
          <a:p>
            <a:r>
              <a:rPr lang="hu-HU" dirty="0" smtClean="0"/>
              <a:t>Komposztálás:</a:t>
            </a:r>
            <a:endParaRPr lang="de-DE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781050" y="2324100"/>
            <a:ext cx="9601200" cy="3581400"/>
          </a:xfrm>
        </p:spPr>
        <p:txBody>
          <a:bodyPr/>
          <a:lstStyle/>
          <a:p>
            <a:r>
              <a:rPr lang="hu-HU" dirty="0" smtClean="0"/>
              <a:t>Hulladék fele</a:t>
            </a:r>
          </a:p>
          <a:p>
            <a:r>
              <a:rPr lang="hu-HU" dirty="0" smtClean="0"/>
              <a:t>Pazarlás (1000 termék évente)</a:t>
            </a:r>
          </a:p>
          <a:p>
            <a:r>
              <a:rPr lang="hu-HU" dirty="0" smtClean="0"/>
              <a:t>Szavatosság lejárata átverés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9050" y="0"/>
            <a:ext cx="2743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692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3900" y="781050"/>
            <a:ext cx="9601200" cy="1485900"/>
          </a:xfrm>
        </p:spPr>
        <p:txBody>
          <a:bodyPr/>
          <a:lstStyle/>
          <a:p>
            <a:r>
              <a:rPr lang="hu-HU" dirty="0" smtClean="0"/>
              <a:t>Komposztálás előnyei:</a:t>
            </a:r>
            <a:endParaRPr lang="de-DE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723900" y="2266950"/>
            <a:ext cx="9601200" cy="3581400"/>
          </a:xfrm>
        </p:spPr>
        <p:txBody>
          <a:bodyPr/>
          <a:lstStyle/>
          <a:p>
            <a:r>
              <a:rPr lang="hu-HU" dirty="0" smtClean="0"/>
              <a:t>Pénzmegtakarítás</a:t>
            </a:r>
          </a:p>
          <a:p>
            <a:r>
              <a:rPr lang="hu-HU" dirty="0" smtClean="0"/>
              <a:t>Kertészkedés</a:t>
            </a:r>
          </a:p>
          <a:p>
            <a:r>
              <a:rPr lang="hu-HU" dirty="0" smtClean="0"/>
              <a:t>Vízmegtakarítás</a:t>
            </a:r>
          </a:p>
          <a:p>
            <a:r>
              <a:rPr lang="hu-HU" dirty="0" smtClean="0"/>
              <a:t>Hulladék </a:t>
            </a:r>
            <a:r>
              <a:rPr lang="hu-HU" dirty="0" err="1" smtClean="0"/>
              <a:t>újrahasznosítása</a:t>
            </a:r>
            <a:endParaRPr lang="hu-HU" dirty="0" smtClean="0"/>
          </a:p>
          <a:p>
            <a:r>
              <a:rPr lang="hu-HU" dirty="0" smtClean="0"/>
              <a:t>Betegségek, kártevők csökkentése</a:t>
            </a:r>
          </a:p>
          <a:p>
            <a:r>
              <a:rPr lang="hu-HU" dirty="0" smtClean="0"/>
              <a:t>Humusz</a:t>
            </a:r>
          </a:p>
          <a:p>
            <a:r>
              <a:rPr lang="hu-HU" dirty="0" smtClean="0"/>
              <a:t>Kevesebb metán, CO</a:t>
            </a:r>
            <a:r>
              <a:rPr lang="hu-HU" baseline="-25000" dirty="0" smtClean="0"/>
              <a:t>2</a:t>
            </a:r>
            <a:endParaRPr lang="de-DE" baseline="-25000" dirty="0"/>
          </a:p>
        </p:txBody>
      </p:sp>
      <p:pic>
        <p:nvPicPr>
          <p:cNvPr id="4100" name="Picture 4" descr="A komposztálás tudnivalói - Bálint gazda kertje | Bálint gazda kertj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1853" y="0"/>
            <a:ext cx="5390145" cy="3576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Környezetvédelem újpesti módra: Hasznosítsuk a zöldhulladékot!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1853" y="3311265"/>
            <a:ext cx="5390146" cy="3591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9102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85709" y="754061"/>
            <a:ext cx="9601200" cy="1485900"/>
          </a:xfrm>
        </p:spPr>
        <p:txBody>
          <a:bodyPr/>
          <a:lstStyle/>
          <a:p>
            <a:r>
              <a:rPr lang="hu-HU" dirty="0" smtClean="0"/>
              <a:t>Négy alapvető alkotószer:</a:t>
            </a:r>
            <a:endParaRPr lang="de-DE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752475" y="2309063"/>
            <a:ext cx="9601200" cy="3581400"/>
          </a:xfrm>
        </p:spPr>
        <p:txBody>
          <a:bodyPr/>
          <a:lstStyle/>
          <a:p>
            <a:r>
              <a:rPr lang="hu-HU" dirty="0" smtClean="0"/>
              <a:t>Nitrogén</a:t>
            </a:r>
          </a:p>
          <a:p>
            <a:r>
              <a:rPr lang="hu-HU" dirty="0" smtClean="0"/>
              <a:t>Szén</a:t>
            </a:r>
          </a:p>
          <a:p>
            <a:r>
              <a:rPr lang="hu-HU" dirty="0" smtClean="0"/>
              <a:t>Levegő</a:t>
            </a:r>
          </a:p>
          <a:p>
            <a:r>
              <a:rPr lang="hu-HU" dirty="0" smtClean="0"/>
              <a:t>Víz</a:t>
            </a:r>
            <a:endParaRPr lang="de-DE" dirty="0"/>
          </a:p>
        </p:txBody>
      </p:sp>
      <p:pic>
        <p:nvPicPr>
          <p:cNvPr id="6146" name="Picture 2" descr="Periódus rendszer: Nemféme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8875" y="754061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Carbon Periodic Table Element Icon On Stock Vector (Royalty Free) 60237174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6815" y="492125"/>
            <a:ext cx="24765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8" name="Picture 14" descr="Air Definition in Scienc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5353" y="3429167"/>
            <a:ext cx="4576647" cy="3236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0" name="Picture 16" descr="Főoldal - Győri Szal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8024" y="1626438"/>
            <a:ext cx="3781011" cy="5039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7500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énykép megnyitás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62094" y="54000"/>
            <a:ext cx="4829906" cy="6804000"/>
          </a:xfrm>
          <a:prstGeom prst="rect">
            <a:avLst/>
          </a:prstGeom>
          <a:noFill/>
        </p:spPr>
      </p:pic>
      <p:sp>
        <p:nvSpPr>
          <p:cNvPr id="7" name="Tartalom helye 6"/>
          <p:cNvSpPr>
            <a:spLocks noGrp="1"/>
          </p:cNvSpPr>
          <p:nvPr>
            <p:ph idx="1"/>
          </p:nvPr>
        </p:nvSpPr>
        <p:spPr>
          <a:xfrm>
            <a:off x="2954215" y="661182"/>
            <a:ext cx="4487594" cy="5627077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hu-HU" b="1" u="sng" dirty="0" smtClean="0"/>
              <a:t>A nem fenntartható fogyasztás következményei</a:t>
            </a:r>
          </a:p>
          <a:p>
            <a:pPr lvl="1">
              <a:spcBef>
                <a:spcPts val="1200"/>
              </a:spcBef>
              <a:spcAft>
                <a:spcPts val="600"/>
              </a:spcAft>
            </a:pPr>
            <a:r>
              <a:rPr lang="hu-HU" u="sng" dirty="0" smtClean="0"/>
              <a:t>Környezeti hatások:</a:t>
            </a:r>
          </a:p>
          <a:p>
            <a:pPr lvl="2">
              <a:spcBef>
                <a:spcPts val="1200"/>
              </a:spcBef>
              <a:spcAft>
                <a:spcPts val="600"/>
              </a:spcAft>
            </a:pPr>
            <a:r>
              <a:rPr lang="hu-HU" dirty="0" smtClean="0"/>
              <a:t>Erőforrások felélése</a:t>
            </a:r>
          </a:p>
          <a:p>
            <a:pPr lvl="2">
              <a:spcBef>
                <a:spcPts val="1200"/>
              </a:spcBef>
              <a:spcAft>
                <a:spcPts val="600"/>
              </a:spcAft>
            </a:pPr>
            <a:r>
              <a:rPr lang="hu-HU" dirty="0" smtClean="0"/>
              <a:t>Szennyezés</a:t>
            </a:r>
          </a:p>
          <a:p>
            <a:pPr lvl="2">
              <a:spcBef>
                <a:spcPts val="1200"/>
              </a:spcBef>
              <a:spcAft>
                <a:spcPts val="600"/>
              </a:spcAft>
            </a:pPr>
            <a:r>
              <a:rPr lang="hu-HU" dirty="0" err="1" smtClean="0"/>
              <a:t>Biodiverzitás</a:t>
            </a:r>
            <a:r>
              <a:rPr lang="hu-HU" dirty="0" smtClean="0"/>
              <a:t> csökkenése</a:t>
            </a:r>
          </a:p>
          <a:p>
            <a:pPr lvl="1">
              <a:spcBef>
                <a:spcPts val="1200"/>
              </a:spcBef>
              <a:spcAft>
                <a:spcPts val="600"/>
              </a:spcAft>
            </a:pPr>
            <a:r>
              <a:rPr lang="hu-HU" u="sng" dirty="0" smtClean="0"/>
              <a:t>Társadalmi hatások:</a:t>
            </a:r>
          </a:p>
          <a:p>
            <a:pPr lvl="2">
              <a:spcBef>
                <a:spcPts val="1200"/>
              </a:spcBef>
              <a:spcAft>
                <a:spcPts val="600"/>
              </a:spcAft>
            </a:pPr>
            <a:r>
              <a:rPr lang="hu-HU" dirty="0" smtClean="0"/>
              <a:t>Szegénység</a:t>
            </a:r>
          </a:p>
          <a:p>
            <a:pPr lvl="2">
              <a:spcBef>
                <a:spcPts val="1200"/>
              </a:spcBef>
              <a:spcAft>
                <a:spcPts val="600"/>
              </a:spcAft>
            </a:pPr>
            <a:r>
              <a:rPr lang="hu-HU" dirty="0" smtClean="0"/>
              <a:t>Gazdasági ártalmak</a:t>
            </a:r>
          </a:p>
          <a:p>
            <a:pPr lvl="2">
              <a:spcBef>
                <a:spcPts val="1200"/>
              </a:spcBef>
              <a:spcAft>
                <a:spcPts val="600"/>
              </a:spcAft>
            </a:pPr>
            <a:r>
              <a:rPr lang="hu-HU" dirty="0" smtClean="0"/>
              <a:t>Kulturális és közösségi ártalmak </a:t>
            </a:r>
          </a:p>
          <a:p>
            <a:pPr lvl="2">
              <a:spcBef>
                <a:spcPts val="1200"/>
              </a:spcBef>
              <a:spcAft>
                <a:spcPts val="600"/>
              </a:spcAft>
            </a:pPr>
            <a:r>
              <a:rPr lang="hu-HU" dirty="0" smtClean="0"/>
              <a:t>Jólét csökkenése</a:t>
            </a:r>
            <a:endParaRPr lang="hu-HU" dirty="0"/>
          </a:p>
        </p:txBody>
      </p:sp>
      <p:sp>
        <p:nvSpPr>
          <p:cNvPr id="1028" name="AutoShape 4" descr="https://scontent.xx.fbcdn.net/v/t1.15752-9/270126859_5111569042200632_1177639228094652509_n.png?stp=dst-png_p320x320&amp;_nc_cat=110&amp;ccb=1-5&amp;_nc_sid=aee45a&amp;_nc_ohc=tZIjZOx00r4AX9aQPWo&amp;_nc_ad=z-m&amp;_nc_cid=0&amp;_nc_ht=scontent.xx&amp;oh=03_AVL9TY-CLiOoh5aVKcq2jJUjacuEWqcMt_GHQCAFpRw0WQ&amp;oe=62317D4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1030" name="Picture 6" descr="https://scontent.xx.fbcdn.net/v/t1.15752-9/270126859_5111569042200632_1177639228094652509_n.png?stp=dst-png_p320x320&amp;_nc_cat=110&amp;ccb=1-5&amp;_nc_sid=aee45a&amp;_nc_ohc=tZIjZOx00r4AX9aQPWo&amp;_nc_ad=z-m&amp;_nc_cid=0&amp;_nc_ht=scontent.xx&amp;oh=03_AVL9TY-CLiOoh5aVKcq2jJUjacuEWqcMt_GHQCAFpRw0WQ&amp;oe=62317D4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292608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61712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81050" y="610602"/>
            <a:ext cx="9601200" cy="1485900"/>
          </a:xfrm>
        </p:spPr>
        <p:txBody>
          <a:bodyPr/>
          <a:lstStyle/>
          <a:p>
            <a:r>
              <a:rPr lang="hu-HU" dirty="0" smtClean="0"/>
              <a:t>Hogyan? Hol? Mikor?</a:t>
            </a:r>
            <a:endParaRPr lang="de-DE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781050" y="2219325"/>
            <a:ext cx="9601200" cy="3581400"/>
          </a:xfrm>
        </p:spPr>
        <p:txBody>
          <a:bodyPr/>
          <a:lstStyle/>
          <a:p>
            <a:r>
              <a:rPr lang="hu-HU" dirty="0" smtClean="0"/>
              <a:t>Nyílt halomban (komposztáló edény/láda)</a:t>
            </a:r>
          </a:p>
          <a:p>
            <a:r>
              <a:rPr lang="hu-HU" dirty="0" smtClean="0"/>
              <a:t>(Bodzabokor)</a:t>
            </a:r>
          </a:p>
          <a:p>
            <a:r>
              <a:rPr lang="hu-HU" dirty="0" smtClean="0"/>
              <a:t>Árnyék</a:t>
            </a:r>
          </a:p>
          <a:p>
            <a:r>
              <a:rPr lang="hu-HU" dirty="0" smtClean="0"/>
              <a:t>Levegőzés</a:t>
            </a:r>
          </a:p>
          <a:p>
            <a:r>
              <a:rPr lang="hu-HU" dirty="0" smtClean="0"/>
              <a:t>Állandó életfeltételek</a:t>
            </a:r>
          </a:p>
          <a:p>
            <a:r>
              <a:rPr lang="hu-HU" dirty="0" smtClean="0"/>
              <a:t>Bármikor el lehet kezdeni</a:t>
            </a:r>
          </a:p>
          <a:p>
            <a:endParaRPr lang="de-DE" dirty="0"/>
          </a:p>
        </p:txBody>
      </p:sp>
      <p:pic>
        <p:nvPicPr>
          <p:cNvPr id="5130" name="Picture 10" descr="Komposztáló impregnált fa 100 cm x 100 cm x 60 cm vásárlása az OBI -ná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8568" y="3264568"/>
            <a:ext cx="3593432" cy="3593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Legjobb konyhai komposztáló edény (útmutató) - Kertszepites.co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8568" y="0"/>
            <a:ext cx="3593432" cy="3593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234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95325" y="676275"/>
            <a:ext cx="9601200" cy="1485900"/>
          </a:xfrm>
        </p:spPr>
        <p:txBody>
          <a:bodyPr/>
          <a:lstStyle/>
          <a:p>
            <a:r>
              <a:rPr lang="hu-HU" dirty="0" smtClean="0"/>
              <a:t>Mit lehet komposztálni?</a:t>
            </a:r>
            <a:endParaRPr lang="de-DE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762000" y="2238575"/>
            <a:ext cx="9601200" cy="3581400"/>
          </a:xfrm>
        </p:spPr>
        <p:txBody>
          <a:bodyPr/>
          <a:lstStyle/>
          <a:p>
            <a:r>
              <a:rPr lang="hu-HU" dirty="0" smtClean="0"/>
              <a:t>Gyümölcsök, zöldségek</a:t>
            </a:r>
          </a:p>
          <a:p>
            <a:r>
              <a:rPr lang="hu-HU" dirty="0" smtClean="0"/>
              <a:t>Növénymaradványok</a:t>
            </a:r>
          </a:p>
          <a:p>
            <a:r>
              <a:rPr lang="hu-HU" dirty="0" smtClean="0"/>
              <a:t>Tojás</a:t>
            </a:r>
          </a:p>
          <a:p>
            <a:r>
              <a:rPr lang="hu-HU" dirty="0" smtClean="0"/>
              <a:t>Kávé, tea</a:t>
            </a:r>
          </a:p>
          <a:p>
            <a:r>
              <a:rPr lang="hu-HU" dirty="0" smtClean="0"/>
              <a:t>Papír</a:t>
            </a:r>
          </a:p>
          <a:p>
            <a:r>
              <a:rPr lang="hu-HU" dirty="0" smtClean="0"/>
              <a:t>Barna hulladékok (szén forrás)</a:t>
            </a:r>
          </a:p>
          <a:p>
            <a:r>
              <a:rPr lang="hu-HU" dirty="0" smtClean="0"/>
              <a:t>Zöldhulladékok (nitrogén forrás)</a:t>
            </a:r>
          </a:p>
          <a:p>
            <a:endParaRPr lang="hu-HU" dirty="0" smtClean="0"/>
          </a:p>
          <a:p>
            <a:endParaRPr lang="hu-HU" dirty="0" smtClean="0"/>
          </a:p>
        </p:txBody>
      </p:sp>
      <p:pic>
        <p:nvPicPr>
          <p:cNvPr id="7170" name="Picture 2" descr="Tíz ötlet a tojáshéj felhasználására | Agrárium, mezőgazdaság és  élelmiszeripa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3094" y="3095725"/>
            <a:ext cx="5678905" cy="3762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ova tegyük a használt teafiltert? – Natúrszige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3094" y="-29031"/>
            <a:ext cx="5951915" cy="3124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9481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Mit nem lehet?</a:t>
            </a:r>
            <a:endParaRPr lang="de-DE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38199" y="1825624"/>
            <a:ext cx="10968789" cy="4896017"/>
          </a:xfrm>
        </p:spPr>
        <p:txBody>
          <a:bodyPr>
            <a:normAutofit/>
          </a:bodyPr>
          <a:lstStyle/>
          <a:p>
            <a:r>
              <a:rPr lang="hu-HU" dirty="0" smtClean="0"/>
              <a:t>Hús</a:t>
            </a:r>
          </a:p>
          <a:p>
            <a:r>
              <a:rPr lang="hu-HU" dirty="0" smtClean="0"/>
              <a:t>Tej</a:t>
            </a:r>
          </a:p>
          <a:p>
            <a:r>
              <a:rPr lang="hu-HU" dirty="0" smtClean="0"/>
              <a:t>Péksütemény</a:t>
            </a:r>
          </a:p>
          <a:p>
            <a:r>
              <a:rPr lang="hu-HU" dirty="0" smtClean="0"/>
              <a:t>Olaj, zsír</a:t>
            </a:r>
          </a:p>
          <a:p>
            <a:r>
              <a:rPr lang="hu-HU" dirty="0" smtClean="0"/>
              <a:t>Ürüléket</a:t>
            </a:r>
          </a:p>
          <a:p>
            <a:r>
              <a:rPr lang="hu-HU" dirty="0" smtClean="0"/>
              <a:t>Fa</a:t>
            </a:r>
          </a:p>
          <a:p>
            <a:r>
              <a:rPr lang="hu-HU" dirty="0" smtClean="0"/>
              <a:t>Műanyag</a:t>
            </a:r>
          </a:p>
          <a:p>
            <a:r>
              <a:rPr lang="hu-HU" dirty="0" smtClean="0"/>
              <a:t>Tojássárgája, fehérje</a:t>
            </a:r>
          </a:p>
          <a:p>
            <a:r>
              <a:rPr lang="hu-HU" dirty="0" smtClean="0"/>
              <a:t>Tengeri élőlényeket</a:t>
            </a:r>
          </a:p>
        </p:txBody>
      </p:sp>
      <p:pic>
        <p:nvPicPr>
          <p:cNvPr id="9220" name="Picture 4" descr="pixadilly by George Brown » Blog Archive » Lobster Tras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1984" y="3254953"/>
            <a:ext cx="5380016" cy="3601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Meat Waste Is the Worst Was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1984" y="-186057"/>
            <a:ext cx="5380015" cy="3667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0486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851546" y="2356917"/>
            <a:ext cx="9144000" cy="2387600"/>
          </a:xfrm>
        </p:spPr>
        <p:txBody>
          <a:bodyPr>
            <a:noAutofit/>
          </a:bodyPr>
          <a:lstStyle/>
          <a:p>
            <a:r>
              <a:rPr lang="hu-HU" sz="6000" dirty="0" smtClean="0"/>
              <a:t>További tartalmakért kövessetek minket </a:t>
            </a:r>
            <a:r>
              <a:rPr lang="hu-HU" sz="6000" dirty="0" err="1" smtClean="0"/>
              <a:t>Instagramon</a:t>
            </a:r>
            <a:r>
              <a:rPr lang="hu-HU" sz="6000" dirty="0" smtClean="0"/>
              <a:t> és </a:t>
            </a:r>
            <a:r>
              <a:rPr lang="hu-HU" sz="6000" dirty="0" err="1" smtClean="0"/>
              <a:t>Facebookon</a:t>
            </a:r>
            <a:r>
              <a:rPr lang="hu-HU" sz="6000" dirty="0" smtClean="0"/>
              <a:t> is!</a:t>
            </a:r>
            <a:endParaRPr lang="hu-HU" sz="6000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851546" y="4847396"/>
            <a:ext cx="9144000" cy="1655762"/>
          </a:xfrm>
        </p:spPr>
        <p:txBody>
          <a:bodyPr/>
          <a:lstStyle/>
          <a:p>
            <a:r>
              <a:rPr lang="hu-HU" dirty="0" err="1" smtClean="0"/>
              <a:t>Facebook</a:t>
            </a:r>
            <a:r>
              <a:rPr lang="hu-HU" dirty="0" smtClean="0"/>
              <a:t>: Algaritmus Anyaghasználat És Fenntarthatóság</a:t>
            </a:r>
          </a:p>
          <a:p>
            <a:r>
              <a:rPr lang="hu-HU" dirty="0" err="1" smtClean="0"/>
              <a:t>Instagram</a:t>
            </a:r>
            <a:r>
              <a:rPr lang="hu-HU" dirty="0" smtClean="0"/>
              <a:t>: algaritmus_2021</a:t>
            </a:r>
            <a:endParaRPr lang="hu-HU" dirty="0"/>
          </a:p>
        </p:txBody>
      </p:sp>
      <p:pic>
        <p:nvPicPr>
          <p:cNvPr id="17410" name="Picture 2" descr="Instagram Szimbólum Embléma - Ingyenes kép a Pixabay-en"/>
          <p:cNvPicPr>
            <a:picLocks noChangeAspect="1" noChangeArrowheads="1"/>
          </p:cNvPicPr>
          <p:nvPr/>
        </p:nvPicPr>
        <p:blipFill>
          <a:blip r:embed="rId2"/>
          <a:srcRect l="8475" t="7973" r="10038" b="8545"/>
          <a:stretch>
            <a:fillRect/>
          </a:stretch>
        </p:blipFill>
        <p:spPr bwMode="auto">
          <a:xfrm>
            <a:off x="0" y="5219984"/>
            <a:ext cx="1705970" cy="1733266"/>
          </a:xfrm>
          <a:prstGeom prst="rect">
            <a:avLst/>
          </a:prstGeom>
          <a:noFill/>
        </p:spPr>
      </p:pic>
      <p:pic>
        <p:nvPicPr>
          <p:cNvPr id="17412" name="Picture 4" descr="Elérhetőségeink, bemutatótermünk - Lamella Kft. Budapest"/>
          <p:cNvPicPr>
            <a:picLocks noChangeAspect="1" noChangeArrowheads="1"/>
          </p:cNvPicPr>
          <p:nvPr/>
        </p:nvPicPr>
        <p:blipFill>
          <a:blip r:embed="rId3"/>
          <a:srcRect l="14676" t="15529" r="15017" b="15614"/>
          <a:stretch>
            <a:fillRect/>
          </a:stretch>
        </p:blipFill>
        <p:spPr bwMode="auto">
          <a:xfrm>
            <a:off x="10499736" y="0"/>
            <a:ext cx="1692264" cy="16573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91389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33425" y="0"/>
            <a:ext cx="9601200" cy="1485900"/>
          </a:xfrm>
        </p:spPr>
        <p:txBody>
          <a:bodyPr/>
          <a:lstStyle/>
          <a:p>
            <a:r>
              <a:rPr lang="hu-HU" dirty="0" smtClean="0"/>
              <a:t>Források: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733425" y="638175"/>
            <a:ext cx="9696450" cy="6219825"/>
          </a:xfrm>
        </p:spPr>
        <p:txBody>
          <a:bodyPr>
            <a:normAutofit/>
          </a:bodyPr>
          <a:lstStyle/>
          <a:p>
            <a:pPr>
              <a:lnSpc>
                <a:spcPts val="600"/>
              </a:lnSpc>
            </a:pPr>
            <a:r>
              <a:rPr lang="hu-HU" sz="1000" dirty="0">
                <a:hlinkClick r:id="rId2"/>
              </a:rPr>
              <a:t>https://holyduck.hu/hol-vasaroljak</a:t>
            </a:r>
            <a:r>
              <a:rPr lang="hu-HU" sz="1000" dirty="0" smtClean="0">
                <a:hlinkClick r:id="rId2"/>
              </a:rPr>
              <a:t>/</a:t>
            </a:r>
            <a:endParaRPr lang="hu-HU" sz="1000" dirty="0" smtClean="0"/>
          </a:p>
          <a:p>
            <a:pPr>
              <a:lnSpc>
                <a:spcPts val="600"/>
              </a:lnSpc>
            </a:pPr>
            <a:r>
              <a:rPr lang="hu-HU" sz="1000" dirty="0">
                <a:hlinkClick r:id="rId3"/>
              </a:rPr>
              <a:t>https://www.fashionrevolution.org/hungary-blog/valaszok-a-fenntarthato-divat-kritikaira</a:t>
            </a:r>
            <a:r>
              <a:rPr lang="hu-HU" sz="1000" dirty="0" smtClean="0">
                <a:hlinkClick r:id="rId3"/>
              </a:rPr>
              <a:t>/</a:t>
            </a:r>
            <a:endParaRPr lang="hu-HU" sz="1000" dirty="0" smtClean="0"/>
          </a:p>
          <a:p>
            <a:pPr>
              <a:lnSpc>
                <a:spcPts val="600"/>
              </a:lnSpc>
            </a:pPr>
            <a:r>
              <a:rPr lang="hu-HU" sz="1000" dirty="0">
                <a:hlinkClick r:id="rId4"/>
              </a:rPr>
              <a:t>https://greendex.hu/etikus-divatmarkat-letrehozni-baldaszti-peter-nanushka</a:t>
            </a:r>
            <a:r>
              <a:rPr lang="hu-HU" sz="1000" dirty="0" smtClean="0">
                <a:hlinkClick r:id="rId4"/>
              </a:rPr>
              <a:t>/</a:t>
            </a:r>
            <a:endParaRPr lang="hu-HU" sz="1000" dirty="0" smtClean="0"/>
          </a:p>
          <a:p>
            <a:pPr>
              <a:lnSpc>
                <a:spcPts val="600"/>
              </a:lnSpc>
            </a:pPr>
            <a:r>
              <a:rPr lang="hu-HU" sz="1000" dirty="0">
                <a:hlinkClick r:id="rId5"/>
              </a:rPr>
              <a:t>https://</a:t>
            </a:r>
            <a:r>
              <a:rPr lang="hu-HU" sz="1000" dirty="0" smtClean="0">
                <a:hlinkClick r:id="rId5"/>
              </a:rPr>
              <a:t>www2.hm.com/hu_hu/fenntarthatosag-a-hm-nel/our-work/close-the-loop.html</a:t>
            </a:r>
            <a:endParaRPr lang="hu-HU" sz="1000" dirty="0" smtClean="0"/>
          </a:p>
          <a:p>
            <a:pPr>
              <a:lnSpc>
                <a:spcPts val="600"/>
              </a:lnSpc>
            </a:pPr>
            <a:r>
              <a:rPr lang="hu-HU" sz="1000" dirty="0">
                <a:hlinkClick r:id="rId6"/>
              </a:rPr>
              <a:t>https://index.hu/gazdasag/2017/08/27/divatipar_kornyezeti_hatasok_viszkoz_fast_fashion</a:t>
            </a:r>
            <a:r>
              <a:rPr lang="hu-HU" sz="1000" dirty="0" smtClean="0">
                <a:hlinkClick r:id="rId6"/>
              </a:rPr>
              <a:t>/</a:t>
            </a:r>
            <a:endParaRPr lang="hu-HU" sz="1000" dirty="0" smtClean="0"/>
          </a:p>
          <a:p>
            <a:pPr>
              <a:lnSpc>
                <a:spcPts val="600"/>
              </a:lnSpc>
            </a:pPr>
            <a:r>
              <a:rPr lang="hu-HU" sz="1000" dirty="0">
                <a:hlinkClick r:id="rId7"/>
              </a:rPr>
              <a:t>https://</a:t>
            </a:r>
            <a:r>
              <a:rPr lang="hu-HU" sz="1000" dirty="0" smtClean="0">
                <a:hlinkClick r:id="rId7"/>
              </a:rPr>
              <a:t>www.elobolygonk.hu/En_mit_tehetek/Tudatos_vasarlas/2019_12_24/hogyan_ne_szennyezzuk_a_foldet_oltozkodesunkkel</a:t>
            </a:r>
            <a:endParaRPr lang="hu-HU" sz="1000" dirty="0" smtClean="0"/>
          </a:p>
          <a:p>
            <a:pPr>
              <a:lnSpc>
                <a:spcPts val="600"/>
              </a:lnSpc>
            </a:pPr>
            <a:r>
              <a:rPr lang="hu-HU" sz="1000" dirty="0">
                <a:hlinkClick r:id="rId8"/>
              </a:rPr>
              <a:t>https://www.greenpeace.org/hungary/hogyan-csokkentheted-a-muanyaglabnyomod</a:t>
            </a:r>
            <a:r>
              <a:rPr lang="hu-HU" sz="1000" dirty="0" smtClean="0">
                <a:hlinkClick r:id="rId8"/>
              </a:rPr>
              <a:t>/</a:t>
            </a:r>
            <a:endParaRPr lang="hu-HU" sz="1000" dirty="0" smtClean="0"/>
          </a:p>
          <a:p>
            <a:pPr>
              <a:lnSpc>
                <a:spcPts val="600"/>
              </a:lnSpc>
            </a:pPr>
            <a:r>
              <a:rPr lang="hu-HU" sz="1000" dirty="0">
                <a:hlinkClick r:id="rId9"/>
              </a:rPr>
              <a:t>https://forbes.hu/uzlet/ket-magyar-lany-bakteriumkoktelja-szabaditana-meg-a-vilagot-a-muanyagoktol-a-techstars-is-befektetett-poliloop</a:t>
            </a:r>
            <a:r>
              <a:rPr lang="hu-HU" sz="1000" dirty="0" smtClean="0">
                <a:hlinkClick r:id="rId9"/>
              </a:rPr>
              <a:t>/</a:t>
            </a:r>
            <a:endParaRPr lang="hu-HU" sz="1000" dirty="0" smtClean="0"/>
          </a:p>
          <a:p>
            <a:pPr>
              <a:lnSpc>
                <a:spcPts val="600"/>
              </a:lnSpc>
            </a:pPr>
            <a:r>
              <a:rPr lang="hu-HU" sz="1000" dirty="0">
                <a:hlinkClick r:id="rId10"/>
              </a:rPr>
              <a:t>https://hu.wikipedia.org/wiki/Hullad%C3%A9k#Lakoss%C3%A1gi_elektromos_%</a:t>
            </a:r>
            <a:r>
              <a:rPr lang="hu-HU" sz="1000" dirty="0" smtClean="0">
                <a:hlinkClick r:id="rId10"/>
              </a:rPr>
              <a:t>C3%A9s_elektronikai_hullad%C3%A9k</a:t>
            </a:r>
            <a:endParaRPr lang="hu-HU" sz="1000" dirty="0"/>
          </a:p>
          <a:p>
            <a:pPr>
              <a:lnSpc>
                <a:spcPts val="600"/>
              </a:lnSpc>
            </a:pPr>
            <a:r>
              <a:rPr lang="hu-HU" sz="1000" dirty="0">
                <a:hlinkClick r:id="rId11"/>
              </a:rPr>
              <a:t>https://www.hwsw.hu/hirek/25383/ne-dobja-ki-regi-pc-jet-----</a:t>
            </a:r>
            <a:r>
              <a:rPr lang="hu-HU" sz="1000" dirty="0" smtClean="0">
                <a:hlinkClick r:id="rId11"/>
              </a:rPr>
              <a:t>jotekonysagi-akciot-inditott-a-senorg.html</a:t>
            </a:r>
            <a:endParaRPr lang="hu-HU" sz="1000" dirty="0"/>
          </a:p>
          <a:p>
            <a:pPr>
              <a:lnSpc>
                <a:spcPts val="600"/>
              </a:lnSpc>
            </a:pPr>
            <a:r>
              <a:rPr lang="hu-HU" sz="1000" dirty="0">
                <a:hlinkClick r:id="rId12"/>
              </a:rPr>
              <a:t>https://</a:t>
            </a:r>
            <a:r>
              <a:rPr lang="hu-HU" sz="1000" dirty="0" smtClean="0">
                <a:hlinkClick r:id="rId12"/>
              </a:rPr>
              <a:t>mtvsz.hu/dynamic/20181106_e_figyelo_eloadas_delelott.pdf</a:t>
            </a:r>
            <a:endParaRPr lang="hu-HU" sz="1000" dirty="0"/>
          </a:p>
          <a:p>
            <a:pPr>
              <a:lnSpc>
                <a:spcPts val="600"/>
              </a:lnSpc>
            </a:pPr>
            <a:r>
              <a:rPr lang="hu-HU" sz="1000" dirty="0">
                <a:hlinkClick r:id="rId13"/>
              </a:rPr>
              <a:t>https://ehulladek.hu/veszelyes-e-hulladek</a:t>
            </a:r>
            <a:r>
              <a:rPr lang="hu-HU" sz="1000" dirty="0" smtClean="0">
                <a:hlinkClick r:id="rId13"/>
              </a:rPr>
              <a:t>/</a:t>
            </a:r>
            <a:endParaRPr lang="hu-HU" sz="1000" dirty="0"/>
          </a:p>
          <a:p>
            <a:pPr>
              <a:lnSpc>
                <a:spcPts val="600"/>
              </a:lnSpc>
            </a:pPr>
            <a:r>
              <a:rPr lang="hu-HU" sz="1000" dirty="0">
                <a:hlinkClick r:id="rId14"/>
              </a:rPr>
              <a:t>https://tesco.hu/hello/cikk/minden-amit-a-komposztalasrol-tudnia-kell/15372</a:t>
            </a:r>
            <a:r>
              <a:rPr lang="hu-HU" sz="1000" dirty="0" smtClean="0">
                <a:hlinkClick r:id="rId14"/>
              </a:rPr>
              <a:t>/</a:t>
            </a:r>
            <a:endParaRPr lang="hu-HU" sz="1000" dirty="0"/>
          </a:p>
          <a:p>
            <a:pPr>
              <a:lnSpc>
                <a:spcPts val="600"/>
              </a:lnSpc>
            </a:pPr>
            <a:r>
              <a:rPr lang="hu-HU" sz="1000" dirty="0">
                <a:hlinkClick r:id="rId15"/>
              </a:rPr>
              <a:t>http://</a:t>
            </a:r>
            <a:r>
              <a:rPr lang="hu-HU" sz="1000" dirty="0" smtClean="0">
                <a:hlinkClick r:id="rId15"/>
              </a:rPr>
              <a:t>www.thermalmassage.hu/hir/hasznalt-ruhak-vasarlasanak-elonyei</a:t>
            </a:r>
            <a:endParaRPr lang="hu-HU" sz="1000" dirty="0"/>
          </a:p>
          <a:p>
            <a:pPr>
              <a:lnSpc>
                <a:spcPts val="600"/>
              </a:lnSpc>
            </a:pPr>
            <a:r>
              <a:rPr lang="hu-HU" sz="1000" dirty="0">
                <a:hlinkClick r:id="rId16"/>
              </a:rPr>
              <a:t>https://</a:t>
            </a:r>
            <a:r>
              <a:rPr lang="hu-HU" sz="1000" dirty="0" smtClean="0">
                <a:hlinkClick r:id="rId16"/>
              </a:rPr>
              <a:t>humusz.hu/faq/mit-kezdhetek-textilhulladekkal</a:t>
            </a:r>
            <a:endParaRPr lang="hu-HU" sz="1000" dirty="0"/>
          </a:p>
          <a:p>
            <a:pPr>
              <a:lnSpc>
                <a:spcPts val="600"/>
              </a:lnSpc>
            </a:pPr>
            <a:r>
              <a:rPr lang="hu-HU" sz="1000" dirty="0">
                <a:hlinkClick r:id="rId17"/>
              </a:rPr>
              <a:t>https://</a:t>
            </a:r>
            <a:r>
              <a:rPr lang="hu-HU" sz="1000" dirty="0" smtClean="0">
                <a:hlinkClick r:id="rId17"/>
              </a:rPr>
              <a:t>hugas.met.com/hu/fyouture/zold-vilag/okologiai-labnyom-csokkentese/1154</a:t>
            </a:r>
            <a:endParaRPr lang="hu-HU" sz="1000" dirty="0"/>
          </a:p>
          <a:p>
            <a:pPr>
              <a:lnSpc>
                <a:spcPts val="600"/>
              </a:lnSpc>
            </a:pPr>
            <a:r>
              <a:rPr lang="hu-HU" sz="1000" dirty="0">
                <a:hlinkClick r:id="rId18"/>
              </a:rPr>
              <a:t>https://hu.wikipedia.org/wiki/%</a:t>
            </a:r>
            <a:r>
              <a:rPr lang="hu-HU" sz="1000" dirty="0" smtClean="0">
                <a:hlinkClick r:id="rId18"/>
              </a:rPr>
              <a:t>C3%96kol%C3%B3giai_l%C3%A1bnyom</a:t>
            </a:r>
            <a:endParaRPr lang="hu-HU" sz="1000" dirty="0"/>
          </a:p>
          <a:p>
            <a:pPr>
              <a:lnSpc>
                <a:spcPts val="600"/>
              </a:lnSpc>
            </a:pPr>
            <a:r>
              <a:rPr lang="hu-HU" sz="1000" dirty="0">
                <a:hlinkClick r:id="rId19"/>
              </a:rPr>
              <a:t>http://</a:t>
            </a:r>
            <a:r>
              <a:rPr lang="hu-HU" sz="1000" dirty="0" smtClean="0">
                <a:hlinkClick r:id="rId19"/>
              </a:rPr>
              <a:t>www.sozialproduziert.at/index.php?article_id=67&amp;clang=1</a:t>
            </a:r>
            <a:endParaRPr lang="hu-HU" sz="1000" dirty="0"/>
          </a:p>
          <a:p>
            <a:pPr>
              <a:lnSpc>
                <a:spcPts val="600"/>
              </a:lnSpc>
            </a:pPr>
            <a:r>
              <a:rPr lang="hu-HU" sz="1000" dirty="0">
                <a:hlinkClick r:id="rId20"/>
              </a:rPr>
              <a:t>https://slideplayer.hu/slide/2006581</a:t>
            </a:r>
            <a:r>
              <a:rPr lang="hu-HU" sz="1000" dirty="0" smtClean="0">
                <a:hlinkClick r:id="rId20"/>
              </a:rPr>
              <a:t>/</a:t>
            </a:r>
            <a:endParaRPr lang="hu-HU" sz="1000" dirty="0"/>
          </a:p>
          <a:p>
            <a:pPr>
              <a:lnSpc>
                <a:spcPts val="600"/>
              </a:lnSpc>
            </a:pPr>
            <a:r>
              <a:rPr lang="hu-HU" sz="1000" dirty="0">
                <a:hlinkClick r:id="rId21"/>
              </a:rPr>
              <a:t>https://</a:t>
            </a:r>
            <a:r>
              <a:rPr lang="hu-HU" sz="1000" dirty="0" smtClean="0">
                <a:hlinkClick r:id="rId21"/>
              </a:rPr>
              <a:t>mtvsz.hu/dynamic/sdg_kiadvany_web.pdf</a:t>
            </a:r>
            <a:endParaRPr lang="hu-HU" sz="1000" dirty="0"/>
          </a:p>
          <a:p>
            <a:pPr>
              <a:lnSpc>
                <a:spcPts val="600"/>
              </a:lnSpc>
            </a:pPr>
            <a:r>
              <a:rPr lang="hu-HU" sz="1000" dirty="0">
                <a:hlinkClick r:id="rId22"/>
              </a:rPr>
              <a:t>https://</a:t>
            </a:r>
            <a:r>
              <a:rPr lang="hu-HU" sz="1000" dirty="0" smtClean="0">
                <a:hlinkClick r:id="rId22"/>
              </a:rPr>
              <a:t>hu.wikipedia.org/wiki/Fosszilis_t%C3%BCzel%C5%91anyagok</a:t>
            </a:r>
            <a:endParaRPr lang="hu-HU" sz="1000" dirty="0" smtClean="0"/>
          </a:p>
          <a:p>
            <a:pPr>
              <a:lnSpc>
                <a:spcPts val="600"/>
              </a:lnSpc>
            </a:pPr>
            <a:r>
              <a:rPr lang="hu-HU" sz="1000" dirty="0" smtClean="0">
                <a:hlinkClick r:id="rId23"/>
              </a:rPr>
              <a:t>https://hugas.met.com/hu/fyouture/zold-vilag/honnan-jon-legtobb-szen-dioxid/348</a:t>
            </a:r>
            <a:endParaRPr lang="hu-HU" sz="1000" dirty="0" smtClean="0"/>
          </a:p>
          <a:p>
            <a:pPr>
              <a:lnSpc>
                <a:spcPts val="600"/>
              </a:lnSpc>
            </a:pPr>
            <a:r>
              <a:rPr lang="hu-HU" sz="1000" dirty="0" smtClean="0">
                <a:hlinkClick r:id="rId24"/>
              </a:rPr>
              <a:t>https://greendex.hu/kulonbozo-kizlekedesi-eszkozeink-mennyire-szennyeznek/</a:t>
            </a:r>
            <a:endParaRPr lang="hu-HU" sz="1000" dirty="0" smtClean="0"/>
          </a:p>
          <a:p>
            <a:pPr>
              <a:lnSpc>
                <a:spcPts val="600"/>
              </a:lnSpc>
            </a:pPr>
            <a:r>
              <a:rPr lang="hu-HU" sz="1000" dirty="0">
                <a:hlinkClick r:id="rId25"/>
              </a:rPr>
              <a:t>https://www.forbes.com/sites/jamesconca/2021/07/23/whats-happening-global-emissions-are-still-rising/?</a:t>
            </a:r>
            <a:r>
              <a:rPr lang="hu-HU" sz="1000" dirty="0" smtClean="0">
                <a:hlinkClick r:id="rId25"/>
              </a:rPr>
              <a:t>sh=59de313577ec</a:t>
            </a:r>
            <a:endParaRPr lang="hu-HU" sz="1000" dirty="0"/>
          </a:p>
          <a:p>
            <a:pPr>
              <a:lnSpc>
                <a:spcPts val="600"/>
              </a:lnSpc>
            </a:pPr>
            <a:r>
              <a:rPr lang="hu-HU" sz="1000" dirty="0">
                <a:hlinkClick r:id="rId26"/>
              </a:rPr>
              <a:t>https://</a:t>
            </a:r>
            <a:r>
              <a:rPr lang="hu-HU" sz="1000" dirty="0" smtClean="0">
                <a:hlinkClick r:id="rId26"/>
              </a:rPr>
              <a:t>www.europarl.europa.eu/news/hu/headlines/society/20190313STO31218/amit-erdemes-tudni-a-gepjarmuvek-szen-dioxid-kibocsatasarol-az-eu-ban</a:t>
            </a:r>
            <a:endParaRPr lang="hu-HU" sz="1000" dirty="0"/>
          </a:p>
          <a:p>
            <a:pPr>
              <a:lnSpc>
                <a:spcPts val="600"/>
              </a:lnSpc>
            </a:pPr>
            <a:r>
              <a:rPr lang="hu-HU" sz="1000" dirty="0">
                <a:hlinkClick r:id="rId27"/>
              </a:rPr>
              <a:t>https://</a:t>
            </a:r>
            <a:r>
              <a:rPr lang="hu-HU" sz="1000" dirty="0" smtClean="0">
                <a:hlinkClick r:id="rId27"/>
              </a:rPr>
              <a:t>qubit.hu/2018/08/30/az-egeszsegre-es-a-kornyezetre-is-karos-megis-egyre-tobb-hust-fogyaszt-az-emberiseg</a:t>
            </a:r>
            <a:endParaRPr lang="hu-HU" sz="1000" dirty="0"/>
          </a:p>
          <a:p>
            <a:pPr>
              <a:lnSpc>
                <a:spcPts val="600"/>
              </a:lnSpc>
            </a:pPr>
            <a:r>
              <a:rPr lang="hu-HU" sz="1000" dirty="0">
                <a:hlinkClick r:id="rId28"/>
              </a:rPr>
              <a:t>https://ng.24.hu</a:t>
            </a:r>
            <a:r>
              <a:rPr lang="hu-HU" sz="1000" dirty="0" smtClean="0">
                <a:hlinkClick r:id="rId28"/>
              </a:rPr>
              <a:t>/</a:t>
            </a:r>
            <a:endParaRPr lang="hu-HU" sz="1000" dirty="0" smtClean="0"/>
          </a:p>
        </p:txBody>
      </p:sp>
    </p:spTree>
    <p:extLst>
      <p:ext uri="{BB962C8B-B14F-4D97-AF65-F5344CB8AC3E}">
        <p14:creationId xmlns:p14="http://schemas.microsoft.com/office/powerpoint/2010/main" val="1827021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incs elérhető leírás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392"/>
            <a:ext cx="12486968" cy="9789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791286" y="2345788"/>
            <a:ext cx="9144000" cy="2166425"/>
          </a:xfrm>
        </p:spPr>
        <p:txBody>
          <a:bodyPr>
            <a:normAutofit/>
          </a:bodyPr>
          <a:lstStyle/>
          <a:p>
            <a:r>
              <a:rPr lang="hu-HU" sz="6600" b="1" u="sng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Köszönjük, hogy velünk tartottatok!</a:t>
            </a:r>
            <a:endParaRPr lang="hu-HU" sz="6600" b="1" u="sng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47345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658982" y="529704"/>
            <a:ext cx="9601200" cy="1485900"/>
          </a:xfrm>
        </p:spPr>
        <p:txBody>
          <a:bodyPr/>
          <a:lstStyle/>
          <a:p>
            <a:r>
              <a:rPr lang="hu-HU" dirty="0" smtClean="0"/>
              <a:t>Fenntarthatósági célok az </a:t>
            </a:r>
            <a:r>
              <a:rPr lang="hu-HU" dirty="0" smtClean="0"/>
              <a:t>EU-ban:</a:t>
            </a:r>
            <a:r>
              <a:rPr lang="hu-HU" dirty="0" smtClean="0"/>
              <a:t/>
            </a:r>
            <a:br>
              <a:rPr lang="hu-HU" dirty="0" smtClean="0"/>
            </a:br>
            <a:endParaRPr lang="hu-HU" dirty="0"/>
          </a:p>
        </p:txBody>
      </p:sp>
      <p:pic>
        <p:nvPicPr>
          <p:cNvPr id="5" name="Tartalom helye 4" descr="SDG_HU.jpg"/>
          <p:cNvPicPr>
            <a:picLocks noGrp="1" noChangeAspect="1"/>
          </p:cNvPicPr>
          <p:nvPr>
            <p:ph idx="1"/>
          </p:nvPr>
        </p:nvPicPr>
        <p:blipFill>
          <a:blip r:embed="rId2"/>
          <a:srcRect l="1089" t="12083" r="1595" b="16608"/>
          <a:stretch>
            <a:fillRect/>
          </a:stretch>
        </p:blipFill>
        <p:spPr>
          <a:xfrm>
            <a:off x="1159538" y="1272654"/>
            <a:ext cx="9872924" cy="5114498"/>
          </a:xfrm>
        </p:spPr>
      </p:pic>
      <p:sp>
        <p:nvSpPr>
          <p:cNvPr id="16386" name="AutoShape 2" descr="A fenntartható fejlődés fogalm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26973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title"/>
          </p:nvPr>
        </p:nvSpPr>
        <p:spPr>
          <a:xfrm>
            <a:off x="685800" y="34607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hu-HU" dirty="0"/>
              <a:t>Műanyag használat és káros hatásai:</a:t>
            </a:r>
            <a:endParaRPr dirty="0"/>
          </a:p>
        </p:txBody>
      </p:sp>
      <p:pic>
        <p:nvPicPr>
          <p:cNvPr id="26" name="Google Shape;26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362575" y="2076450"/>
            <a:ext cx="6829425" cy="47815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85800" y="2028825"/>
            <a:ext cx="9601200" cy="3581400"/>
          </a:xfrm>
        </p:spPr>
        <p:txBody>
          <a:bodyPr/>
          <a:lstStyle/>
          <a:p>
            <a:r>
              <a:rPr lang="hu-HU" dirty="0"/>
              <a:t>Nem bomlik le</a:t>
            </a:r>
          </a:p>
          <a:p>
            <a:r>
              <a:rPr lang="hu-HU" dirty="0"/>
              <a:t>Vízben </a:t>
            </a:r>
            <a:r>
              <a:rPr lang="hu-HU" dirty="0" err="1" smtClean="0"/>
              <a:t>mikroműanyagként</a:t>
            </a:r>
            <a:r>
              <a:rPr lang="hu-HU" dirty="0" smtClean="0"/>
              <a:t> </a:t>
            </a:r>
            <a:r>
              <a:rPr lang="hu-HU" dirty="0"/>
              <a:t>van jelen</a:t>
            </a:r>
          </a:p>
          <a:p>
            <a:r>
              <a:rPr lang="hu-HU" dirty="0"/>
              <a:t>Vizek életvilágát pusztítja</a:t>
            </a:r>
          </a:p>
          <a:p>
            <a:r>
              <a:rPr lang="hu-HU" dirty="0"/>
              <a:t>Táplálékláncba jut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41068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714375" y="34607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hu-HU" dirty="0"/>
              <a:t>Egyszerhasználatos műanyag:</a:t>
            </a:r>
            <a:endParaRPr dirty="0"/>
          </a:p>
        </p:txBody>
      </p:sp>
      <p:pic>
        <p:nvPicPr>
          <p:cNvPr id="30" name="Google Shape;30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010276" y="3181351"/>
            <a:ext cx="6181724" cy="367665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artalom helye 1"/>
          <p:cNvSpPr>
            <a:spLocks noGrp="1"/>
          </p:cNvSpPr>
          <p:nvPr>
            <p:ph idx="1"/>
          </p:nvPr>
        </p:nvSpPr>
        <p:spPr>
          <a:xfrm>
            <a:off x="714375" y="1971675"/>
            <a:ext cx="9601200" cy="3581400"/>
          </a:xfrm>
        </p:spPr>
        <p:txBody>
          <a:bodyPr/>
          <a:lstStyle/>
          <a:p>
            <a:r>
              <a:rPr lang="hu-HU" dirty="0"/>
              <a:t>Szívószál</a:t>
            </a:r>
          </a:p>
          <a:p>
            <a:r>
              <a:rPr lang="hu-HU" dirty="0"/>
              <a:t>Műanyag szatyrok</a:t>
            </a:r>
          </a:p>
          <a:p>
            <a:r>
              <a:rPr lang="hu-HU" dirty="0"/>
              <a:t>Műanyag tányérok</a:t>
            </a:r>
          </a:p>
          <a:p>
            <a:r>
              <a:rPr lang="hu-HU" dirty="0"/>
              <a:t>Több évszázad szükséges lebontásukhoz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82978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"/>
          <p:cNvSpPr txBox="1">
            <a:spLocks noGrp="1"/>
          </p:cNvSpPr>
          <p:nvPr>
            <p:ph type="title"/>
          </p:nvPr>
        </p:nvSpPr>
        <p:spPr>
          <a:xfrm>
            <a:off x="704850" y="34607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hu-HU" dirty="0"/>
              <a:t>Műanyag csökkentése:</a:t>
            </a:r>
            <a:endParaRPr dirty="0"/>
          </a:p>
        </p:txBody>
      </p:sp>
      <p:pic>
        <p:nvPicPr>
          <p:cNvPr id="34" name="Google Shape;34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605400" y="3271400"/>
            <a:ext cx="3586601" cy="358660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artalom helye 2"/>
          <p:cNvSpPr>
            <a:spLocks noGrp="1"/>
          </p:cNvSpPr>
          <p:nvPr>
            <p:ph idx="1"/>
          </p:nvPr>
        </p:nvSpPr>
        <p:spPr>
          <a:xfrm>
            <a:off x="704850" y="1876425"/>
            <a:ext cx="9601200" cy="3581400"/>
          </a:xfrm>
        </p:spPr>
        <p:txBody>
          <a:bodyPr/>
          <a:lstStyle/>
          <a:p>
            <a:r>
              <a:rPr lang="hu-HU" dirty="0"/>
              <a:t>Kulacs használata </a:t>
            </a:r>
            <a:r>
              <a:rPr lang="hu-HU" dirty="0" err="1" smtClean="0"/>
              <a:t>pet</a:t>
            </a:r>
            <a:r>
              <a:rPr lang="hu-HU" dirty="0"/>
              <a:t> </a:t>
            </a:r>
            <a:r>
              <a:rPr lang="hu-HU" dirty="0" smtClean="0"/>
              <a:t>palack </a:t>
            </a:r>
            <a:r>
              <a:rPr lang="hu-HU" dirty="0"/>
              <a:t>helyett</a:t>
            </a:r>
          </a:p>
          <a:p>
            <a:r>
              <a:rPr lang="hu-HU" dirty="0"/>
              <a:t>Műanyag konténerek újra használata</a:t>
            </a:r>
          </a:p>
          <a:p>
            <a:r>
              <a:rPr lang="hu-HU" dirty="0"/>
              <a:t>Papír illetve fém szívószálak</a:t>
            </a:r>
          </a:p>
          <a:p>
            <a:r>
              <a:rPr lang="hu-HU" dirty="0"/>
              <a:t>Vászon zsákok</a:t>
            </a:r>
          </a:p>
          <a:p>
            <a:r>
              <a:rPr lang="hu-HU" dirty="0"/>
              <a:t>Csomagoló anyag mennyiségének csökkentése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7114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"/>
          <p:cNvSpPr txBox="1">
            <a:spLocks noGrp="1"/>
          </p:cNvSpPr>
          <p:nvPr>
            <p:ph type="title"/>
          </p:nvPr>
        </p:nvSpPr>
        <p:spPr>
          <a:xfrm>
            <a:off x="733425" y="552451"/>
            <a:ext cx="9601200" cy="14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hu-HU" dirty="0"/>
              <a:t>Divat: Káros hatások:</a:t>
            </a:r>
            <a:endParaRPr dirty="0"/>
          </a:p>
        </p:txBody>
      </p:sp>
      <p:pic>
        <p:nvPicPr>
          <p:cNvPr id="14" name="Google Shape;14;p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038551" y="3107625"/>
            <a:ext cx="5378675" cy="375037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artalom helye 1"/>
          <p:cNvSpPr>
            <a:spLocks noGrp="1"/>
          </p:cNvSpPr>
          <p:nvPr>
            <p:ph idx="1"/>
          </p:nvPr>
        </p:nvSpPr>
        <p:spPr>
          <a:xfrm>
            <a:off x="733425" y="2171700"/>
            <a:ext cx="9601200" cy="3581400"/>
          </a:xfrm>
        </p:spPr>
        <p:txBody>
          <a:bodyPr/>
          <a:lstStyle/>
          <a:p>
            <a:r>
              <a:rPr lang="de-DE" dirty="0" err="1"/>
              <a:t>Több</a:t>
            </a:r>
            <a:r>
              <a:rPr lang="de-DE" dirty="0"/>
              <a:t> </a:t>
            </a:r>
            <a:r>
              <a:rPr lang="de-DE" dirty="0" err="1"/>
              <a:t>tonna</a:t>
            </a:r>
            <a:r>
              <a:rPr lang="de-DE" dirty="0"/>
              <a:t> </a:t>
            </a:r>
            <a:r>
              <a:rPr lang="de-DE" dirty="0" err="1"/>
              <a:t>ruha</a:t>
            </a:r>
            <a:r>
              <a:rPr lang="de-DE" dirty="0"/>
              <a:t> </a:t>
            </a:r>
            <a:r>
              <a:rPr lang="de-DE" dirty="0" err="1"/>
              <a:t>szemétként</a:t>
            </a:r>
            <a:r>
              <a:rPr lang="de-DE" dirty="0"/>
              <a:t> </a:t>
            </a:r>
            <a:r>
              <a:rPr lang="de-DE" dirty="0" err="1"/>
              <a:t>végzi</a:t>
            </a:r>
            <a:endParaRPr lang="de-DE" dirty="0"/>
          </a:p>
          <a:p>
            <a:r>
              <a:rPr lang="de-DE" dirty="0" err="1"/>
              <a:t>Csak</a:t>
            </a:r>
            <a:r>
              <a:rPr lang="de-DE" dirty="0"/>
              <a:t> </a:t>
            </a:r>
            <a:r>
              <a:rPr lang="de-DE" dirty="0" err="1"/>
              <a:t>csekély</a:t>
            </a:r>
            <a:r>
              <a:rPr lang="de-DE" dirty="0"/>
              <a:t> </a:t>
            </a:r>
            <a:r>
              <a:rPr lang="de-DE" dirty="0" err="1"/>
              <a:t>részük</a:t>
            </a:r>
            <a:r>
              <a:rPr lang="de-DE" dirty="0"/>
              <a:t> </a:t>
            </a:r>
            <a:r>
              <a:rPr lang="de-DE" dirty="0" err="1"/>
              <a:t>lesz</a:t>
            </a:r>
            <a:r>
              <a:rPr lang="de-DE" dirty="0"/>
              <a:t> </a:t>
            </a:r>
            <a:r>
              <a:rPr lang="de-DE" dirty="0" err="1"/>
              <a:t>újra</a:t>
            </a:r>
            <a:r>
              <a:rPr lang="de-DE" dirty="0"/>
              <a:t> </a:t>
            </a:r>
            <a:r>
              <a:rPr lang="de-DE" dirty="0" err="1"/>
              <a:t>felhasználva</a:t>
            </a:r>
            <a:endParaRPr lang="de-DE" dirty="0"/>
          </a:p>
          <a:p>
            <a:r>
              <a:rPr lang="de-DE" dirty="0" err="1"/>
              <a:t>Gyártás</a:t>
            </a:r>
            <a:r>
              <a:rPr lang="de-DE" dirty="0"/>
              <a:t> </a:t>
            </a:r>
            <a:r>
              <a:rPr lang="de-DE" dirty="0" err="1"/>
              <a:t>során</a:t>
            </a:r>
            <a:r>
              <a:rPr lang="de-DE" dirty="0"/>
              <a:t>:</a:t>
            </a:r>
          </a:p>
          <a:p>
            <a:pPr lvl="1"/>
            <a:r>
              <a:rPr lang="de-DE" dirty="0" err="1"/>
              <a:t>Vízpazarlás</a:t>
            </a:r>
            <a:endParaRPr lang="de-DE" dirty="0"/>
          </a:p>
          <a:p>
            <a:pPr lvl="1"/>
            <a:r>
              <a:rPr lang="de-DE" dirty="0" err="1"/>
              <a:t>Vegyszeres</a:t>
            </a:r>
            <a:r>
              <a:rPr lang="de-DE" dirty="0"/>
              <a:t> </a:t>
            </a:r>
            <a:r>
              <a:rPr lang="de-DE" dirty="0" err="1"/>
              <a:t>szennyezés</a:t>
            </a:r>
            <a:endParaRPr lang="de-DE" dirty="0"/>
          </a:p>
          <a:p>
            <a:pPr lvl="1"/>
            <a:r>
              <a:rPr lang="de-DE" dirty="0" err="1"/>
              <a:t>Szén</a:t>
            </a:r>
            <a:r>
              <a:rPr lang="de-DE" dirty="0"/>
              <a:t>-dioxid </a:t>
            </a:r>
            <a:r>
              <a:rPr lang="de-DE" dirty="0" err="1"/>
              <a:t>kibocsájtás</a:t>
            </a:r>
            <a:endParaRPr lang="de-DE" dirty="0"/>
          </a:p>
          <a:p>
            <a:r>
              <a:rPr lang="de-DE" dirty="0" err="1"/>
              <a:t>Felhalmozódás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08529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title"/>
          </p:nvPr>
        </p:nvSpPr>
        <p:spPr>
          <a:xfrm>
            <a:off x="742950" y="499200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hu-HU" dirty="0"/>
              <a:t>Fenntartható divat:</a:t>
            </a:r>
            <a:endParaRPr dirty="0"/>
          </a:p>
        </p:txBody>
      </p:sp>
      <p:pic>
        <p:nvPicPr>
          <p:cNvPr id="18" name="Google Shape;18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789000" y="3455000"/>
            <a:ext cx="3403000" cy="3403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artalom helye 1"/>
          <p:cNvSpPr>
            <a:spLocks noGrp="1"/>
          </p:cNvSpPr>
          <p:nvPr>
            <p:ph idx="1"/>
          </p:nvPr>
        </p:nvSpPr>
        <p:spPr>
          <a:xfrm>
            <a:off x="742950" y="2320437"/>
            <a:ext cx="9601200" cy="3581400"/>
          </a:xfrm>
        </p:spPr>
        <p:txBody>
          <a:bodyPr/>
          <a:lstStyle/>
          <a:p>
            <a:r>
              <a:rPr lang="de-DE" dirty="0" err="1"/>
              <a:t>Ruhacsere</a:t>
            </a:r>
            <a:endParaRPr lang="de-DE" dirty="0"/>
          </a:p>
          <a:p>
            <a:r>
              <a:rPr lang="de-DE" dirty="0" err="1"/>
              <a:t>Vásárlás</a:t>
            </a:r>
            <a:r>
              <a:rPr lang="de-DE" dirty="0"/>
              <a:t> </a:t>
            </a:r>
            <a:r>
              <a:rPr lang="de-DE" dirty="0" err="1"/>
              <a:t>másodkézből</a:t>
            </a:r>
            <a:endParaRPr lang="de-DE" dirty="0"/>
          </a:p>
          <a:p>
            <a:r>
              <a:rPr lang="de-DE" dirty="0" err="1"/>
              <a:t>Varrni</a:t>
            </a:r>
            <a:r>
              <a:rPr lang="de-DE" dirty="0"/>
              <a:t> </a:t>
            </a:r>
            <a:r>
              <a:rPr lang="de-DE" dirty="0" err="1"/>
              <a:t>tanulás</a:t>
            </a:r>
            <a:r>
              <a:rPr lang="de-DE" dirty="0"/>
              <a:t> → </a:t>
            </a:r>
            <a:r>
              <a:rPr lang="de-DE" dirty="0" err="1"/>
              <a:t>ruhák</a:t>
            </a:r>
            <a:r>
              <a:rPr lang="de-DE" dirty="0"/>
              <a:t> </a:t>
            </a:r>
            <a:r>
              <a:rPr lang="de-DE" dirty="0" err="1"/>
              <a:t>átalakítása</a:t>
            </a:r>
            <a:endParaRPr lang="de-DE" dirty="0"/>
          </a:p>
          <a:p>
            <a:r>
              <a:rPr lang="de-DE" dirty="0" err="1"/>
              <a:t>Újrahasznosított</a:t>
            </a:r>
            <a:r>
              <a:rPr lang="de-DE" dirty="0"/>
              <a:t> </a:t>
            </a:r>
            <a:r>
              <a:rPr lang="de-DE" dirty="0" err="1"/>
              <a:t>anyagból</a:t>
            </a:r>
            <a:r>
              <a:rPr lang="de-DE" dirty="0"/>
              <a:t> </a:t>
            </a:r>
            <a:r>
              <a:rPr lang="de-DE" dirty="0" err="1"/>
              <a:t>készült</a:t>
            </a:r>
            <a:r>
              <a:rPr lang="de-DE" dirty="0"/>
              <a:t> </a:t>
            </a:r>
            <a:r>
              <a:rPr lang="de-DE" dirty="0" err="1"/>
              <a:t>ruhák</a:t>
            </a:r>
            <a:r>
              <a:rPr lang="de-DE" dirty="0"/>
              <a:t> </a:t>
            </a:r>
            <a:r>
              <a:rPr lang="de-DE" dirty="0" err="1" smtClean="0"/>
              <a:t>vás</a:t>
            </a:r>
            <a:r>
              <a:rPr lang="hu-HU" dirty="0" smtClean="0"/>
              <a:t>á</a:t>
            </a:r>
            <a:r>
              <a:rPr lang="de-DE" dirty="0" err="1" smtClean="0"/>
              <a:t>rlása</a:t>
            </a:r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42308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rop">
  <a:themeElements>
    <a:clrScheme name="13. egyéni séma">
      <a:dk1>
        <a:sysClr val="windowText" lastClr="000000"/>
      </a:dk1>
      <a:lt1>
        <a:sysClr val="window" lastClr="FFFFFF"/>
      </a:lt1>
      <a:dk2>
        <a:srgbClr val="0E7674"/>
      </a:dk2>
      <a:lt2>
        <a:srgbClr val="9BF3F1"/>
      </a:lt2>
      <a:accent1>
        <a:srgbClr val="18D2CE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17F9D331-421E-442F-B033-AF5B21A44854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TM10001105[[fn=Körülvágás]]</Template>
  <TotalTime>0</TotalTime>
  <Words>759</Words>
  <Application>Microsoft Office PowerPoint</Application>
  <PresentationFormat>Szélesvásznú</PresentationFormat>
  <Paragraphs>223</Paragraphs>
  <Slides>35</Slides>
  <Notes>2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1</vt:i4>
      </vt:variant>
      <vt:variant>
        <vt:lpstr>Diacímek</vt:lpstr>
      </vt:variant>
      <vt:variant>
        <vt:i4>35</vt:i4>
      </vt:variant>
    </vt:vector>
  </HeadingPairs>
  <TitlesOfParts>
    <vt:vector size="41" baseType="lpstr">
      <vt:lpstr>Arial</vt:lpstr>
      <vt:lpstr>Calibri</vt:lpstr>
      <vt:lpstr>Franklin Gothic Book</vt:lpstr>
      <vt:lpstr>inherit</vt:lpstr>
      <vt:lpstr>Wingdings</vt:lpstr>
      <vt:lpstr>Crop</vt:lpstr>
      <vt:lpstr>Anyaghasználat és fenntarthatóság</vt:lpstr>
      <vt:lpstr>Mit értünk anyaghasználat és fenntarthatóság alatt?</vt:lpstr>
      <vt:lpstr>PowerPoint-bemutató</vt:lpstr>
      <vt:lpstr>Fenntarthatósági célok az EU-ban: </vt:lpstr>
      <vt:lpstr>Műanyag használat és káros hatásai:</vt:lpstr>
      <vt:lpstr>Egyszerhasználatos műanyag:</vt:lpstr>
      <vt:lpstr>Műanyag csökkentése:</vt:lpstr>
      <vt:lpstr>Divat: Káros hatások:</vt:lpstr>
      <vt:lpstr>Fenntartható divat:</vt:lpstr>
      <vt:lpstr>Mit tudsz te tenni a ruhapazarlás ellen?</vt:lpstr>
      <vt:lpstr>Műanyagevő baktériumok:</vt:lpstr>
      <vt:lpstr>Az elektronikai hulladék:</vt:lpstr>
      <vt:lpstr>Eszközeink élete:</vt:lpstr>
      <vt:lpstr>Káros anyagok:</vt:lpstr>
      <vt:lpstr>Mit tehetünk?</vt:lpstr>
      <vt:lpstr>Újrahasználat:</vt:lpstr>
      <vt:lpstr>Ökolábnyom:</vt:lpstr>
      <vt:lpstr>Fajtái:</vt:lpstr>
      <vt:lpstr>Mit tehetünk a csökkentéséért?</vt:lpstr>
      <vt:lpstr>Ökolábnyom kalkulátor:</vt:lpstr>
      <vt:lpstr>Szén-dioxid kibocsátás</vt:lpstr>
      <vt:lpstr>A kibocsátásról általánosságban:</vt:lpstr>
      <vt:lpstr>Közlekedés:</vt:lpstr>
      <vt:lpstr>Étkezés:</vt:lpstr>
      <vt:lpstr>Tények:</vt:lpstr>
      <vt:lpstr>Filmek:</vt:lpstr>
      <vt:lpstr>Komposztálás:</vt:lpstr>
      <vt:lpstr>Komposztálás előnyei:</vt:lpstr>
      <vt:lpstr>Négy alapvető alkotószer:</vt:lpstr>
      <vt:lpstr>Hogyan? Hol? Mikor?</vt:lpstr>
      <vt:lpstr>Mit lehet komposztálni?</vt:lpstr>
      <vt:lpstr>Mit nem lehet?</vt:lpstr>
      <vt:lpstr>További tartalmakért kövessetek minket Instagramon és Facebookon is!</vt:lpstr>
      <vt:lpstr>Források:</vt:lpstr>
      <vt:lpstr>Köszönjük, hogy velünk tartottatok!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Anyaghasználat és fenntarthatóság</dc:title>
  <dc:creator>User</dc:creator>
  <cp:lastModifiedBy>User</cp:lastModifiedBy>
  <cp:revision>16</cp:revision>
  <dcterms:created xsi:type="dcterms:W3CDTF">2022-02-20T19:46:30Z</dcterms:created>
  <dcterms:modified xsi:type="dcterms:W3CDTF">2022-02-20T21:14:00Z</dcterms:modified>
</cp:coreProperties>
</file>