
<file path=[Content_Types].xml><?xml version="1.0" encoding="utf-8"?>
<Types xmlns="http://schemas.openxmlformats.org/package/2006/content-types">
  <Default ContentType="image/jpeg" Extension="jpg"/>
  <Default ContentType="application/vnd.openxmlformats-officedocument.oleObject" Extension="bin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1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drawingml.chart+xml" PartName="/ppt/charts/chart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ms-office.chartstyle+xml" PartName="/ppt/charts/style1.xml"/>
  <Override ContentType="application/vnd.openxmlformats-officedocument.presentationml.presProps+xml" PartName="/ppt/pres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  <p:sldMasterId id="214748366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2" roundtripDataSignature="AMtx7mgK5VYIHk/3x0WSG5V0q6GfgZVi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customschemas.google.com/relationships/presentationmetadata" Target="metadata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/>
              <a:t>A</a:t>
            </a:r>
            <a:r>
              <a:rPr lang="hu-HU" baseline="0"/>
              <a:t> nádasok területnének változása bizonyos településeken 2003 és 2010 között</a:t>
            </a:r>
            <a:endParaRPr lang="hu-HU"/>
          </a:p>
        </c:rich>
      </c:tx>
      <c:layout>
        <c:manualLayout>
          <c:xMode val="edge"/>
          <c:yMode val="edge"/>
          <c:x val="0.16791663919057476"/>
          <c:y val="1.40318054256314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70C0"/>
              </a:solidFill>
            </a:ln>
            <a:effectLst/>
            <a:sp3d>
              <a:contourClr>
                <a:srgbClr val="0070C0"/>
              </a:contourClr>
            </a:sp3d>
          </c:spPr>
          <c:invertIfNegative val="0"/>
          <c:cat>
            <c:strRef>
              <c:f>Sheet1!$A$2:$A$10</c:f>
              <c:strCache>
                <c:ptCount val="9"/>
                <c:pt idx="0">
                  <c:v>Balatonkenese</c:v>
                </c:pt>
                <c:pt idx="1">
                  <c:v>Aszófő</c:v>
                </c:pt>
                <c:pt idx="2">
                  <c:v>Paloznak</c:v>
                </c:pt>
                <c:pt idx="3">
                  <c:v>Alsóörs</c:v>
                </c:pt>
                <c:pt idx="4">
                  <c:v>Badacsonytomaj</c:v>
                </c:pt>
                <c:pt idx="5">
                  <c:v>Keszthely</c:v>
                </c:pt>
                <c:pt idx="6">
                  <c:v>Balatonszentgyörgy</c:v>
                </c:pt>
                <c:pt idx="7">
                  <c:v>Balatonalmádi</c:v>
                </c:pt>
                <c:pt idx="8">
                  <c:v>Zánka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13287</c:v>
                </c:pt>
                <c:pt idx="1">
                  <c:v>14143</c:v>
                </c:pt>
                <c:pt idx="2">
                  <c:v>48009</c:v>
                </c:pt>
                <c:pt idx="3">
                  <c:v>42122</c:v>
                </c:pt>
                <c:pt idx="4">
                  <c:v>48502</c:v>
                </c:pt>
                <c:pt idx="5">
                  <c:v>18911</c:v>
                </c:pt>
                <c:pt idx="6">
                  <c:v>2451</c:v>
                </c:pt>
                <c:pt idx="7">
                  <c:v>39195</c:v>
                </c:pt>
                <c:pt idx="8">
                  <c:v>16124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46-4FB5-8232-AC98BFF0EF4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F9900"/>
            </a:solidFill>
            <a:ln>
              <a:solidFill>
                <a:srgbClr val="FF9900"/>
              </a:solidFill>
            </a:ln>
            <a:effectLst/>
            <a:sp3d>
              <a:contourClr>
                <a:srgbClr val="FF9900"/>
              </a:contourClr>
            </a:sp3d>
          </c:spPr>
          <c:invertIfNegative val="0"/>
          <c:cat>
            <c:strRef>
              <c:f>Sheet1!$A$2:$A$10</c:f>
              <c:strCache>
                <c:ptCount val="9"/>
                <c:pt idx="0">
                  <c:v>Balatonkenese</c:v>
                </c:pt>
                <c:pt idx="1">
                  <c:v>Aszófő</c:v>
                </c:pt>
                <c:pt idx="2">
                  <c:v>Paloznak</c:v>
                </c:pt>
                <c:pt idx="3">
                  <c:v>Alsóörs</c:v>
                </c:pt>
                <c:pt idx="4">
                  <c:v>Badacsonytomaj</c:v>
                </c:pt>
                <c:pt idx="5">
                  <c:v>Keszthely</c:v>
                </c:pt>
                <c:pt idx="6">
                  <c:v>Balatonszentgyörgy</c:v>
                </c:pt>
                <c:pt idx="7">
                  <c:v>Balatonalmádi</c:v>
                </c:pt>
                <c:pt idx="8">
                  <c:v>Zánka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8058</c:v>
                </c:pt>
                <c:pt idx="1">
                  <c:v>13488</c:v>
                </c:pt>
                <c:pt idx="2">
                  <c:v>43837</c:v>
                </c:pt>
                <c:pt idx="3">
                  <c:v>38603</c:v>
                </c:pt>
                <c:pt idx="4">
                  <c:v>47526</c:v>
                </c:pt>
                <c:pt idx="5">
                  <c:v>19139</c:v>
                </c:pt>
                <c:pt idx="6">
                  <c:v>1011</c:v>
                </c:pt>
                <c:pt idx="7">
                  <c:v>37875</c:v>
                </c:pt>
                <c:pt idx="8">
                  <c:v>11124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46-4FB5-8232-AC98BFF0EF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09907615"/>
        <c:axId val="1909905535"/>
        <c:axId val="0"/>
      </c:bar3DChart>
      <c:catAx>
        <c:axId val="1909907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909905535"/>
        <c:crosses val="autoZero"/>
        <c:auto val="1"/>
        <c:lblAlgn val="ctr"/>
        <c:lblOffset val="100"/>
        <c:noMultiLvlLbl val="0"/>
      </c:catAx>
      <c:valAx>
        <c:axId val="19099055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9099076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7" name="Google Shape;47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1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8" name="Google Shape;28;p18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9" name="Google Shape;29;p18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0" name="Google Shape;30;p18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31" name="Google Shape;31;p18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32" name="Google Shape;32;p18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18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34" name="Google Shape;34;p18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35" name="Google Shape;35;p18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36" name="Google Shape;36;p1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" name="Google Shape;38;p18"/>
          <p:cNvSpPr txBox="1"/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8"/>
          <p:cNvSpPr txBox="1"/>
          <p:nvPr>
            <p:ph idx="1" type="subTitle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0" name="Google Shape;40;p18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8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8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>
  <p:cSld name="Title and Caption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9"/>
          <p:cNvSpPr txBox="1"/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9"/>
          <p:cNvSpPr txBox="1"/>
          <p:nvPr>
            <p:ph idx="1" type="body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7" name="Google Shape;97;p29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9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9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>
  <p:cSld name="Quote with Caption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0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30"/>
          <p:cNvSpPr txBox="1"/>
          <p:nvPr>
            <p:ph idx="1" type="body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03" name="Google Shape;103;p30"/>
          <p:cNvSpPr txBox="1"/>
          <p:nvPr>
            <p:ph idx="2" type="body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4" name="Google Shape;104;p30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30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30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7" name="Google Shape;107;p30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8" name="Google Shape;108;p30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00">
              <a:solidFill>
                <a:srgbClr val="BFE47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>
  <p:cSld name="Name Card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1"/>
          <p:cNvSpPr txBox="1"/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31"/>
          <p:cNvSpPr txBox="1"/>
          <p:nvPr>
            <p:ph idx="1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2" name="Google Shape;112;p31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31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31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Name Card">
  <p:cSld name="Quote Name Card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2"/>
          <p:cNvSpPr txBox="1"/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32"/>
          <p:cNvSpPr txBox="1"/>
          <p:nvPr>
            <p:ph idx="1" type="body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18" name="Google Shape;118;p32"/>
          <p:cNvSpPr txBox="1"/>
          <p:nvPr>
            <p:ph idx="2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9" name="Google Shape;119;p32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32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32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2" name="Google Shape;122;p32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23" name="Google Shape;123;p32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ue or False">
  <p:cSld name="True or False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3"/>
          <p:cNvSpPr txBox="1"/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b="0" sz="44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33"/>
          <p:cNvSpPr txBox="1"/>
          <p:nvPr>
            <p:ph idx="1" type="body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27" name="Google Shape;127;p33"/>
          <p:cNvSpPr txBox="1"/>
          <p:nvPr>
            <p:ph idx="2" type="body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8" name="Google Shape;128;p33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33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33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4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34"/>
          <p:cNvSpPr txBox="1"/>
          <p:nvPr>
            <p:ph idx="1" type="body"/>
          </p:nvPr>
        </p:nvSpPr>
        <p:spPr>
          <a:xfrm rot="5400000">
            <a:off x="3035281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34" name="Google Shape;134;p34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34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34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5"/>
          <p:cNvSpPr txBox="1"/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35"/>
          <p:cNvSpPr txBox="1"/>
          <p:nvPr>
            <p:ph idx="1" type="body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40" name="Google Shape;140;p35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35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35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20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62" name="Google Shape;162;p20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63" name="Google Shape;163;p20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64" name="Google Shape;164;p20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165" name="Google Shape;165;p20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66" name="Google Shape;166;p20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20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168" name="Google Shape;168;p20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169" name="Google Shape;169;p20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170" name="Google Shape;170;p2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20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2" name="Google Shape;172;p20"/>
          <p:cNvSpPr txBox="1"/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20"/>
          <p:cNvSpPr txBox="1"/>
          <p:nvPr>
            <p:ph idx="1" type="subTitle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FEFEFE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4" name="Google Shape;174;p20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20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20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1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1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46" name="Google Shape;46;p21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1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1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/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2"/>
          <p:cNvSpPr txBox="1"/>
          <p:nvPr>
            <p:ph idx="1" type="body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2" name="Google Shape;52;p22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2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2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3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3"/>
          <p:cNvSpPr txBox="1"/>
          <p:nvPr>
            <p:ph idx="1" type="body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8" name="Google Shape;58;p23"/>
          <p:cNvSpPr txBox="1"/>
          <p:nvPr>
            <p:ph idx="2" type="body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9" name="Google Shape;59;p23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3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3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4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4"/>
          <p:cNvSpPr txBox="1"/>
          <p:nvPr>
            <p:ph idx="1" type="body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65" name="Google Shape;65;p24"/>
          <p:cNvSpPr txBox="1"/>
          <p:nvPr>
            <p:ph idx="2" type="body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6" name="Google Shape;66;p24"/>
          <p:cNvSpPr txBox="1"/>
          <p:nvPr>
            <p:ph idx="3" type="body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67" name="Google Shape;67;p24"/>
          <p:cNvSpPr txBox="1"/>
          <p:nvPr>
            <p:ph idx="4" type="body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8" name="Google Shape;68;p24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4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4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5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5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5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5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6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6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6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7"/>
          <p:cNvSpPr txBox="1"/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7"/>
          <p:cNvSpPr txBox="1"/>
          <p:nvPr>
            <p:ph idx="1" type="body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83" name="Google Shape;83;p27"/>
          <p:cNvSpPr txBox="1"/>
          <p:nvPr>
            <p:ph idx="2" type="body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/>
        </p:txBody>
      </p:sp>
      <p:sp>
        <p:nvSpPr>
          <p:cNvPr id="84" name="Google Shape;84;p27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7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7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8"/>
          <p:cNvSpPr txBox="1"/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8"/>
          <p:cNvSpPr/>
          <p:nvPr>
            <p:ph idx="2" type="pic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28"/>
          <p:cNvSpPr txBox="1"/>
          <p:nvPr>
            <p:ph idx="1" type="body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91" name="Google Shape;91;p28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8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8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Google Shape;11;p17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" name="Google Shape;12;p17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3" name="Google Shape;13;p17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14" name="Google Shape;14;p17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5" name="Google Shape;15;p17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17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17" name="Google Shape;17;p17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18" name="Google Shape;18;p17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19" name="Google Shape;19;p1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1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fmla="val 0" name="adj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17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b="0" i="0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" name="Google Shape;22;p17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3" name="Google Shape;23;p17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4" name="Google Shape;24;p17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25" name="Google Shape;25;p17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19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5" name="Google Shape;145;p19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6" name="Google Shape;146;p19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47" name="Google Shape;147;p19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148" name="Google Shape;148;p19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49" name="Google Shape;149;p19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9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151" name="Google Shape;151;p19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152" name="Google Shape;152;p19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153" name="Google Shape;153;p19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9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fmla="val 0" name="adj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5" name="Google Shape;155;p19"/>
          <p:cNvSpPr txBox="1"/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b="0" i="0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56" name="Google Shape;156;p19"/>
          <p:cNvSpPr txBox="1"/>
          <p:nvPr>
            <p:ph idx="1" type="body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09880" lvl="1" marL="914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99719" lvl="2" marL="1371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89560" lvl="3" marL="1828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89560" lvl="4" marL="22860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89560" lvl="5" marL="27432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89560" lvl="6" marL="32004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89559" lvl="7" marL="36576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89559" lvl="8" marL="41148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FEFEFE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57" name="Google Shape;157;p19"/>
          <p:cNvSpPr txBox="1"/>
          <p:nvPr>
            <p:ph idx="10" type="dt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58" name="Google Shape;158;p19"/>
          <p:cNvSpPr txBox="1"/>
          <p:nvPr>
            <p:ph idx="11" type="ftr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59" name="Google Shape;159;p19"/>
          <p:cNvSpPr txBox="1"/>
          <p:nvPr>
            <p:ph idx="12" type="sldNum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chart" Target="../charts/chart1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Relationship Id="rId4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jpg"/><Relationship Id="rId4" Type="http://schemas.openxmlformats.org/officeDocument/2006/relationships/image" Target="../media/image1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hyperlink" Target="http://egyetemunk.com/wp-content/uploads/2019/02/1-naphal-2-550x517.png" TargetMode="External"/><Relationship Id="rId10" Type="http://schemas.openxmlformats.org/officeDocument/2006/relationships/hyperlink" Target="https://cdn.nwmgroups.hu/s/img/i/0903/20090318harlekink3.jpg" TargetMode="External"/><Relationship Id="rId13" Type="http://schemas.openxmlformats.org/officeDocument/2006/relationships/hyperlink" Target="https://hajozas.hu/wp-content/uploads/2016/04/balaton-hajozas-vihar-vitorlazas-hajozashu-1.jpg" TargetMode="External"/><Relationship Id="rId12" Type="http://schemas.openxmlformats.org/officeDocument/2006/relationships/hyperlink" Target="https://cdn.hellovidek.hu/images/site/articles/lead/2020/07/1594104696-Pij2wlY8Z_md.jpg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swedishnomad.com/wp-content/images/2019/11/Balatonsjon.jpg" TargetMode="External"/><Relationship Id="rId4" Type="http://schemas.openxmlformats.org/officeDocument/2006/relationships/hyperlink" Target="https://mapio.net/images-p/11388898.jpg" TargetMode="External"/><Relationship Id="rId9" Type="http://schemas.openxmlformats.org/officeDocument/2006/relationships/hyperlink" Target="https://www.turistamagazin.hu/media/thumbs/na/da/so/nadasok-nelkul-nincs-egeszseges-balaton-20612cfb-320526.jpg" TargetMode="External"/><Relationship Id="rId5" Type="http://schemas.openxmlformats.org/officeDocument/2006/relationships/hyperlink" Target="https://www.programturizmus.hu/media/image/big/ajanlat/szabadido/tura-kirandulas/gyalogtura/101/25819.jpg" TargetMode="External"/><Relationship Id="rId6" Type="http://schemas.openxmlformats.org/officeDocument/2006/relationships/hyperlink" Target="https://csodasmagyarorszag.hu/media/0/08/08fe0cc54dbbbd6e111497155b2e0396.jpg" TargetMode="External"/><Relationship Id="rId7" Type="http://schemas.openxmlformats.org/officeDocument/2006/relationships/hyperlink" Target="https://cdn.portfolio.hu/articles/images-xl/d/i/z/dizel-auto-legszennyezes-klimavaltozas-338333.jpg" TargetMode="External"/><Relationship Id="rId8" Type="http://schemas.openxmlformats.org/officeDocument/2006/relationships/hyperlink" Target="https://nepszava.hu/i/10/6/1/568473.jpg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Relationship Id="rId4" Type="http://schemas.openxmlformats.org/officeDocument/2006/relationships/image" Target="../media/image1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Relationship Id="rId4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ody of water with trees around it&#10;&#10;Description automatically generated with low confidence" id="181" name="Google Shape;181;p1"/>
          <p:cNvPicPr preferRelativeResize="0"/>
          <p:nvPr/>
        </p:nvPicPr>
        <p:blipFill rotWithShape="1">
          <a:blip r:embed="rId3">
            <a:alphaModFix/>
          </a:blip>
          <a:srcRect b="0" l="9091" r="0" t="23103"/>
          <a:stretch/>
        </p:blipFill>
        <p:spPr>
          <a:xfrm>
            <a:off x="1" y="10"/>
            <a:ext cx="1219199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"/>
          <p:cNvSpPr/>
          <p:nvPr/>
        </p:nvSpPr>
        <p:spPr>
          <a:xfrm rot="10800000">
            <a:off x="0" y="0"/>
            <a:ext cx="842596" cy="5666154"/>
          </a:xfrm>
          <a:prstGeom prst="triangle">
            <a:avLst>
              <a:gd fmla="val 100000" name="adj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"/>
          <p:cNvSpPr/>
          <p:nvPr/>
        </p:nvSpPr>
        <p:spPr>
          <a:xfrm>
            <a:off x="3684541" y="0"/>
            <a:ext cx="7315200" cy="6858000"/>
          </a:xfrm>
          <a:prstGeom prst="parallelogram">
            <a:avLst>
              <a:gd fmla="val 14937" name="adj"/>
            </a:avLst>
          </a:prstGeom>
          <a:solidFill>
            <a:schemeClr val="dk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84" name="Google Shape;184;p1"/>
          <p:cNvCxnSpPr/>
          <p:nvPr/>
        </p:nvCxnSpPr>
        <p:spPr>
          <a:xfrm>
            <a:off x="9371012" y="0"/>
            <a:ext cx="1219200" cy="685800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5" name="Google Shape;185;p1"/>
          <p:cNvCxnSpPr/>
          <p:nvPr/>
        </p:nvCxnSpPr>
        <p:spPr>
          <a:xfrm flipH="1">
            <a:off x="7425267" y="3681413"/>
            <a:ext cx="4763558" cy="3176587"/>
          </a:xfrm>
          <a:prstGeom prst="straightConnector1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6" name="Google Shape;186;p1"/>
          <p:cNvSpPr/>
          <p:nvPr/>
        </p:nvSpPr>
        <p:spPr>
          <a:xfrm>
            <a:off x="9181476" y="-8467"/>
            <a:ext cx="3007349" cy="6866467"/>
          </a:xfrm>
          <a:custGeom>
            <a:rect b="b" l="l" r="r" t="t"/>
            <a:pathLst>
              <a:path extrusionOk="0" h="6866467" w="3007349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29803"/>
            </a:schemeClr>
          </a:solidFill>
          <a:ln>
            <a:noFill/>
          </a:ln>
        </p:spPr>
      </p:sp>
      <p:sp>
        <p:nvSpPr>
          <p:cNvPr id="187" name="Google Shape;187;p1"/>
          <p:cNvSpPr/>
          <p:nvPr/>
        </p:nvSpPr>
        <p:spPr>
          <a:xfrm>
            <a:off x="9603442" y="-8467"/>
            <a:ext cx="2588558" cy="6866467"/>
          </a:xfrm>
          <a:custGeom>
            <a:rect b="b" l="l" r="r" t="t"/>
            <a:pathLst>
              <a:path extrusionOk="0" h="6866467" w="2573311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</p:sp>
      <p:sp>
        <p:nvSpPr>
          <p:cNvPr id="188" name="Google Shape;188;p1"/>
          <p:cNvSpPr/>
          <p:nvPr/>
        </p:nvSpPr>
        <p:spPr>
          <a:xfrm>
            <a:off x="8932333" y="3048000"/>
            <a:ext cx="3259667" cy="3810000"/>
          </a:xfrm>
          <a:prstGeom prst="triangle">
            <a:avLst>
              <a:gd fmla="val 100000" name="adj"/>
            </a:avLst>
          </a:prstGeom>
          <a:solidFill>
            <a:schemeClr val="accent2">
              <a:alpha val="71764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"/>
          <p:cNvSpPr txBox="1"/>
          <p:nvPr/>
        </p:nvSpPr>
        <p:spPr>
          <a:xfrm>
            <a:off x="4441586" y="1622365"/>
            <a:ext cx="5539026" cy="174234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00" u="none" cap="none" strike="noStrike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Az ökoszisztéma szolgáltatásai</a:t>
            </a:r>
            <a:endParaRPr b="0" i="0" sz="5400" u="none" cap="none" strike="noStrike">
              <a:solidFill>
                <a:schemeClr val="accent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0" name="Google Shape;190;p1"/>
          <p:cNvSpPr/>
          <p:nvPr/>
        </p:nvSpPr>
        <p:spPr>
          <a:xfrm>
            <a:off x="9334500" y="-8467"/>
            <a:ext cx="2854326" cy="6866467"/>
          </a:xfrm>
          <a:custGeom>
            <a:rect b="b" l="l" r="r" t="t"/>
            <a:pathLst>
              <a:path extrusionOk="0" h="6866467" w="2858013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rgbClr val="3F7818">
              <a:alpha val="46666"/>
            </a:srgbClr>
          </a:solidFill>
          <a:ln>
            <a:noFill/>
          </a:ln>
        </p:spPr>
      </p:sp>
      <p:sp>
        <p:nvSpPr>
          <p:cNvPr id="191" name="Google Shape;191;p1"/>
          <p:cNvSpPr/>
          <p:nvPr/>
        </p:nvSpPr>
        <p:spPr>
          <a:xfrm>
            <a:off x="10898730" y="-8467"/>
            <a:ext cx="1290094" cy="6866467"/>
          </a:xfrm>
          <a:custGeom>
            <a:rect b="b" l="l" r="r" t="t"/>
            <a:pathLst>
              <a:path extrusionOk="0" h="6858000" w="1290094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rgbClr val="BFE471">
              <a:alpha val="69803"/>
            </a:srgbClr>
          </a:solidFill>
          <a:ln>
            <a:noFill/>
          </a:ln>
        </p:spPr>
      </p:sp>
      <p:sp>
        <p:nvSpPr>
          <p:cNvPr id="192" name="Google Shape;192;p1"/>
          <p:cNvSpPr/>
          <p:nvPr/>
        </p:nvSpPr>
        <p:spPr>
          <a:xfrm>
            <a:off x="10938999" y="-8467"/>
            <a:ext cx="1249825" cy="6866467"/>
          </a:xfrm>
          <a:custGeom>
            <a:rect b="b" l="l" r="r" t="t"/>
            <a:pathLst>
              <a:path extrusionOk="0" h="6858000" w="1249825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4705"/>
            </a:schemeClr>
          </a:solidFill>
          <a:ln>
            <a:noFill/>
          </a:ln>
        </p:spPr>
      </p:sp>
      <p:sp>
        <p:nvSpPr>
          <p:cNvPr id="193" name="Google Shape;193;p1"/>
          <p:cNvSpPr/>
          <p:nvPr/>
        </p:nvSpPr>
        <p:spPr>
          <a:xfrm>
            <a:off x="10371666" y="3589867"/>
            <a:ext cx="1817159" cy="3268133"/>
          </a:xfrm>
          <a:prstGeom prst="triangle">
            <a:avLst>
              <a:gd fmla="val 100000" name="adj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"/>
          <p:cNvSpPr txBox="1"/>
          <p:nvPr/>
        </p:nvSpPr>
        <p:spPr>
          <a:xfrm>
            <a:off x="4511673" y="3302241"/>
            <a:ext cx="539885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Készítette: Fogl Balázs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0"/>
          <p:cNvSpPr/>
          <p:nvPr/>
        </p:nvSpPr>
        <p:spPr>
          <a:xfrm>
            <a:off x="7469901" y="1121487"/>
            <a:ext cx="2241629" cy="1205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10"/>
          <p:cNvSpPr/>
          <p:nvPr/>
        </p:nvSpPr>
        <p:spPr>
          <a:xfrm>
            <a:off x="2480468" y="2826410"/>
            <a:ext cx="2169318" cy="1205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10"/>
          <p:cNvSpPr/>
          <p:nvPr/>
        </p:nvSpPr>
        <p:spPr>
          <a:xfrm>
            <a:off x="7469901" y="4531334"/>
            <a:ext cx="2241629" cy="1205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474" name="Google Shape;474;p10"/>
          <p:cNvGraphicFramePr/>
          <p:nvPr/>
        </p:nvGraphicFramePr>
        <p:xfrm>
          <a:off x="215055" y="322133"/>
          <a:ext cx="9796902" cy="6213729"/>
        </p:xfrm>
        <a:graphic>
          <a:graphicData uri="http://schemas.openxmlformats.org/drawingml/2006/chart">
            <c:chart r:id="rId3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" name="Google Shape;480;p11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1" name="Google Shape;481;p11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82" name="Google Shape;482;p11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83" name="Google Shape;483;p11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484" name="Google Shape;484;p11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485" name="Google Shape;485;p11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487" name="Google Shape;487;p11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488" name="Google Shape;488;p11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489" name="Google Shape;489;p11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fmla="val 0" name="adj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A group of ladybugs&#10;&#10;Description automatically generated" id="491" name="Google Shape;491;p11"/>
          <p:cNvPicPr preferRelativeResize="0"/>
          <p:nvPr/>
        </p:nvPicPr>
        <p:blipFill rotWithShape="1">
          <a:blip r:embed="rId3">
            <a:alphaModFix/>
          </a:blip>
          <a:srcRect b="3" l="4183" r="4900" t="0"/>
          <a:stretch/>
        </p:blipFill>
        <p:spPr>
          <a:xfrm>
            <a:off x="322048" y="-1"/>
            <a:ext cx="4551305" cy="3429000"/>
          </a:xfrm>
          <a:custGeom>
            <a:rect b="b" l="l" r="r" t="t"/>
            <a:pathLst>
              <a:path extrusionOk="0" h="3429000" w="4551305">
                <a:moveTo>
                  <a:pt x="509916" y="0"/>
                </a:moveTo>
                <a:lnTo>
                  <a:pt x="4551305" y="0"/>
                </a:lnTo>
                <a:lnTo>
                  <a:pt x="4551305" y="1"/>
                </a:lnTo>
                <a:lnTo>
                  <a:pt x="3693885" y="1"/>
                </a:lnTo>
                <a:lnTo>
                  <a:pt x="3181696" y="3429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92" name="Google Shape;492;p11"/>
          <p:cNvSpPr txBox="1"/>
          <p:nvPr/>
        </p:nvSpPr>
        <p:spPr>
          <a:xfrm>
            <a:off x="4159225" y="609600"/>
            <a:ext cx="5114776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Invazív fajok okozta problémák</a:t>
            </a:r>
            <a:endParaRPr/>
          </a:p>
        </p:txBody>
      </p:sp>
      <p:pic>
        <p:nvPicPr>
          <p:cNvPr descr="A frog on a piece of food&#10;&#10;Description automatically generated with low confidence" id="493" name="Google Shape;493;p11"/>
          <p:cNvPicPr preferRelativeResize="0"/>
          <p:nvPr/>
        </p:nvPicPr>
        <p:blipFill rotWithShape="1">
          <a:blip r:embed="rId4">
            <a:alphaModFix/>
          </a:blip>
          <a:srcRect b="-2" l="18173" r="89" t="0"/>
          <a:stretch/>
        </p:blipFill>
        <p:spPr>
          <a:xfrm>
            <a:off x="-10633" y="3428999"/>
            <a:ext cx="3514376" cy="3429001"/>
          </a:xfrm>
          <a:custGeom>
            <a:rect b="b" l="l" r="r" t="t"/>
            <a:pathLst>
              <a:path extrusionOk="0" h="3429001" w="3514376">
                <a:moveTo>
                  <a:pt x="332680" y="0"/>
                </a:moveTo>
                <a:lnTo>
                  <a:pt x="3514376" y="0"/>
                </a:lnTo>
                <a:lnTo>
                  <a:pt x="3002186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  <a:noFill/>
          <a:ln>
            <a:noFill/>
          </a:ln>
        </p:spPr>
      </p:pic>
      <p:cxnSp>
        <p:nvCxnSpPr>
          <p:cNvPr id="494" name="Google Shape;494;p11"/>
          <p:cNvCxnSpPr/>
          <p:nvPr/>
        </p:nvCxnSpPr>
        <p:spPr>
          <a:xfrm>
            <a:off x="332012" y="3428999"/>
            <a:ext cx="3251160" cy="0"/>
          </a:xfrm>
          <a:prstGeom prst="straightConnector1">
            <a:avLst/>
          </a:prstGeom>
          <a:noFill/>
          <a:ln cap="rnd" cmpd="sng" w="127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5" name="Google Shape;495;p11"/>
          <p:cNvSpPr/>
          <p:nvPr/>
        </p:nvSpPr>
        <p:spPr>
          <a:xfrm rot="10800000">
            <a:off x="0" y="0"/>
            <a:ext cx="842596" cy="5666154"/>
          </a:xfrm>
          <a:prstGeom prst="triangle">
            <a:avLst>
              <a:gd fmla="val 100000" name="adj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11"/>
          <p:cNvSpPr txBox="1"/>
          <p:nvPr/>
        </p:nvSpPr>
        <p:spPr>
          <a:xfrm>
            <a:off x="4159225" y="2160589"/>
            <a:ext cx="5114776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4224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►"/>
            </a:pPr>
            <a:r>
              <a:rPr lang="en-US" sz="28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Az őshonos fajoknak fel kell venniük a versenyt az ínvazív fajokkal</a:t>
            </a:r>
            <a:endParaRPr sz="28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42240" lvl="0" marL="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►"/>
            </a:pPr>
            <a:r>
              <a:rPr lang="en-US" sz="28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Megváltoztatják az ökoszisztéma rendszerét, felborítják az egyensúlyt</a:t>
            </a:r>
            <a:endParaRPr sz="28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42240" lvl="0" marL="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Char char="►"/>
            </a:pPr>
            <a:r>
              <a:rPr lang="en-US" sz="28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Jelentős mezőgazdasági károkat okoznak</a:t>
            </a:r>
            <a:endParaRPr sz="28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97" name="Google Shape;497;p11"/>
          <p:cNvSpPr/>
          <p:nvPr/>
        </p:nvSpPr>
        <p:spPr>
          <a:xfrm>
            <a:off x="7469901" y="1121487"/>
            <a:ext cx="2241629" cy="1205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11"/>
          <p:cNvSpPr/>
          <p:nvPr/>
        </p:nvSpPr>
        <p:spPr>
          <a:xfrm>
            <a:off x="2480468" y="2826410"/>
            <a:ext cx="2169318" cy="1205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11"/>
          <p:cNvSpPr/>
          <p:nvPr/>
        </p:nvSpPr>
        <p:spPr>
          <a:xfrm>
            <a:off x="7469901" y="4531334"/>
            <a:ext cx="2241629" cy="1205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2"/>
          <p:cNvSpPr txBox="1"/>
          <p:nvPr/>
        </p:nvSpPr>
        <p:spPr>
          <a:xfrm>
            <a:off x="0" y="254051"/>
            <a:ext cx="1219199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A Balaton vízminőségének romlása</a:t>
            </a:r>
            <a:endParaRPr/>
          </a:p>
        </p:txBody>
      </p:sp>
      <p:sp>
        <p:nvSpPr>
          <p:cNvPr id="505" name="Google Shape;505;p12"/>
          <p:cNvSpPr/>
          <p:nvPr/>
        </p:nvSpPr>
        <p:spPr>
          <a:xfrm>
            <a:off x="7469901" y="1121487"/>
            <a:ext cx="2241629" cy="1205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12"/>
          <p:cNvSpPr/>
          <p:nvPr/>
        </p:nvSpPr>
        <p:spPr>
          <a:xfrm>
            <a:off x="2480468" y="2826410"/>
            <a:ext cx="2169318" cy="1205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12"/>
          <p:cNvSpPr/>
          <p:nvPr/>
        </p:nvSpPr>
        <p:spPr>
          <a:xfrm>
            <a:off x="7469901" y="4531334"/>
            <a:ext cx="2241629" cy="1205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08" name="Google Shape;508;p12"/>
          <p:cNvGrpSpPr/>
          <p:nvPr/>
        </p:nvGrpSpPr>
        <p:grpSpPr>
          <a:xfrm>
            <a:off x="2742176" y="1289128"/>
            <a:ext cx="6707645" cy="5484918"/>
            <a:chOff x="2934661" y="1322253"/>
            <a:chExt cx="6707645" cy="5484918"/>
          </a:xfrm>
        </p:grpSpPr>
        <p:sp>
          <p:nvSpPr>
            <p:cNvPr id="509" name="Google Shape;509;p12"/>
            <p:cNvSpPr/>
            <p:nvPr/>
          </p:nvSpPr>
          <p:spPr>
            <a:xfrm rot="4396374">
              <a:off x="3647021" y="2400525"/>
              <a:ext cx="4677714" cy="3262122"/>
            </a:xfrm>
            <a:custGeom>
              <a:rect b="b" l="l" r="r" t="t"/>
              <a:pathLst>
                <a:path extrusionOk="0" h="120000" w="120000">
                  <a:moveTo>
                    <a:pt x="0" y="120000"/>
                  </a:moveTo>
                  <a:quadBezTo>
                    <a:pt x="20000" y="40000"/>
                    <a:pt x="93748" y="15000"/>
                  </a:quadBezTo>
                  <a:lnTo>
                    <a:pt x="92569" y="0"/>
                  </a:lnTo>
                  <a:lnTo>
                    <a:pt x="120000" y="18786"/>
                  </a:lnTo>
                  <a:lnTo>
                    <a:pt x="96465" y="49572"/>
                  </a:lnTo>
                  <a:lnTo>
                    <a:pt x="95286" y="34572"/>
                  </a:lnTo>
                  <a:quadBezTo>
                    <a:pt x="30000" y="44572"/>
                    <a:pt x="0" y="120000"/>
                  </a:quadBezTo>
                  <a:close/>
                </a:path>
              </a:pathLst>
            </a:custGeom>
            <a:solidFill>
              <a:srgbClr val="90C223"/>
            </a:solid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12"/>
            <p:cNvSpPr/>
            <p:nvPr/>
          </p:nvSpPr>
          <p:spPr>
            <a:xfrm>
              <a:off x="2934661" y="1322253"/>
              <a:ext cx="3002957" cy="866986"/>
            </a:xfrm>
            <a:custGeom>
              <a:rect b="b" l="l" r="r" t="t"/>
              <a:pathLst>
                <a:path extrusionOk="0" h="866986" w="3002957">
                  <a:moveTo>
                    <a:pt x="0" y="0"/>
                  </a:moveTo>
                  <a:lnTo>
                    <a:pt x="3002957" y="0"/>
                  </a:lnTo>
                  <a:lnTo>
                    <a:pt x="3002957" y="866986"/>
                  </a:lnTo>
                  <a:lnTo>
                    <a:pt x="0" y="86698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b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86112"/>
                </a:buClr>
                <a:buSzPts val="2000"/>
                <a:buFont typeface="Trebuchet MS"/>
                <a:buNone/>
              </a:pPr>
              <a:r>
                <a:rPr lang="en-US" sz="2000">
                  <a:solidFill>
                    <a:srgbClr val="48611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Eutróf:</a:t>
              </a:r>
              <a:r>
                <a:rPr lang="en-US" sz="20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Közepesen termő,fürdőzésre alkalmas</a:t>
              </a:r>
              <a:endParaRPr/>
            </a:p>
          </p:txBody>
        </p:sp>
        <p:sp>
          <p:nvSpPr>
            <p:cNvPr id="511" name="Google Shape;511;p12"/>
            <p:cNvSpPr/>
            <p:nvPr/>
          </p:nvSpPr>
          <p:spPr>
            <a:xfrm>
              <a:off x="5723227" y="2050699"/>
              <a:ext cx="3218688" cy="866986"/>
            </a:xfrm>
            <a:custGeom>
              <a:rect b="b" l="l" r="r" t="t"/>
              <a:pathLst>
                <a:path extrusionOk="0" h="866986" w="3218688">
                  <a:moveTo>
                    <a:pt x="0" y="0"/>
                  </a:moveTo>
                  <a:lnTo>
                    <a:pt x="3218688" y="0"/>
                  </a:lnTo>
                  <a:lnTo>
                    <a:pt x="3218688" y="866986"/>
                  </a:lnTo>
                  <a:lnTo>
                    <a:pt x="0" y="86698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rebuchet MS"/>
                <a:buNone/>
              </a:pPr>
              <a:r>
                <a:rPr lang="en-US" sz="20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Emberi tevékenység</a:t>
              </a:r>
              <a:endParaRPr/>
            </a:p>
          </p:txBody>
        </p:sp>
        <p:sp>
          <p:nvSpPr>
            <p:cNvPr id="512" name="Google Shape;512;p12"/>
            <p:cNvSpPr/>
            <p:nvPr/>
          </p:nvSpPr>
          <p:spPr>
            <a:xfrm>
              <a:off x="3134294" y="3164604"/>
              <a:ext cx="2687182" cy="866986"/>
            </a:xfrm>
            <a:custGeom>
              <a:rect b="b" l="l" r="r" t="t"/>
              <a:pathLst>
                <a:path extrusionOk="0" h="866986" w="2687182">
                  <a:moveTo>
                    <a:pt x="0" y="0"/>
                  </a:moveTo>
                  <a:lnTo>
                    <a:pt x="2687182" y="0"/>
                  </a:lnTo>
                  <a:lnTo>
                    <a:pt x="2687182" y="866986"/>
                  </a:lnTo>
                  <a:lnTo>
                    <a:pt x="0" y="86698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rebuchet MS"/>
                <a:buNone/>
              </a:pPr>
              <a:r>
                <a:rPr lang="en-US" sz="20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Tápanyagok (pl.:foszfor)</a:t>
              </a:r>
              <a:endParaRPr/>
            </a:p>
          </p:txBody>
        </p:sp>
        <p:sp>
          <p:nvSpPr>
            <p:cNvPr id="513" name="Google Shape;513;p12"/>
            <p:cNvSpPr/>
            <p:nvPr/>
          </p:nvSpPr>
          <p:spPr>
            <a:xfrm>
              <a:off x="7126033" y="3598097"/>
              <a:ext cx="2516273" cy="866986"/>
            </a:xfrm>
            <a:custGeom>
              <a:rect b="b" l="l" r="r" t="t"/>
              <a:pathLst>
                <a:path extrusionOk="0" h="866986" w="2516273">
                  <a:moveTo>
                    <a:pt x="0" y="0"/>
                  </a:moveTo>
                  <a:lnTo>
                    <a:pt x="2516273" y="0"/>
                  </a:lnTo>
                  <a:lnTo>
                    <a:pt x="2516273" y="866986"/>
                  </a:lnTo>
                  <a:lnTo>
                    <a:pt x="0" y="86698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Trebuchet MS"/>
                <a:buNone/>
              </a:pPr>
              <a:r>
                <a:rPr lang="en-US" sz="20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Növények számának emelkedése</a:t>
              </a:r>
              <a:endParaRPr/>
            </a:p>
          </p:txBody>
        </p:sp>
        <p:sp>
          <p:nvSpPr>
            <p:cNvPr id="514" name="Google Shape;514;p12"/>
            <p:cNvSpPr/>
            <p:nvPr/>
          </p:nvSpPr>
          <p:spPr>
            <a:xfrm>
              <a:off x="6333157" y="5940185"/>
              <a:ext cx="2980266" cy="866986"/>
            </a:xfrm>
            <a:custGeom>
              <a:rect b="b" l="l" r="r" t="t"/>
              <a:pathLst>
                <a:path extrusionOk="0" h="866986" w="2980266">
                  <a:moveTo>
                    <a:pt x="0" y="0"/>
                  </a:moveTo>
                  <a:lnTo>
                    <a:pt x="2980266" y="0"/>
                  </a:lnTo>
                  <a:lnTo>
                    <a:pt x="2980266" y="866986"/>
                  </a:lnTo>
                  <a:lnTo>
                    <a:pt x="0" y="866986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t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86112"/>
                </a:buClr>
                <a:buSzPts val="2000"/>
                <a:buFont typeface="Trebuchet MS"/>
                <a:buNone/>
              </a:pPr>
              <a:r>
                <a:rPr lang="en-US" sz="2000">
                  <a:solidFill>
                    <a:srgbClr val="48611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Hipertróf: </a:t>
              </a:r>
              <a:r>
                <a:rPr lang="en-US" sz="200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Túltermő, fürdőzésre nem javasolt</a:t>
              </a: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sky, outdoor, ground, clouds&#10;&#10;Description automatically generated" id="519" name="Google Shape;51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9652" y="3200567"/>
            <a:ext cx="4990896" cy="2808766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13"/>
          <p:cNvSpPr txBox="1"/>
          <p:nvPr/>
        </p:nvSpPr>
        <p:spPr>
          <a:xfrm>
            <a:off x="739302" y="344216"/>
            <a:ext cx="652726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A halállomány pusztulása</a:t>
            </a:r>
            <a:endParaRPr/>
          </a:p>
        </p:txBody>
      </p:sp>
      <p:sp>
        <p:nvSpPr>
          <p:cNvPr id="521" name="Google Shape;521;p13"/>
          <p:cNvSpPr/>
          <p:nvPr/>
        </p:nvSpPr>
        <p:spPr>
          <a:xfrm>
            <a:off x="7469901" y="1121487"/>
            <a:ext cx="2241629" cy="1205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13"/>
          <p:cNvSpPr/>
          <p:nvPr/>
        </p:nvSpPr>
        <p:spPr>
          <a:xfrm>
            <a:off x="2480468" y="2826410"/>
            <a:ext cx="2169318" cy="1205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13"/>
          <p:cNvSpPr/>
          <p:nvPr/>
        </p:nvSpPr>
        <p:spPr>
          <a:xfrm>
            <a:off x="7469901" y="4531334"/>
            <a:ext cx="2241629" cy="1205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13"/>
          <p:cNvSpPr txBox="1"/>
          <p:nvPr/>
        </p:nvSpPr>
        <p:spPr>
          <a:xfrm>
            <a:off x="5735647" y="3020893"/>
            <a:ext cx="606138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Viharkárok</a:t>
            </a:r>
            <a:endParaRPr/>
          </a:p>
        </p:txBody>
      </p:sp>
      <p:sp>
        <p:nvSpPr>
          <p:cNvPr id="525" name="Google Shape;525;p13"/>
          <p:cNvSpPr txBox="1"/>
          <p:nvPr/>
        </p:nvSpPr>
        <p:spPr>
          <a:xfrm>
            <a:off x="744977" y="1107686"/>
            <a:ext cx="4668335" cy="20928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Az elmúlt évtizedben több tömeges halhullás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2014-ben a gardaállomány ritkult meg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26" name="Google Shape;526;p13"/>
          <p:cNvSpPr txBox="1"/>
          <p:nvPr/>
        </p:nvSpPr>
        <p:spPr>
          <a:xfrm>
            <a:off x="5735646" y="3667224"/>
            <a:ext cx="6141826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 Balatoni viharjelzések összesített fenntartási ideje évről évre növekszik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 viharos napok számát tekintve 2017 volt az egyik legviharosabb év</a:t>
            </a:r>
            <a:endParaRPr/>
          </a:p>
        </p:txBody>
      </p:sp>
      <p:pic>
        <p:nvPicPr>
          <p:cNvPr descr="A group of fish swimming in water&#10;&#10;Description automatically generated with low confidence" id="527" name="Google Shape;52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69901" y="343237"/>
            <a:ext cx="4096179" cy="2302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4"/>
          <p:cNvSpPr/>
          <p:nvPr/>
        </p:nvSpPr>
        <p:spPr>
          <a:xfrm>
            <a:off x="0" y="0"/>
            <a:ext cx="12192000" cy="41772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33" name="Google Shape;533;p14"/>
          <p:cNvPicPr preferRelativeResize="0"/>
          <p:nvPr/>
        </p:nvPicPr>
        <p:blipFill rotWithShape="1">
          <a:blip r:embed="rId3">
            <a:alphaModFix/>
          </a:blip>
          <a:srcRect b="-1" l="3862" r="12961" t="0"/>
          <a:stretch/>
        </p:blipFill>
        <p:spPr>
          <a:xfrm>
            <a:off x="20" y="3"/>
            <a:ext cx="6050260" cy="4091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14"/>
          <p:cNvPicPr preferRelativeResize="0"/>
          <p:nvPr/>
        </p:nvPicPr>
        <p:blipFill rotWithShape="1">
          <a:blip r:embed="rId4">
            <a:alphaModFix/>
          </a:blip>
          <a:srcRect b="-1" l="0" r="16836" t="0"/>
          <a:stretch/>
        </p:blipFill>
        <p:spPr>
          <a:xfrm>
            <a:off x="6141719" y="-683"/>
            <a:ext cx="6050280" cy="4092348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14"/>
          <p:cNvSpPr/>
          <p:nvPr/>
        </p:nvSpPr>
        <p:spPr>
          <a:xfrm>
            <a:off x="7469901" y="1121487"/>
            <a:ext cx="2241629" cy="1205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14"/>
          <p:cNvSpPr/>
          <p:nvPr/>
        </p:nvSpPr>
        <p:spPr>
          <a:xfrm>
            <a:off x="2480468" y="2826410"/>
            <a:ext cx="2169318" cy="1205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14"/>
          <p:cNvSpPr/>
          <p:nvPr/>
        </p:nvSpPr>
        <p:spPr>
          <a:xfrm>
            <a:off x="7469901" y="4531334"/>
            <a:ext cx="2241629" cy="1205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38" name="Google Shape;538;p14"/>
          <p:cNvGrpSpPr/>
          <p:nvPr/>
        </p:nvGrpSpPr>
        <p:grpSpPr>
          <a:xfrm>
            <a:off x="2635657" y="1306378"/>
            <a:ext cx="7012120" cy="5411706"/>
            <a:chOff x="594688" y="3389"/>
            <a:chExt cx="7012120" cy="5411706"/>
          </a:xfrm>
        </p:grpSpPr>
        <p:sp>
          <p:nvSpPr>
            <p:cNvPr id="539" name="Google Shape;539;p14"/>
            <p:cNvSpPr/>
            <p:nvPr/>
          </p:nvSpPr>
          <p:spPr>
            <a:xfrm>
              <a:off x="594688" y="3389"/>
              <a:ext cx="4124776" cy="1649910"/>
            </a:xfrm>
            <a:prstGeom prst="chevron">
              <a:avLst>
                <a:gd fmla="val 50000" name="adj"/>
              </a:avLst>
            </a:prstGeom>
            <a:solidFill>
              <a:srgbClr val="90C223"/>
            </a:solid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14"/>
            <p:cNvSpPr txBox="1"/>
            <p:nvPr/>
          </p:nvSpPr>
          <p:spPr>
            <a:xfrm>
              <a:off x="1419643" y="3389"/>
              <a:ext cx="2474866" cy="16499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50800" spcFirstLastPara="1" rIns="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0"/>
                <a:buFont typeface="Trebuchet MS"/>
                <a:buNone/>
              </a:pPr>
              <a:r>
                <a:rPr lang="en-US" sz="40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Éghajlat</a:t>
              </a:r>
              <a:endParaRPr/>
            </a:p>
          </p:txBody>
        </p:sp>
        <p:sp>
          <p:nvSpPr>
            <p:cNvPr id="541" name="Google Shape;541;p14"/>
            <p:cNvSpPr/>
            <p:nvPr/>
          </p:nvSpPr>
          <p:spPr>
            <a:xfrm>
              <a:off x="4183244" y="143631"/>
              <a:ext cx="3423564" cy="1369425"/>
            </a:xfrm>
            <a:prstGeom prst="chevron">
              <a:avLst>
                <a:gd fmla="val 50000" name="adj"/>
              </a:avLst>
            </a:prstGeom>
            <a:solidFill>
              <a:srgbClr val="DBE8CA">
                <a:alpha val="89803"/>
              </a:srgbClr>
            </a:solidFill>
            <a:ln cap="rnd" cmpd="sng" w="19050">
              <a:solidFill>
                <a:srgbClr val="DBE8CA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14"/>
            <p:cNvSpPr txBox="1"/>
            <p:nvPr/>
          </p:nvSpPr>
          <p:spPr>
            <a:xfrm>
              <a:off x="4867957" y="143631"/>
              <a:ext cx="2054139" cy="1369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875" lIns="31750" spcFirstLastPara="1" rIns="0" wrap="square" tIns="158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Trebuchet MS"/>
                <a:buNone/>
              </a:pPr>
              <a:r>
                <a:rPr lang="en-US" sz="25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Szárazabb, Mediterránra hasonlító</a:t>
              </a:r>
              <a:endParaRPr/>
            </a:p>
          </p:txBody>
        </p:sp>
        <p:sp>
          <p:nvSpPr>
            <p:cNvPr id="543" name="Google Shape;543;p14"/>
            <p:cNvSpPr/>
            <p:nvPr/>
          </p:nvSpPr>
          <p:spPr>
            <a:xfrm>
              <a:off x="594688" y="1884287"/>
              <a:ext cx="4124776" cy="1649910"/>
            </a:xfrm>
            <a:prstGeom prst="chevron">
              <a:avLst>
                <a:gd fmla="val 50000" name="adj"/>
              </a:avLst>
            </a:prstGeom>
            <a:solidFill>
              <a:srgbClr val="90C223"/>
            </a:solid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14"/>
            <p:cNvSpPr txBox="1"/>
            <p:nvPr/>
          </p:nvSpPr>
          <p:spPr>
            <a:xfrm>
              <a:off x="1419643" y="1884287"/>
              <a:ext cx="2474866" cy="16499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50800" spcFirstLastPara="1" rIns="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0"/>
                <a:buFont typeface="Trebuchet MS"/>
                <a:buNone/>
              </a:pPr>
              <a:r>
                <a:rPr lang="en-US" sz="40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Időjárás</a:t>
              </a:r>
              <a:endParaRPr/>
            </a:p>
          </p:txBody>
        </p:sp>
        <p:sp>
          <p:nvSpPr>
            <p:cNvPr id="545" name="Google Shape;545;p14"/>
            <p:cNvSpPr/>
            <p:nvPr/>
          </p:nvSpPr>
          <p:spPr>
            <a:xfrm>
              <a:off x="4183244" y="2024530"/>
              <a:ext cx="3423564" cy="1369425"/>
            </a:xfrm>
            <a:prstGeom prst="chevron">
              <a:avLst>
                <a:gd fmla="val 50000" name="adj"/>
              </a:avLst>
            </a:prstGeom>
            <a:solidFill>
              <a:srgbClr val="DBE8CA">
                <a:alpha val="89803"/>
              </a:srgbClr>
            </a:solidFill>
            <a:ln cap="rnd" cmpd="sng" w="19050">
              <a:solidFill>
                <a:srgbClr val="DBE8CA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14"/>
            <p:cNvSpPr txBox="1"/>
            <p:nvPr/>
          </p:nvSpPr>
          <p:spPr>
            <a:xfrm>
              <a:off x="4867957" y="2024530"/>
              <a:ext cx="2054139" cy="1369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875" lIns="17775" spcFirstLastPara="1" rIns="0" wrap="square" tIns="88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Trebuchet MS"/>
                <a:buNone/>
              </a:pPr>
              <a:r>
                <a:rPr lang="en-US" sz="14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Kiszámíthatatlanabb</a:t>
              </a:r>
              <a:endParaRPr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594688" y="3765185"/>
              <a:ext cx="4124776" cy="1649910"/>
            </a:xfrm>
            <a:prstGeom prst="chevron">
              <a:avLst>
                <a:gd fmla="val 50000" name="adj"/>
              </a:avLst>
            </a:prstGeom>
            <a:solidFill>
              <a:srgbClr val="90C223"/>
            </a:solid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14"/>
            <p:cNvSpPr txBox="1"/>
            <p:nvPr/>
          </p:nvSpPr>
          <p:spPr>
            <a:xfrm>
              <a:off x="1419643" y="3765185"/>
              <a:ext cx="2474866" cy="16499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50800" spcFirstLastPara="1" rIns="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0"/>
                <a:buFont typeface="Trebuchet MS"/>
                <a:buNone/>
              </a:pPr>
              <a:r>
                <a:rPr lang="en-US" sz="40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Források, patakok vízjárása</a:t>
              </a:r>
              <a:endParaRPr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4183244" y="3905428"/>
              <a:ext cx="3423564" cy="1369425"/>
            </a:xfrm>
            <a:prstGeom prst="chevron">
              <a:avLst>
                <a:gd fmla="val 50000" name="adj"/>
              </a:avLst>
            </a:prstGeom>
            <a:solidFill>
              <a:srgbClr val="DBE8CA">
                <a:alpha val="89803"/>
              </a:srgbClr>
            </a:solidFill>
            <a:ln cap="rnd" cmpd="sng" w="19050">
              <a:solidFill>
                <a:srgbClr val="DBE8CA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14"/>
            <p:cNvSpPr txBox="1"/>
            <p:nvPr/>
          </p:nvSpPr>
          <p:spPr>
            <a:xfrm>
              <a:off x="4867957" y="3905428"/>
              <a:ext cx="2054139" cy="1369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5875" lIns="31750" spcFirstLastPara="1" rIns="0" wrap="square" tIns="158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Trebuchet MS"/>
                <a:buNone/>
              </a:pPr>
              <a:r>
                <a:rPr lang="en-US" sz="25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Patakok és általuk táplált tavak tűnnek el</a:t>
              </a:r>
              <a:endParaRPr/>
            </a:p>
          </p:txBody>
        </p:sp>
      </p:grpSp>
      <p:sp>
        <p:nvSpPr>
          <p:cNvPr id="551" name="Google Shape;551;p14"/>
          <p:cNvSpPr txBox="1"/>
          <p:nvPr/>
        </p:nvSpPr>
        <p:spPr>
          <a:xfrm>
            <a:off x="45718" y="11890"/>
            <a:ext cx="12192000" cy="8968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lnSpcReduction="1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Tíz év múlva...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5"/>
          <p:cNvSpPr txBox="1"/>
          <p:nvPr/>
        </p:nvSpPr>
        <p:spPr>
          <a:xfrm>
            <a:off x="505770" y="4756512"/>
            <a:ext cx="8288032" cy="10966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Köszönjük a figyelmet!</a:t>
            </a:r>
            <a:endParaRPr/>
          </a:p>
        </p:txBody>
      </p:sp>
      <p:pic>
        <p:nvPicPr>
          <p:cNvPr descr="A sunset over a field&#10;&#10;Description automatically generated with low confidence" id="557" name="Google Shape;557;p15"/>
          <p:cNvPicPr preferRelativeResize="0"/>
          <p:nvPr/>
        </p:nvPicPr>
        <p:blipFill rotWithShape="1">
          <a:blip r:embed="rId3">
            <a:alphaModFix/>
          </a:blip>
          <a:srcRect b="9003" l="0" r="2" t="12901"/>
          <a:stretch/>
        </p:blipFill>
        <p:spPr>
          <a:xfrm>
            <a:off x="677334" y="468621"/>
            <a:ext cx="8274669" cy="3635025"/>
          </a:xfrm>
          <a:custGeom>
            <a:rect b="b" l="l" r="r" t="t"/>
            <a:pathLst>
              <a:path extrusionOk="0" h="3635025" w="8274669">
                <a:moveTo>
                  <a:pt x="540554" y="0"/>
                </a:moveTo>
                <a:lnTo>
                  <a:pt x="8274669" y="0"/>
                </a:lnTo>
                <a:lnTo>
                  <a:pt x="8274669" y="3635025"/>
                </a:lnTo>
                <a:lnTo>
                  <a:pt x="0" y="3635025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58" name="Google Shape;558;p15"/>
          <p:cNvSpPr/>
          <p:nvPr/>
        </p:nvSpPr>
        <p:spPr>
          <a:xfrm>
            <a:off x="7469901" y="1121487"/>
            <a:ext cx="2241629" cy="1205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15"/>
          <p:cNvSpPr/>
          <p:nvPr/>
        </p:nvSpPr>
        <p:spPr>
          <a:xfrm>
            <a:off x="2480468" y="2826410"/>
            <a:ext cx="2169318" cy="1205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15"/>
          <p:cNvSpPr/>
          <p:nvPr/>
        </p:nvSpPr>
        <p:spPr>
          <a:xfrm>
            <a:off x="7469901" y="4531334"/>
            <a:ext cx="2241629" cy="1205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16"/>
          <p:cNvSpPr txBox="1"/>
          <p:nvPr/>
        </p:nvSpPr>
        <p:spPr>
          <a:xfrm>
            <a:off x="0" y="140224"/>
            <a:ext cx="12192000" cy="10966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Források:</a:t>
            </a:r>
            <a:endParaRPr sz="60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66" name="Google Shape;566;p16"/>
          <p:cNvSpPr/>
          <p:nvPr/>
        </p:nvSpPr>
        <p:spPr>
          <a:xfrm>
            <a:off x="7469901" y="1121487"/>
            <a:ext cx="2241629" cy="1205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16"/>
          <p:cNvSpPr/>
          <p:nvPr/>
        </p:nvSpPr>
        <p:spPr>
          <a:xfrm>
            <a:off x="2480468" y="2826410"/>
            <a:ext cx="2169318" cy="1205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16"/>
          <p:cNvSpPr/>
          <p:nvPr/>
        </p:nvSpPr>
        <p:spPr>
          <a:xfrm>
            <a:off x="7469901" y="4531334"/>
            <a:ext cx="2241629" cy="1205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16"/>
          <p:cNvSpPr txBox="1"/>
          <p:nvPr/>
        </p:nvSpPr>
        <p:spPr>
          <a:xfrm>
            <a:off x="208465" y="1052206"/>
            <a:ext cx="11717645" cy="77559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Képforrások: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https://www.swedishnomad.com/wp-content/images/2019/11/Balatonsjon.jpg</a:t>
            </a:r>
            <a:endParaRPr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https://mapio.net/images-p/11388898.jpg</a:t>
            </a:r>
            <a:endParaRPr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https://www.programturizmus.hu/media/image/big/ajanlat/szabadido/tura-kirandulas/gyalogtura/101/25819.jpg</a:t>
            </a:r>
            <a:endParaRPr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https://csodasmagyarorszag.hu/media/0/08/08fe0cc54dbbbd6e111497155b2e0396.jpg</a:t>
            </a:r>
            <a:endParaRPr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https://cdn.portfolio.hu/articles/images-xl/d/i/z/dizel-auto-legszennyezes-klimavaltozas-338333.jpg</a:t>
            </a:r>
            <a:endParaRPr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https://nepszava.hu/i/10/6/1/568473.jpg</a:t>
            </a:r>
            <a:endParaRPr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https://www.turistamagazin.hu/media/thumbs/na/da/so/nadasok-nelkul-nincs-egeszseges-balaton-20612cfb-320526.jpg</a:t>
            </a:r>
            <a:endParaRPr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https://cdn.nwmgroups.hu/s/img/i/0903/20090318harlekink3.jpg</a:t>
            </a:r>
            <a:endParaRPr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http://egyetemunk.com/wp-content/uploads/2019/02/1-naphal-2-550x517.png</a:t>
            </a:r>
            <a:endParaRPr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https://cdn.hellovidek.hu/images/site/articles/lead/2020/07/1594104696-Pij2wlY8Z_md.jpg</a:t>
            </a:r>
            <a:endParaRPr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https://hajozas.hu/wp-content/uploads/2016/04/balaton-hajozas-vihar-vitorlazas-hajozashu-1.jpg</a:t>
            </a:r>
            <a:endParaRPr sz="16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2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0" name="Google Shape;200;p2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01" name="Google Shape;201;p2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02" name="Google Shape;202;p2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203" name="Google Shape;203;p2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204" name="Google Shape;204;p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206" name="Google Shape;206;p2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207" name="Google Shape;207;p2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208" name="Google Shape;208;p2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fmla="val 0" name="adj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A sunset over a body of water&#10;&#10;Description automatically generated with medium confidence" id="210" name="Google Shape;210;p2"/>
          <p:cNvPicPr preferRelativeResize="0"/>
          <p:nvPr/>
        </p:nvPicPr>
        <p:blipFill rotWithShape="1">
          <a:blip r:embed="rId3">
            <a:alphaModFix/>
          </a:blip>
          <a:srcRect b="0" l="0" r="13362" t="0"/>
          <a:stretch/>
        </p:blipFill>
        <p:spPr>
          <a:xfrm>
            <a:off x="4269854" y="-1"/>
            <a:ext cx="7922146" cy="6858001"/>
          </a:xfrm>
          <a:custGeom>
            <a:rect b="b" l="l" r="r" t="t"/>
            <a:pathLst>
              <a:path extrusionOk="0" h="6858001" w="7922146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11" name="Google Shape;211;p2"/>
          <p:cNvSpPr txBox="1"/>
          <p:nvPr/>
        </p:nvSpPr>
        <p:spPr>
          <a:xfrm>
            <a:off x="677333" y="609600"/>
            <a:ext cx="3851123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Mit ad nekünk a Balaton?</a:t>
            </a:r>
            <a:endParaRPr/>
          </a:p>
        </p:txBody>
      </p:sp>
      <p:sp>
        <p:nvSpPr>
          <p:cNvPr id="212" name="Google Shape;212;p2"/>
          <p:cNvSpPr txBox="1"/>
          <p:nvPr/>
        </p:nvSpPr>
        <p:spPr>
          <a:xfrm>
            <a:off x="677334" y="2160589"/>
            <a:ext cx="3851122" cy="3880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Természet nyújtotta javak:</a:t>
            </a:r>
            <a:endParaRPr/>
          </a:p>
          <a:p>
            <a:pPr indent="-571500" lvl="0" marL="5715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</a:pPr>
            <a:r>
              <a:rPr b="0" i="0" lang="en-US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Anyagi (kézzel fogható)</a:t>
            </a:r>
            <a:endParaRPr/>
          </a:p>
          <a:p>
            <a:pPr indent="-571500" lvl="0" marL="5715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</a:pPr>
            <a:r>
              <a:rPr b="0" i="0" lang="en-US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Kulturális/szellemi</a:t>
            </a:r>
            <a:endParaRPr b="0" i="0" sz="18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213" name="Google Shape;213;p2"/>
          <p:cNvCxnSpPr/>
          <p:nvPr/>
        </p:nvCxnSpPr>
        <p:spPr>
          <a:xfrm>
            <a:off x="9371012" y="0"/>
            <a:ext cx="1219200" cy="685800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4" name="Google Shape;214;p2"/>
          <p:cNvCxnSpPr/>
          <p:nvPr/>
        </p:nvCxnSpPr>
        <p:spPr>
          <a:xfrm flipH="1">
            <a:off x="7425267" y="3681413"/>
            <a:ext cx="4763558" cy="3176587"/>
          </a:xfrm>
          <a:prstGeom prst="straightConnector1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5" name="Google Shape;215;p2"/>
          <p:cNvSpPr/>
          <p:nvPr/>
        </p:nvSpPr>
        <p:spPr>
          <a:xfrm>
            <a:off x="9181476" y="-8467"/>
            <a:ext cx="3007349" cy="6866467"/>
          </a:xfrm>
          <a:custGeom>
            <a:rect b="b" l="l" r="r" t="t"/>
            <a:pathLst>
              <a:path extrusionOk="0" h="6866467" w="3007349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29803"/>
            </a:schemeClr>
          </a:solidFill>
          <a:ln>
            <a:noFill/>
          </a:ln>
        </p:spPr>
      </p:sp>
      <p:sp>
        <p:nvSpPr>
          <p:cNvPr id="216" name="Google Shape;216;p2"/>
          <p:cNvSpPr/>
          <p:nvPr/>
        </p:nvSpPr>
        <p:spPr>
          <a:xfrm>
            <a:off x="9603442" y="-8467"/>
            <a:ext cx="2588558" cy="6866467"/>
          </a:xfrm>
          <a:custGeom>
            <a:rect b="b" l="l" r="r" t="t"/>
            <a:pathLst>
              <a:path extrusionOk="0" h="6866467" w="2573311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</p:sp>
      <p:sp>
        <p:nvSpPr>
          <p:cNvPr id="217" name="Google Shape;217;p2"/>
          <p:cNvSpPr/>
          <p:nvPr/>
        </p:nvSpPr>
        <p:spPr>
          <a:xfrm>
            <a:off x="8932333" y="3048000"/>
            <a:ext cx="3259667" cy="3810000"/>
          </a:xfrm>
          <a:prstGeom prst="triangle">
            <a:avLst>
              <a:gd fmla="val 100000" name="adj"/>
            </a:avLst>
          </a:prstGeom>
          <a:solidFill>
            <a:schemeClr val="accent2">
              <a:alpha val="71764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"/>
          <p:cNvSpPr/>
          <p:nvPr/>
        </p:nvSpPr>
        <p:spPr>
          <a:xfrm>
            <a:off x="9334500" y="-8467"/>
            <a:ext cx="2854326" cy="6866467"/>
          </a:xfrm>
          <a:custGeom>
            <a:rect b="b" l="l" r="r" t="t"/>
            <a:pathLst>
              <a:path extrusionOk="0" h="6866467" w="2858013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rgbClr val="3F7818">
              <a:alpha val="46666"/>
            </a:srgbClr>
          </a:solidFill>
          <a:ln>
            <a:noFill/>
          </a:ln>
        </p:spPr>
      </p:sp>
      <p:sp>
        <p:nvSpPr>
          <p:cNvPr id="219" name="Google Shape;219;p2"/>
          <p:cNvSpPr/>
          <p:nvPr/>
        </p:nvSpPr>
        <p:spPr>
          <a:xfrm>
            <a:off x="10898730" y="-8467"/>
            <a:ext cx="1290094" cy="6866467"/>
          </a:xfrm>
          <a:custGeom>
            <a:rect b="b" l="l" r="r" t="t"/>
            <a:pathLst>
              <a:path extrusionOk="0" h="6858000" w="1290094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rgbClr val="BFE471">
              <a:alpha val="69803"/>
            </a:srgbClr>
          </a:solidFill>
          <a:ln>
            <a:noFill/>
          </a:ln>
        </p:spPr>
      </p:sp>
      <p:sp>
        <p:nvSpPr>
          <p:cNvPr id="220" name="Google Shape;220;p2"/>
          <p:cNvSpPr/>
          <p:nvPr/>
        </p:nvSpPr>
        <p:spPr>
          <a:xfrm>
            <a:off x="10938999" y="-8467"/>
            <a:ext cx="1249825" cy="6866467"/>
          </a:xfrm>
          <a:custGeom>
            <a:rect b="b" l="l" r="r" t="t"/>
            <a:pathLst>
              <a:path extrusionOk="0" h="6858000" w="1249825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4705"/>
            </a:schemeClr>
          </a:solidFill>
          <a:ln>
            <a:noFill/>
          </a:ln>
        </p:spPr>
      </p:sp>
      <p:sp>
        <p:nvSpPr>
          <p:cNvPr id="221" name="Google Shape;221;p2"/>
          <p:cNvSpPr/>
          <p:nvPr/>
        </p:nvSpPr>
        <p:spPr>
          <a:xfrm>
            <a:off x="10371666" y="3589867"/>
            <a:ext cx="1817159" cy="3268133"/>
          </a:xfrm>
          <a:prstGeom prst="triangle">
            <a:avLst>
              <a:gd fmla="val 100000" name="adj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oogle Shape;226;p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27" name="Google Shape;227;p3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28" name="Google Shape;228;p3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29" name="Google Shape;229;p3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230" name="Google Shape;230;p3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231" name="Google Shape;231;p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233" name="Google Shape;233;p3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234" name="Google Shape;234;p3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235" name="Google Shape;235;p3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fmla="val 0" name="adj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7" name="Google Shape;237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8" name="Google Shape;238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239" name="Google Shape;239;p3"/>
          <p:cNvCxnSpPr/>
          <p:nvPr/>
        </p:nvCxnSpPr>
        <p:spPr>
          <a:xfrm>
            <a:off x="5111313" y="0"/>
            <a:ext cx="1219200" cy="6858000"/>
          </a:xfrm>
          <a:prstGeom prst="straightConnector1">
            <a:avLst/>
          </a:prstGeom>
          <a:noFill/>
          <a:ln cap="flat" cmpd="sng" w="9525">
            <a:solidFill>
              <a:srgbClr val="6C911C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0" name="Google Shape;240;p3"/>
          <p:cNvCxnSpPr/>
          <p:nvPr/>
        </p:nvCxnSpPr>
        <p:spPr>
          <a:xfrm flipH="1">
            <a:off x="3290979" y="3681413"/>
            <a:ext cx="4763558" cy="3176587"/>
          </a:xfrm>
          <a:prstGeom prst="straightConnector1">
            <a:avLst/>
          </a:prstGeom>
          <a:noFill/>
          <a:ln cap="flat" cmpd="sng" w="9525">
            <a:solidFill>
              <a:srgbClr val="7F7F7F">
                <a:alpha val="8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1" name="Google Shape;241;p3"/>
          <p:cNvSpPr/>
          <p:nvPr/>
        </p:nvSpPr>
        <p:spPr>
          <a:xfrm>
            <a:off x="4482568" y="-8467"/>
            <a:ext cx="3007349" cy="6866467"/>
          </a:xfrm>
          <a:custGeom>
            <a:rect b="b" l="l" r="r" t="t"/>
            <a:pathLst>
              <a:path extrusionOk="0" h="6866467" w="3007349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29803"/>
            </a:schemeClr>
          </a:solidFill>
          <a:ln>
            <a:noFill/>
          </a:ln>
        </p:spPr>
      </p:sp>
      <p:sp>
        <p:nvSpPr>
          <p:cNvPr id="242" name="Google Shape;242;p3"/>
          <p:cNvSpPr/>
          <p:nvPr/>
        </p:nvSpPr>
        <p:spPr>
          <a:xfrm>
            <a:off x="4904534" y="-8467"/>
            <a:ext cx="2588558" cy="6866467"/>
          </a:xfrm>
          <a:custGeom>
            <a:rect b="b" l="l" r="r" t="t"/>
            <a:pathLst>
              <a:path extrusionOk="0" h="6866467" w="2573311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</p:sp>
      <p:sp>
        <p:nvSpPr>
          <p:cNvPr id="243" name="Google Shape;243;p3"/>
          <p:cNvSpPr/>
          <p:nvPr/>
        </p:nvSpPr>
        <p:spPr>
          <a:xfrm>
            <a:off x="4233425" y="3048000"/>
            <a:ext cx="3259667" cy="3810000"/>
          </a:xfrm>
          <a:prstGeom prst="triangle">
            <a:avLst>
              <a:gd fmla="val 100000" name="adj"/>
            </a:avLst>
          </a:prstGeom>
          <a:solidFill>
            <a:schemeClr val="accent2">
              <a:alpha val="71764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"/>
          <p:cNvSpPr/>
          <p:nvPr/>
        </p:nvSpPr>
        <p:spPr>
          <a:xfrm>
            <a:off x="4635592" y="-8467"/>
            <a:ext cx="2854326" cy="6866467"/>
          </a:xfrm>
          <a:custGeom>
            <a:rect b="b" l="l" r="r" t="t"/>
            <a:pathLst>
              <a:path extrusionOk="0" h="6866467" w="2858013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rgbClr val="3F7818">
              <a:alpha val="69803"/>
            </a:srgbClr>
          </a:solidFill>
          <a:ln>
            <a:noFill/>
          </a:ln>
        </p:spPr>
      </p:sp>
      <p:sp>
        <p:nvSpPr>
          <p:cNvPr id="245" name="Google Shape;245;p3"/>
          <p:cNvSpPr/>
          <p:nvPr/>
        </p:nvSpPr>
        <p:spPr>
          <a:xfrm>
            <a:off x="5672758" y="3589867"/>
            <a:ext cx="1817159" cy="3268133"/>
          </a:xfrm>
          <a:prstGeom prst="triangle">
            <a:avLst>
              <a:gd fmla="val 100000" name="adj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"/>
          <p:cNvSpPr/>
          <p:nvPr/>
        </p:nvSpPr>
        <p:spPr>
          <a:xfrm>
            <a:off x="6197631" y="-8467"/>
            <a:ext cx="5994369" cy="6866467"/>
          </a:xfrm>
          <a:custGeom>
            <a:rect b="b" l="l" r="r" t="t"/>
            <a:pathLst>
              <a:path extrusionOk="0" h="6866467" w="5994369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rgbClr val="3F781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7" name="Google Shape;247;p3"/>
          <p:cNvSpPr txBox="1"/>
          <p:nvPr/>
        </p:nvSpPr>
        <p:spPr>
          <a:xfrm>
            <a:off x="7550551" y="-8467"/>
            <a:ext cx="4512989" cy="22277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Anyagi javak</a:t>
            </a:r>
            <a:endParaRPr b="0" i="0" sz="4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indoor, blue, appliance, dirty&#10;&#10;Description automatically generated" id="248" name="Google Shape;24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7251" y="1901814"/>
            <a:ext cx="3856774" cy="3143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9" name="Google Shape;249;p3"/>
          <p:cNvGrpSpPr/>
          <p:nvPr/>
        </p:nvGrpSpPr>
        <p:grpSpPr>
          <a:xfrm>
            <a:off x="5922538" y="2349861"/>
            <a:ext cx="5965062" cy="3327961"/>
            <a:chOff x="71589" y="717525"/>
            <a:chExt cx="5965062" cy="3327961"/>
          </a:xfrm>
        </p:grpSpPr>
        <p:sp>
          <p:nvSpPr>
            <p:cNvPr id="250" name="Google Shape;250;p3"/>
            <p:cNvSpPr/>
            <p:nvPr/>
          </p:nvSpPr>
          <p:spPr>
            <a:xfrm>
              <a:off x="5200158" y="1535276"/>
              <a:ext cx="91440" cy="497916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91248"/>
                  </a:lnTo>
                  <a:lnTo>
                    <a:pt x="64969" y="91248"/>
                  </a:lnTo>
                  <a:lnTo>
                    <a:pt x="64969" y="120000"/>
                  </a:lnTo>
                </a:path>
              </a:pathLst>
            </a:custGeom>
            <a:noFill/>
            <a:ln cap="rnd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51" name="Google Shape;251;p3"/>
            <p:cNvSpPr/>
            <p:nvPr/>
          </p:nvSpPr>
          <p:spPr>
            <a:xfrm>
              <a:off x="2218984" y="1536601"/>
              <a:ext cx="1157109" cy="508261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91833"/>
                  </a:lnTo>
                  <a:lnTo>
                    <a:pt x="0" y="91833"/>
                  </a:lnTo>
                  <a:lnTo>
                    <a:pt x="0" y="120000"/>
                  </a:lnTo>
                </a:path>
              </a:pathLst>
            </a:custGeom>
            <a:noFill/>
            <a:ln cap="rnd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52" name="Google Shape;252;p3"/>
            <p:cNvSpPr/>
            <p:nvPr/>
          </p:nvSpPr>
          <p:spPr>
            <a:xfrm>
              <a:off x="3675078" y="2862614"/>
              <a:ext cx="91440" cy="229187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57536"/>
                  </a:lnTo>
                  <a:lnTo>
                    <a:pt x="86803" y="57536"/>
                  </a:lnTo>
                  <a:lnTo>
                    <a:pt x="86803" y="120000"/>
                  </a:lnTo>
                </a:path>
              </a:pathLst>
            </a:custGeom>
            <a:noFill/>
            <a:ln cap="rnd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53" name="Google Shape;253;p3"/>
            <p:cNvSpPr/>
            <p:nvPr/>
          </p:nvSpPr>
          <p:spPr>
            <a:xfrm>
              <a:off x="3376093" y="1536601"/>
              <a:ext cx="344704" cy="50826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91833"/>
                  </a:lnTo>
                  <a:lnTo>
                    <a:pt x="120000" y="91833"/>
                  </a:lnTo>
                  <a:lnTo>
                    <a:pt x="120000" y="120000"/>
                  </a:lnTo>
                </a:path>
              </a:pathLst>
            </a:custGeom>
            <a:noFill/>
            <a:ln cap="rnd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54" name="Google Shape;254;p3"/>
            <p:cNvSpPr/>
            <p:nvPr/>
          </p:nvSpPr>
          <p:spPr>
            <a:xfrm>
              <a:off x="715488" y="1536601"/>
              <a:ext cx="2660605" cy="508261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91833"/>
                  </a:lnTo>
                  <a:lnTo>
                    <a:pt x="0" y="91833"/>
                  </a:lnTo>
                  <a:lnTo>
                    <a:pt x="0" y="120000"/>
                  </a:lnTo>
                </a:path>
              </a:pathLst>
            </a:custGeom>
            <a:noFill/>
            <a:ln cap="rnd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255" name="Google Shape;255;p3"/>
            <p:cNvSpPr/>
            <p:nvPr/>
          </p:nvSpPr>
          <p:spPr>
            <a:xfrm>
              <a:off x="2732194" y="718850"/>
              <a:ext cx="1287797" cy="817751"/>
            </a:xfrm>
            <a:prstGeom prst="roundRect">
              <a:avLst>
                <a:gd fmla="val 10000" name="adj"/>
              </a:avLst>
            </a:prstGeom>
            <a:solidFill>
              <a:srgbClr val="2A5010"/>
            </a:solidFill>
            <a:ln cap="rnd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2875283" y="854784"/>
              <a:ext cx="1287797" cy="81775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rnd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3"/>
            <p:cNvSpPr txBox="1"/>
            <p:nvPr/>
          </p:nvSpPr>
          <p:spPr>
            <a:xfrm>
              <a:off x="2899234" y="878735"/>
              <a:ext cx="1239895" cy="7698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spcFirstLastPara="1" rIns="41900" wrap="square" tIns="4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Trebuchet MS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Nyersanyagok</a:t>
              </a: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71589" y="2044862"/>
              <a:ext cx="1287797" cy="817751"/>
            </a:xfrm>
            <a:prstGeom prst="roundRect">
              <a:avLst>
                <a:gd fmla="val 10000" name="adj"/>
              </a:avLst>
            </a:prstGeom>
            <a:solidFill>
              <a:srgbClr val="2A5010"/>
            </a:solidFill>
            <a:ln cap="rnd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214678" y="2180797"/>
              <a:ext cx="1287797" cy="81775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rnd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3"/>
            <p:cNvSpPr txBox="1"/>
            <p:nvPr/>
          </p:nvSpPr>
          <p:spPr>
            <a:xfrm>
              <a:off x="238629" y="2204748"/>
              <a:ext cx="1239895" cy="7698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spcFirstLastPara="1" rIns="41900" wrap="square" tIns="4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Trebuchet MS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Nád</a:t>
              </a: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076899" y="2044862"/>
              <a:ext cx="1287797" cy="817751"/>
            </a:xfrm>
            <a:prstGeom prst="roundRect">
              <a:avLst>
                <a:gd fmla="val 10000" name="adj"/>
              </a:avLst>
            </a:prstGeom>
            <a:solidFill>
              <a:srgbClr val="2A5010"/>
            </a:solidFill>
            <a:ln cap="rnd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3219988" y="2180797"/>
              <a:ext cx="1287797" cy="81775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rnd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3"/>
            <p:cNvSpPr txBox="1"/>
            <p:nvPr/>
          </p:nvSpPr>
          <p:spPr>
            <a:xfrm>
              <a:off x="3243939" y="2204748"/>
              <a:ext cx="1239895" cy="7698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spcFirstLastPara="1" rIns="41900" wrap="square" tIns="4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Trebuchet MS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Élelmiszerek</a:t>
              </a: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3097324" y="3091801"/>
              <a:ext cx="1287797" cy="817751"/>
            </a:xfrm>
            <a:prstGeom prst="roundRect">
              <a:avLst>
                <a:gd fmla="val 10000" name="adj"/>
              </a:avLst>
            </a:prstGeom>
            <a:solidFill>
              <a:srgbClr val="2A5010"/>
            </a:solidFill>
            <a:ln cap="rnd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3240412" y="3227735"/>
              <a:ext cx="1287797" cy="81775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rnd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3"/>
            <p:cNvSpPr txBox="1"/>
            <p:nvPr/>
          </p:nvSpPr>
          <p:spPr>
            <a:xfrm>
              <a:off x="3264363" y="3251686"/>
              <a:ext cx="1239895" cy="7698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spcFirstLastPara="1" rIns="41900" wrap="square" tIns="4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Trebuchet MS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Hal</a:t>
              </a: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1575085" y="2044862"/>
              <a:ext cx="1287797" cy="817751"/>
            </a:xfrm>
            <a:prstGeom prst="roundRect">
              <a:avLst>
                <a:gd fmla="val 10000" name="adj"/>
              </a:avLst>
            </a:prstGeom>
            <a:solidFill>
              <a:srgbClr val="2A5010"/>
            </a:solidFill>
            <a:ln cap="rnd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1718174" y="2180797"/>
              <a:ext cx="1287797" cy="81775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rnd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3"/>
            <p:cNvSpPr txBox="1"/>
            <p:nvPr/>
          </p:nvSpPr>
          <p:spPr>
            <a:xfrm>
              <a:off x="1742125" y="2204748"/>
              <a:ext cx="1239895" cy="7698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spcFirstLastPara="1" rIns="41900" wrap="square" tIns="4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Trebuchet MS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Víz</a:t>
              </a: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4601979" y="717525"/>
              <a:ext cx="1287797" cy="817751"/>
            </a:xfrm>
            <a:prstGeom prst="roundRect">
              <a:avLst>
                <a:gd fmla="val 10000" name="adj"/>
              </a:avLst>
            </a:prstGeom>
            <a:solidFill>
              <a:srgbClr val="2A5010"/>
            </a:solidFill>
            <a:ln cap="rnd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4745068" y="853459"/>
              <a:ext cx="1287797" cy="81775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rnd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3"/>
            <p:cNvSpPr txBox="1"/>
            <p:nvPr/>
          </p:nvSpPr>
          <p:spPr>
            <a:xfrm>
              <a:off x="4769019" y="877410"/>
              <a:ext cx="1239895" cy="7698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spcFirstLastPara="1" rIns="41900" wrap="square" tIns="4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Trebuchet MS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Munkalehetőségek</a:t>
              </a: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4605765" y="2033193"/>
              <a:ext cx="1287797" cy="817751"/>
            </a:xfrm>
            <a:prstGeom prst="roundRect">
              <a:avLst>
                <a:gd fmla="val 10000" name="adj"/>
              </a:avLst>
            </a:prstGeom>
            <a:solidFill>
              <a:srgbClr val="2A5010"/>
            </a:solidFill>
            <a:ln cap="rnd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4748854" y="2169127"/>
              <a:ext cx="1287797" cy="817751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803"/>
              </a:schemeClr>
            </a:solidFill>
            <a:ln cap="rnd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3"/>
            <p:cNvSpPr txBox="1"/>
            <p:nvPr/>
          </p:nvSpPr>
          <p:spPr>
            <a:xfrm>
              <a:off x="4772805" y="2193078"/>
              <a:ext cx="1239895" cy="7698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spcFirstLastPara="1" rIns="41900" wrap="square" tIns="4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Trebuchet MS"/>
                <a:buNone/>
              </a:pPr>
              <a:r>
                <a:rPr b="0" i="0" lang="en-US" sz="1100" u="none" cap="none" strike="noStrike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Turimus</a:t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4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81" name="Google Shape;281;p4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82" name="Google Shape;282;p4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83" name="Google Shape;283;p4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289" name="Google Shape;289;p4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fmla="val 0" name="adj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1" name="Google Shape;291;p4"/>
          <p:cNvSpPr txBox="1"/>
          <p:nvPr/>
        </p:nvSpPr>
        <p:spPr>
          <a:xfrm>
            <a:off x="5394960" y="897467"/>
            <a:ext cx="5562526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Kulturális/szellemi javak</a:t>
            </a:r>
            <a:endParaRPr b="0" i="0" sz="36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A group of sailboats on the water&#10;&#10;Description automatically generated with medium confidence" id="292" name="Google Shape;292;p4"/>
          <p:cNvPicPr preferRelativeResize="0"/>
          <p:nvPr/>
        </p:nvPicPr>
        <p:blipFill rotWithShape="1">
          <a:blip r:embed="rId3">
            <a:alphaModFix/>
          </a:blip>
          <a:srcRect b="-2" l="29020" r="18468" t="0"/>
          <a:stretch/>
        </p:blipFill>
        <p:spPr>
          <a:xfrm>
            <a:off x="20" y="-1"/>
            <a:ext cx="5394940" cy="6858001"/>
          </a:xfrm>
          <a:custGeom>
            <a:rect b="b" l="l" r="r" t="t"/>
            <a:pathLst>
              <a:path extrusionOk="0" h="6858000" w="539496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93" name="Google Shape;293;p4"/>
          <p:cNvSpPr/>
          <p:nvPr/>
        </p:nvSpPr>
        <p:spPr>
          <a:xfrm rot="10800000">
            <a:off x="0" y="0"/>
            <a:ext cx="842596" cy="5666154"/>
          </a:xfrm>
          <a:prstGeom prst="triangle">
            <a:avLst>
              <a:gd fmla="val 10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4" name="Google Shape;294;p4"/>
          <p:cNvGrpSpPr/>
          <p:nvPr/>
        </p:nvGrpSpPr>
        <p:grpSpPr>
          <a:xfrm>
            <a:off x="6925182" y="1709180"/>
            <a:ext cx="2304019" cy="4608038"/>
            <a:chOff x="833946" y="1679"/>
            <a:chExt cx="2304019" cy="4608038"/>
          </a:xfrm>
        </p:grpSpPr>
        <p:sp>
          <p:nvSpPr>
            <p:cNvPr id="295" name="Google Shape;295;p4"/>
            <p:cNvSpPr/>
            <p:nvPr/>
          </p:nvSpPr>
          <p:spPr>
            <a:xfrm>
              <a:off x="833946" y="1679"/>
              <a:ext cx="2304019" cy="1382411"/>
            </a:xfrm>
            <a:prstGeom prst="rect">
              <a:avLst/>
            </a:prstGeom>
            <a:gradFill>
              <a:gsLst>
                <a:gs pos="0">
                  <a:srgbClr val="61A540"/>
                </a:gs>
                <a:gs pos="78000">
                  <a:srgbClr val="4A911B"/>
                </a:gs>
                <a:gs pos="100000">
                  <a:srgbClr val="4A911B"/>
                </a:gs>
              </a:gsLst>
              <a:lin ang="5400000" scaled="0"/>
            </a:gradFill>
            <a:ln>
              <a:noFill/>
            </a:ln>
            <a:effectLst>
              <a:outerShdw blurRad="50800" rotWithShape="0" dir="5400000" dist="381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4"/>
            <p:cNvSpPr txBox="1"/>
            <p:nvPr/>
          </p:nvSpPr>
          <p:spPr>
            <a:xfrm>
              <a:off x="833946" y="1679"/>
              <a:ext cx="2304019" cy="13824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3800" lIns="83800" spcFirstLastPara="1" rIns="83800" wrap="square" tIns="838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Trebuchet MS"/>
                <a:buNone/>
              </a:pPr>
              <a:r>
                <a:rPr b="0" i="0" lang="en-US" sz="22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Sportolási lehetőségek (pl.: csónakázás, strandolás stb.)</a:t>
              </a:r>
              <a:endParaRPr/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833946" y="1614492"/>
              <a:ext cx="2304019" cy="1382411"/>
            </a:xfrm>
            <a:prstGeom prst="rect">
              <a:avLst/>
            </a:prstGeom>
            <a:gradFill>
              <a:gsLst>
                <a:gs pos="0">
                  <a:srgbClr val="61A540"/>
                </a:gs>
                <a:gs pos="78000">
                  <a:srgbClr val="4A911B"/>
                </a:gs>
                <a:gs pos="100000">
                  <a:srgbClr val="4A911B"/>
                </a:gs>
              </a:gsLst>
              <a:lin ang="5400000" scaled="0"/>
            </a:gradFill>
            <a:ln>
              <a:noFill/>
            </a:ln>
            <a:effectLst>
              <a:outerShdw blurRad="50800" rotWithShape="0" dir="5400000" dist="381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4"/>
            <p:cNvSpPr txBox="1"/>
            <p:nvPr/>
          </p:nvSpPr>
          <p:spPr>
            <a:xfrm>
              <a:off x="833946" y="1614492"/>
              <a:ext cx="2304019" cy="13824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3800" lIns="83800" spcFirstLastPara="1" rIns="83800" wrap="square" tIns="838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Trebuchet MS"/>
                <a:buNone/>
              </a:pPr>
              <a:r>
                <a:rPr b="0" i="0" lang="en-US" sz="22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Élmények (turisztikai)</a:t>
              </a:r>
              <a:endParaRPr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833946" y="3227306"/>
              <a:ext cx="2304019" cy="1382411"/>
            </a:xfrm>
            <a:prstGeom prst="rect">
              <a:avLst/>
            </a:prstGeom>
            <a:gradFill>
              <a:gsLst>
                <a:gs pos="0">
                  <a:srgbClr val="61A540"/>
                </a:gs>
                <a:gs pos="78000">
                  <a:srgbClr val="4A911B"/>
                </a:gs>
                <a:gs pos="100000">
                  <a:srgbClr val="4A911B"/>
                </a:gs>
              </a:gsLst>
              <a:lin ang="5400000" scaled="0"/>
            </a:gradFill>
            <a:ln>
              <a:noFill/>
            </a:ln>
            <a:effectLst>
              <a:outerShdw blurRad="50800" rotWithShape="0" dir="5400000" dist="381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4"/>
            <p:cNvSpPr txBox="1"/>
            <p:nvPr/>
          </p:nvSpPr>
          <p:spPr>
            <a:xfrm>
              <a:off x="833946" y="3227306"/>
              <a:ext cx="2304019" cy="13824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3800" lIns="83800" spcFirstLastPara="1" rIns="83800" wrap="square" tIns="838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Trebuchet MS"/>
                <a:buNone/>
              </a:pPr>
              <a:r>
                <a:rPr b="0" i="0" lang="en-US" sz="22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Kultúra</a:t>
              </a: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sky, outdoor, grass, nature&#10;&#10;Description automatically generated" id="305" name="Google Shape;30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5"/>
          <p:cNvSpPr/>
          <p:nvPr/>
        </p:nvSpPr>
        <p:spPr>
          <a:xfrm rot="10800000">
            <a:off x="0" y="0"/>
            <a:ext cx="842596" cy="5666154"/>
          </a:xfrm>
          <a:prstGeom prst="triangle">
            <a:avLst>
              <a:gd fmla="val 100000" name="adj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5"/>
          <p:cNvSpPr/>
          <p:nvPr/>
        </p:nvSpPr>
        <p:spPr>
          <a:xfrm>
            <a:off x="3684541" y="0"/>
            <a:ext cx="7315200" cy="6858000"/>
          </a:xfrm>
          <a:prstGeom prst="parallelogram">
            <a:avLst>
              <a:gd fmla="val 14937" name="adj"/>
            </a:avLst>
          </a:prstGeom>
          <a:solidFill>
            <a:schemeClr val="lt1">
              <a:alpha val="9098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308" name="Google Shape;308;p5"/>
          <p:cNvCxnSpPr/>
          <p:nvPr/>
        </p:nvCxnSpPr>
        <p:spPr>
          <a:xfrm>
            <a:off x="9371012" y="0"/>
            <a:ext cx="1219200" cy="685800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9" name="Google Shape;309;p5"/>
          <p:cNvCxnSpPr/>
          <p:nvPr/>
        </p:nvCxnSpPr>
        <p:spPr>
          <a:xfrm flipH="1">
            <a:off x="7425267" y="3681413"/>
            <a:ext cx="4763558" cy="3176587"/>
          </a:xfrm>
          <a:prstGeom prst="straightConnector1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0" name="Google Shape;310;p5"/>
          <p:cNvSpPr/>
          <p:nvPr/>
        </p:nvSpPr>
        <p:spPr>
          <a:xfrm>
            <a:off x="9181476" y="-8467"/>
            <a:ext cx="3007349" cy="6866467"/>
          </a:xfrm>
          <a:custGeom>
            <a:rect b="b" l="l" r="r" t="t"/>
            <a:pathLst>
              <a:path extrusionOk="0" h="6866467" w="3007349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29803"/>
            </a:schemeClr>
          </a:solidFill>
          <a:ln>
            <a:noFill/>
          </a:ln>
        </p:spPr>
      </p:sp>
      <p:sp>
        <p:nvSpPr>
          <p:cNvPr id="311" name="Google Shape;311;p5"/>
          <p:cNvSpPr/>
          <p:nvPr/>
        </p:nvSpPr>
        <p:spPr>
          <a:xfrm>
            <a:off x="9603442" y="-8467"/>
            <a:ext cx="2588558" cy="6866467"/>
          </a:xfrm>
          <a:custGeom>
            <a:rect b="b" l="l" r="r" t="t"/>
            <a:pathLst>
              <a:path extrusionOk="0" h="6866467" w="2573311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</p:sp>
      <p:sp>
        <p:nvSpPr>
          <p:cNvPr id="312" name="Google Shape;312;p5"/>
          <p:cNvSpPr/>
          <p:nvPr/>
        </p:nvSpPr>
        <p:spPr>
          <a:xfrm>
            <a:off x="8932333" y="3048000"/>
            <a:ext cx="3259667" cy="3810000"/>
          </a:xfrm>
          <a:prstGeom prst="triangle">
            <a:avLst>
              <a:gd fmla="val 100000" name="adj"/>
            </a:avLst>
          </a:prstGeom>
          <a:solidFill>
            <a:schemeClr val="accent2">
              <a:alpha val="71764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5"/>
          <p:cNvSpPr txBox="1"/>
          <p:nvPr/>
        </p:nvSpPr>
        <p:spPr>
          <a:xfrm>
            <a:off x="-483404" y="58335"/>
            <a:ext cx="11483145" cy="8573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A Balaton-felvidék szolgátatásai</a:t>
            </a:r>
            <a:endParaRPr b="0" i="0" sz="5400" u="none" cap="none" strike="noStrik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4" name="Google Shape;314;p5"/>
          <p:cNvSpPr/>
          <p:nvPr/>
        </p:nvSpPr>
        <p:spPr>
          <a:xfrm>
            <a:off x="9334500" y="-8467"/>
            <a:ext cx="2854326" cy="6866467"/>
          </a:xfrm>
          <a:custGeom>
            <a:rect b="b" l="l" r="r" t="t"/>
            <a:pathLst>
              <a:path extrusionOk="0" h="6866467" w="2858013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rgbClr val="3F7818">
              <a:alpha val="46666"/>
            </a:srgbClr>
          </a:solidFill>
          <a:ln>
            <a:noFill/>
          </a:ln>
        </p:spPr>
      </p:sp>
      <p:sp>
        <p:nvSpPr>
          <p:cNvPr id="315" name="Google Shape;315;p5"/>
          <p:cNvSpPr/>
          <p:nvPr/>
        </p:nvSpPr>
        <p:spPr>
          <a:xfrm>
            <a:off x="10898730" y="-8467"/>
            <a:ext cx="1290094" cy="6866467"/>
          </a:xfrm>
          <a:custGeom>
            <a:rect b="b" l="l" r="r" t="t"/>
            <a:pathLst>
              <a:path extrusionOk="0" h="6858000" w="1290094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rgbClr val="BFE471">
              <a:alpha val="69803"/>
            </a:srgbClr>
          </a:solidFill>
          <a:ln>
            <a:noFill/>
          </a:ln>
        </p:spPr>
      </p:sp>
      <p:sp>
        <p:nvSpPr>
          <p:cNvPr id="316" name="Google Shape;316;p5"/>
          <p:cNvSpPr/>
          <p:nvPr/>
        </p:nvSpPr>
        <p:spPr>
          <a:xfrm>
            <a:off x="10938999" y="-8467"/>
            <a:ext cx="1249825" cy="6866467"/>
          </a:xfrm>
          <a:custGeom>
            <a:rect b="b" l="l" r="r" t="t"/>
            <a:pathLst>
              <a:path extrusionOk="0" h="6858000" w="1249825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4705"/>
            </a:schemeClr>
          </a:solidFill>
          <a:ln>
            <a:noFill/>
          </a:ln>
        </p:spPr>
      </p:sp>
      <p:sp>
        <p:nvSpPr>
          <p:cNvPr id="317" name="Google Shape;317;p5"/>
          <p:cNvSpPr/>
          <p:nvPr/>
        </p:nvSpPr>
        <p:spPr>
          <a:xfrm>
            <a:off x="10371666" y="3589867"/>
            <a:ext cx="1817159" cy="3268133"/>
          </a:xfrm>
          <a:prstGeom prst="triangle">
            <a:avLst>
              <a:gd fmla="val 100000" name="adj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8" name="Google Shape;318;p5"/>
          <p:cNvGrpSpPr/>
          <p:nvPr/>
        </p:nvGrpSpPr>
        <p:grpSpPr>
          <a:xfrm>
            <a:off x="2378052" y="916062"/>
            <a:ext cx="6169480" cy="5709735"/>
            <a:chOff x="2940833" y="392"/>
            <a:chExt cx="6169480" cy="5709735"/>
          </a:xfrm>
        </p:grpSpPr>
        <p:sp>
          <p:nvSpPr>
            <p:cNvPr id="319" name="Google Shape;319;p5"/>
            <p:cNvSpPr/>
            <p:nvPr/>
          </p:nvSpPr>
          <p:spPr>
            <a:xfrm>
              <a:off x="2940833" y="3411403"/>
              <a:ext cx="1186438" cy="593219"/>
            </a:xfrm>
            <a:prstGeom prst="roundRect">
              <a:avLst>
                <a:gd fmla="val 10000" name="adj"/>
              </a:avLst>
            </a:prstGeom>
            <a:solidFill>
              <a:srgbClr val="90C223"/>
            </a:solid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5"/>
            <p:cNvSpPr txBox="1"/>
            <p:nvPr/>
          </p:nvSpPr>
          <p:spPr>
            <a:xfrm>
              <a:off x="2958208" y="3428778"/>
              <a:ext cx="1151688" cy="5584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00" lIns="7600" spcFirstLastPara="1" rIns="7600" wrap="square" tIns="76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Trebuchet MS"/>
                <a:buNone/>
              </a:pPr>
              <a:r>
                <a:rPr b="0" i="0" lang="en-US" sz="12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Anyagi Javak</a:t>
              </a:r>
              <a:endParaRPr/>
            </a:p>
          </p:txBody>
        </p:sp>
        <p:sp>
          <p:nvSpPr>
            <p:cNvPr id="321" name="Google Shape;321;p5"/>
            <p:cNvSpPr/>
            <p:nvPr/>
          </p:nvSpPr>
          <p:spPr>
            <a:xfrm rot="-4249260">
              <a:off x="3642267" y="3016461"/>
              <a:ext cx="1444583" cy="18698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cap="rnd" cmpd="sng" w="19050">
              <a:solidFill>
                <a:srgbClr val="7199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5"/>
            <p:cNvSpPr txBox="1"/>
            <p:nvPr/>
          </p:nvSpPr>
          <p:spPr>
            <a:xfrm rot="-4249260">
              <a:off x="4328444" y="2989695"/>
              <a:ext cx="72229" cy="722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Trebuchet MS"/>
                <a:buNone/>
              </a:pPr>
              <a:r>
                <a:t/>
              </a:r>
              <a:endParaRPr b="0" i="0" sz="5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601847" y="2046998"/>
              <a:ext cx="1186438" cy="593219"/>
            </a:xfrm>
            <a:prstGeom prst="roundRect">
              <a:avLst>
                <a:gd fmla="val 10000" name="adj"/>
              </a:avLst>
            </a:prstGeom>
            <a:solidFill>
              <a:srgbClr val="90C223"/>
            </a:solid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5"/>
            <p:cNvSpPr txBox="1"/>
            <p:nvPr/>
          </p:nvSpPr>
          <p:spPr>
            <a:xfrm>
              <a:off x="4619222" y="2064373"/>
              <a:ext cx="1151688" cy="5584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00" lIns="7600" spcFirstLastPara="1" rIns="7600" wrap="square" tIns="76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Trebuchet MS"/>
                <a:buNone/>
              </a:pPr>
              <a:r>
                <a:rPr b="0" i="0" lang="en-US" sz="12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Nyersanyagok</a:t>
              </a:r>
              <a:endParaRPr/>
            </a:p>
          </p:txBody>
        </p:sp>
        <p:sp>
          <p:nvSpPr>
            <p:cNvPr id="325" name="Google Shape;325;p5"/>
            <p:cNvSpPr/>
            <p:nvPr/>
          </p:nvSpPr>
          <p:spPr>
            <a:xfrm rot="-4467012">
              <a:off x="5140422" y="1481506"/>
              <a:ext cx="1770302" cy="18698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cap="rnd" cmpd="sng" w="19050">
              <a:solidFill>
                <a:srgbClr val="81AF1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5"/>
            <p:cNvSpPr txBox="1"/>
            <p:nvPr/>
          </p:nvSpPr>
          <p:spPr>
            <a:xfrm rot="-4467012">
              <a:off x="5981315" y="1446598"/>
              <a:ext cx="88515" cy="885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"/>
                <a:buFont typeface="Trebuchet MS"/>
                <a:buNone/>
              </a:pPr>
              <a:r>
                <a:t/>
              </a:r>
              <a:endParaRPr b="0" i="0" sz="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6262861" y="341493"/>
              <a:ext cx="1186438" cy="593219"/>
            </a:xfrm>
            <a:prstGeom prst="roundRect">
              <a:avLst>
                <a:gd fmla="val 10000" name="adj"/>
              </a:avLst>
            </a:prstGeom>
            <a:solidFill>
              <a:srgbClr val="90C223"/>
            </a:solid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5"/>
            <p:cNvSpPr txBox="1"/>
            <p:nvPr/>
          </p:nvSpPr>
          <p:spPr>
            <a:xfrm>
              <a:off x="6280236" y="358868"/>
              <a:ext cx="1151688" cy="5584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00" lIns="7600" spcFirstLastPara="1" rIns="7600" wrap="square" tIns="76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Trebuchet MS"/>
                <a:buNone/>
              </a:pPr>
              <a:r>
                <a:rPr b="0" i="0" lang="en-US" sz="12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Élelmiszerek</a:t>
              </a:r>
              <a:endParaRPr/>
            </a:p>
          </p:txBody>
        </p:sp>
        <p:sp>
          <p:nvSpPr>
            <p:cNvPr id="329" name="Google Shape;329;p5"/>
            <p:cNvSpPr/>
            <p:nvPr/>
          </p:nvSpPr>
          <p:spPr>
            <a:xfrm rot="-2142401">
              <a:off x="7394366" y="458202"/>
              <a:ext cx="584441" cy="18698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cap="rnd" cmpd="sng" w="19050">
              <a:solidFill>
                <a:srgbClr val="81AF1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5"/>
            <p:cNvSpPr txBox="1"/>
            <p:nvPr/>
          </p:nvSpPr>
          <p:spPr>
            <a:xfrm rot="-2142401">
              <a:off x="7671976" y="452941"/>
              <a:ext cx="29222" cy="292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Trebuchet MS"/>
                <a:buNone/>
              </a:pPr>
              <a:r>
                <a:t/>
              </a:r>
              <a:endParaRPr b="0" i="0" sz="5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7923875" y="392"/>
              <a:ext cx="1186438" cy="593219"/>
            </a:xfrm>
            <a:prstGeom prst="roundRect">
              <a:avLst>
                <a:gd fmla="val 10000" name="adj"/>
              </a:avLst>
            </a:prstGeom>
            <a:solidFill>
              <a:srgbClr val="90C223"/>
            </a:solid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5"/>
            <p:cNvSpPr txBox="1"/>
            <p:nvPr/>
          </p:nvSpPr>
          <p:spPr>
            <a:xfrm>
              <a:off x="7941250" y="17767"/>
              <a:ext cx="1151688" cy="5584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00" lIns="7600" spcFirstLastPara="1" rIns="7600" wrap="square" tIns="76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Trebuchet MS"/>
                <a:buNone/>
              </a:pPr>
              <a:r>
                <a:rPr b="0" i="0" lang="en-US" sz="12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Növényi eredetű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rebuchet MS"/>
                <a:buNone/>
              </a:pPr>
              <a:r>
                <a:t/>
              </a:r>
              <a:endPara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33" name="Google Shape;333;p5"/>
            <p:cNvSpPr/>
            <p:nvPr/>
          </p:nvSpPr>
          <p:spPr>
            <a:xfrm rot="2142401">
              <a:off x="7394366" y="799304"/>
              <a:ext cx="584441" cy="18698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cap="rnd" cmpd="sng" w="19050">
              <a:solidFill>
                <a:srgbClr val="81AF1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5"/>
            <p:cNvSpPr txBox="1"/>
            <p:nvPr/>
          </p:nvSpPr>
          <p:spPr>
            <a:xfrm rot="2142401">
              <a:off x="7671976" y="794042"/>
              <a:ext cx="29222" cy="292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Trebuchet MS"/>
                <a:buNone/>
              </a:pPr>
              <a:r>
                <a:t/>
              </a:r>
              <a:endParaRPr b="0" i="0" sz="5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7923875" y="682594"/>
              <a:ext cx="1186438" cy="593219"/>
            </a:xfrm>
            <a:prstGeom prst="roundRect">
              <a:avLst>
                <a:gd fmla="val 10000" name="adj"/>
              </a:avLst>
            </a:prstGeom>
            <a:solidFill>
              <a:srgbClr val="90C223"/>
            </a:solid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5"/>
            <p:cNvSpPr txBox="1"/>
            <p:nvPr/>
          </p:nvSpPr>
          <p:spPr>
            <a:xfrm>
              <a:off x="7941250" y="699969"/>
              <a:ext cx="1151688" cy="5584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00" lIns="7600" spcFirstLastPara="1" rIns="7600" wrap="square" tIns="76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Trebuchet MS"/>
                <a:buNone/>
              </a:pPr>
              <a:r>
                <a:rPr b="0" i="0" lang="en-US" sz="12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Állati eredetű</a:t>
              </a:r>
              <a:endParaRPr/>
            </a:p>
          </p:txBody>
        </p:sp>
        <p:sp>
          <p:nvSpPr>
            <p:cNvPr id="337" name="Google Shape;337;p5"/>
            <p:cNvSpPr/>
            <p:nvPr/>
          </p:nvSpPr>
          <p:spPr>
            <a:xfrm rot="-2142401">
              <a:off x="5733352" y="2163708"/>
              <a:ext cx="584441" cy="18698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cap="rnd" cmpd="sng" w="19050">
              <a:solidFill>
                <a:srgbClr val="81AF1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5"/>
            <p:cNvSpPr txBox="1"/>
            <p:nvPr/>
          </p:nvSpPr>
          <p:spPr>
            <a:xfrm rot="-2142401">
              <a:off x="6010962" y="2158446"/>
              <a:ext cx="29222" cy="292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Trebuchet MS"/>
                <a:buNone/>
              </a:pPr>
              <a:r>
                <a:t/>
              </a:r>
              <a:endParaRPr b="0" i="0" sz="5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6262861" y="1705897"/>
              <a:ext cx="1186438" cy="593219"/>
            </a:xfrm>
            <a:prstGeom prst="roundRect">
              <a:avLst>
                <a:gd fmla="val 10000" name="adj"/>
              </a:avLst>
            </a:prstGeom>
            <a:solidFill>
              <a:srgbClr val="90C223"/>
            </a:solid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5"/>
            <p:cNvSpPr txBox="1"/>
            <p:nvPr/>
          </p:nvSpPr>
          <p:spPr>
            <a:xfrm>
              <a:off x="6280236" y="1723272"/>
              <a:ext cx="1151688" cy="5584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00" lIns="7600" spcFirstLastPara="1" rIns="7600" wrap="square" tIns="76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Trebuchet MS"/>
                <a:buNone/>
              </a:pPr>
              <a:r>
                <a:rPr b="0" i="0" lang="en-US" sz="12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Építőanyagok</a:t>
              </a:r>
              <a:endParaRPr/>
            </a:p>
          </p:txBody>
        </p:sp>
        <p:sp>
          <p:nvSpPr>
            <p:cNvPr id="341" name="Google Shape;341;p5"/>
            <p:cNvSpPr/>
            <p:nvPr/>
          </p:nvSpPr>
          <p:spPr>
            <a:xfrm rot="-2142401">
              <a:off x="7394366" y="1822607"/>
              <a:ext cx="584441" cy="18698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cap="rnd" cmpd="sng" w="19050">
              <a:solidFill>
                <a:srgbClr val="81AF1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5"/>
            <p:cNvSpPr txBox="1"/>
            <p:nvPr/>
          </p:nvSpPr>
          <p:spPr>
            <a:xfrm rot="-2142401">
              <a:off x="7671976" y="1817345"/>
              <a:ext cx="29222" cy="292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Trebuchet MS"/>
                <a:buNone/>
              </a:pPr>
              <a:r>
                <a:t/>
              </a:r>
              <a:endParaRPr b="0" i="0" sz="5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7923875" y="1364796"/>
              <a:ext cx="1186438" cy="593219"/>
            </a:xfrm>
            <a:prstGeom prst="roundRect">
              <a:avLst>
                <a:gd fmla="val 10000" name="adj"/>
              </a:avLst>
            </a:prstGeom>
            <a:solidFill>
              <a:srgbClr val="90C223"/>
            </a:solid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5"/>
            <p:cNvSpPr txBox="1"/>
            <p:nvPr/>
          </p:nvSpPr>
          <p:spPr>
            <a:xfrm>
              <a:off x="7941250" y="1382171"/>
              <a:ext cx="1151688" cy="5584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00" lIns="7600" spcFirstLastPara="1" rIns="7600" wrap="square" tIns="76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Trebuchet MS"/>
                <a:buNone/>
              </a:pPr>
              <a:r>
                <a:rPr b="0" i="0" lang="en-US" sz="12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Mészkő</a:t>
              </a:r>
              <a:endParaRPr/>
            </a:p>
          </p:txBody>
        </p:sp>
        <p:sp>
          <p:nvSpPr>
            <p:cNvPr id="345" name="Google Shape;345;p5"/>
            <p:cNvSpPr/>
            <p:nvPr/>
          </p:nvSpPr>
          <p:spPr>
            <a:xfrm rot="2142401">
              <a:off x="7394366" y="2163708"/>
              <a:ext cx="584441" cy="18698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cap="rnd" cmpd="sng" w="19050">
              <a:solidFill>
                <a:srgbClr val="81AF1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5"/>
            <p:cNvSpPr txBox="1"/>
            <p:nvPr/>
          </p:nvSpPr>
          <p:spPr>
            <a:xfrm rot="2142401">
              <a:off x="7671976" y="2158446"/>
              <a:ext cx="29222" cy="292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Trebuchet MS"/>
                <a:buNone/>
              </a:pPr>
              <a:r>
                <a:t/>
              </a:r>
              <a:endParaRPr b="0" i="0" sz="5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7923875" y="2046998"/>
              <a:ext cx="1186438" cy="593219"/>
            </a:xfrm>
            <a:prstGeom prst="roundRect">
              <a:avLst>
                <a:gd fmla="val 10000" name="adj"/>
              </a:avLst>
            </a:prstGeom>
            <a:solidFill>
              <a:srgbClr val="90C223"/>
            </a:solid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5"/>
            <p:cNvSpPr txBox="1"/>
            <p:nvPr/>
          </p:nvSpPr>
          <p:spPr>
            <a:xfrm>
              <a:off x="7941250" y="2064373"/>
              <a:ext cx="1151688" cy="5584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00" lIns="7600" spcFirstLastPara="1" rIns="7600" wrap="square" tIns="76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Trebuchet MS"/>
                <a:buNone/>
              </a:pPr>
              <a:r>
                <a:rPr b="0" i="0" lang="en-US" sz="12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Agyag</a:t>
              </a: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 rot="2142401">
              <a:off x="5733352" y="2504809"/>
              <a:ext cx="584441" cy="18698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cap="rnd" cmpd="sng" w="19050">
              <a:solidFill>
                <a:srgbClr val="81AF1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5"/>
            <p:cNvSpPr txBox="1"/>
            <p:nvPr/>
          </p:nvSpPr>
          <p:spPr>
            <a:xfrm rot="2142401">
              <a:off x="6010962" y="2499547"/>
              <a:ext cx="29222" cy="292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Trebuchet MS"/>
                <a:buNone/>
              </a:pPr>
              <a:r>
                <a:t/>
              </a:r>
              <a:endParaRPr b="0" i="0" sz="5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6262861" y="2388099"/>
              <a:ext cx="1186438" cy="593219"/>
            </a:xfrm>
            <a:prstGeom prst="roundRect">
              <a:avLst>
                <a:gd fmla="val 10000" name="adj"/>
              </a:avLst>
            </a:prstGeom>
            <a:solidFill>
              <a:srgbClr val="90C223"/>
            </a:solid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5"/>
            <p:cNvSpPr txBox="1"/>
            <p:nvPr/>
          </p:nvSpPr>
          <p:spPr>
            <a:xfrm>
              <a:off x="6280236" y="2405474"/>
              <a:ext cx="1151688" cy="5584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00" lIns="7600" spcFirstLastPara="1" rIns="7600" wrap="square" tIns="76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Trebuchet MS"/>
                <a:buNone/>
              </a:pPr>
              <a:r>
                <a:rPr b="0" i="0" lang="en-US" sz="12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Víz</a:t>
              </a:r>
              <a:endParaRPr/>
            </a:p>
          </p:txBody>
        </p:sp>
        <p:sp>
          <p:nvSpPr>
            <p:cNvPr id="353" name="Google Shape;353;p5"/>
            <p:cNvSpPr/>
            <p:nvPr/>
          </p:nvSpPr>
          <p:spPr>
            <a:xfrm rot="3907178">
              <a:off x="5461576" y="2845910"/>
              <a:ext cx="1127994" cy="18698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cap="rnd" cmpd="sng" w="19050">
              <a:solidFill>
                <a:srgbClr val="81AF1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5"/>
            <p:cNvSpPr txBox="1"/>
            <p:nvPr/>
          </p:nvSpPr>
          <p:spPr>
            <a:xfrm rot="3907178">
              <a:off x="5997373" y="2827060"/>
              <a:ext cx="56399" cy="563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Trebuchet MS"/>
                <a:buNone/>
              </a:pPr>
              <a:r>
                <a:t/>
              </a:r>
              <a:endParaRPr b="0" i="0" sz="5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6262861" y="3070301"/>
              <a:ext cx="1186438" cy="593219"/>
            </a:xfrm>
            <a:prstGeom prst="roundRect">
              <a:avLst>
                <a:gd fmla="val 10000" name="adj"/>
              </a:avLst>
            </a:prstGeom>
            <a:solidFill>
              <a:srgbClr val="90C223"/>
            </a:solid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5"/>
            <p:cNvSpPr txBox="1"/>
            <p:nvPr/>
          </p:nvSpPr>
          <p:spPr>
            <a:xfrm>
              <a:off x="6280236" y="3087676"/>
              <a:ext cx="1151688" cy="5584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00" lIns="7600" spcFirstLastPara="1" rIns="7600" wrap="square" tIns="76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Trebuchet MS"/>
                <a:buNone/>
              </a:pPr>
              <a:r>
                <a:rPr b="0" i="0" lang="en-US" sz="12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Ásványkincsek</a:t>
              </a:r>
              <a:endParaRPr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7449299" y="3357562"/>
              <a:ext cx="474575" cy="18698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cap="rnd" cmpd="sng" w="19050">
              <a:solidFill>
                <a:srgbClr val="81AF1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5"/>
            <p:cNvSpPr txBox="1"/>
            <p:nvPr/>
          </p:nvSpPr>
          <p:spPr>
            <a:xfrm>
              <a:off x="7674723" y="3355047"/>
              <a:ext cx="23728" cy="237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Trebuchet MS"/>
                <a:buNone/>
              </a:pPr>
              <a:r>
                <a:t/>
              </a:r>
              <a:endParaRPr b="0" i="0" sz="5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7923875" y="3070301"/>
              <a:ext cx="1186438" cy="593219"/>
            </a:xfrm>
            <a:prstGeom prst="roundRect">
              <a:avLst>
                <a:gd fmla="val 10000" name="adj"/>
              </a:avLst>
            </a:prstGeom>
            <a:solidFill>
              <a:srgbClr val="90C223"/>
            </a:solid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5"/>
            <p:cNvSpPr txBox="1"/>
            <p:nvPr/>
          </p:nvSpPr>
          <p:spPr>
            <a:xfrm>
              <a:off x="7941250" y="3087676"/>
              <a:ext cx="1151688" cy="5584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00" lIns="7600" spcFirstLastPara="1" rIns="7600" wrap="square" tIns="76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Trebuchet MS"/>
                <a:buNone/>
              </a:pPr>
              <a:r>
                <a:rPr b="0" i="0" lang="en-US" sz="12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Szén</a:t>
              </a:r>
              <a:endParaRPr/>
            </a:p>
          </p:txBody>
        </p:sp>
        <p:sp>
          <p:nvSpPr>
            <p:cNvPr id="361" name="Google Shape;361;p5"/>
            <p:cNvSpPr/>
            <p:nvPr/>
          </p:nvSpPr>
          <p:spPr>
            <a:xfrm rot="4467012">
              <a:off x="5140422" y="3187011"/>
              <a:ext cx="1770302" cy="18698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cap="rnd" cmpd="sng" w="19050">
              <a:solidFill>
                <a:srgbClr val="81AF1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5"/>
            <p:cNvSpPr txBox="1"/>
            <p:nvPr/>
          </p:nvSpPr>
          <p:spPr>
            <a:xfrm rot="4467012">
              <a:off x="5981315" y="3152103"/>
              <a:ext cx="88515" cy="885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"/>
                <a:buFont typeface="Trebuchet MS"/>
                <a:buNone/>
              </a:pPr>
              <a:r>
                <a:t/>
              </a:r>
              <a:endParaRPr b="0" i="0" sz="6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6262861" y="3752504"/>
              <a:ext cx="1186438" cy="593219"/>
            </a:xfrm>
            <a:prstGeom prst="roundRect">
              <a:avLst>
                <a:gd fmla="val 10000" name="adj"/>
              </a:avLst>
            </a:prstGeom>
            <a:solidFill>
              <a:srgbClr val="90C223"/>
            </a:solid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5"/>
            <p:cNvSpPr txBox="1"/>
            <p:nvPr/>
          </p:nvSpPr>
          <p:spPr>
            <a:xfrm>
              <a:off x="6280236" y="3769879"/>
              <a:ext cx="1151688" cy="5584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00" lIns="7600" spcFirstLastPara="1" rIns="7600" wrap="square" tIns="76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Trebuchet MS"/>
                <a:buNone/>
              </a:pPr>
              <a:r>
                <a:rPr b="0" i="0" lang="en-US" sz="12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Fa</a:t>
              </a:r>
              <a:endParaRPr/>
            </a:p>
          </p:txBody>
        </p:sp>
        <p:sp>
          <p:nvSpPr>
            <p:cNvPr id="365" name="Google Shape;365;p5"/>
            <p:cNvSpPr/>
            <p:nvPr/>
          </p:nvSpPr>
          <p:spPr>
            <a:xfrm rot="4249260">
              <a:off x="3642267" y="4380865"/>
              <a:ext cx="1444583" cy="18698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cap="rnd" cmpd="sng" w="19050">
              <a:solidFill>
                <a:srgbClr val="7199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5"/>
            <p:cNvSpPr txBox="1"/>
            <p:nvPr/>
          </p:nvSpPr>
          <p:spPr>
            <a:xfrm rot="4249260">
              <a:off x="4328444" y="4354100"/>
              <a:ext cx="72229" cy="722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Trebuchet MS"/>
                <a:buNone/>
              </a:pPr>
              <a:r>
                <a:t/>
              </a:r>
              <a:endParaRPr b="0" i="0" sz="5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4601847" y="4775807"/>
              <a:ext cx="1186438" cy="593219"/>
            </a:xfrm>
            <a:prstGeom prst="roundRect">
              <a:avLst>
                <a:gd fmla="val 10000" name="adj"/>
              </a:avLst>
            </a:prstGeom>
            <a:solidFill>
              <a:srgbClr val="90C223"/>
            </a:solid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5"/>
            <p:cNvSpPr txBox="1"/>
            <p:nvPr/>
          </p:nvSpPr>
          <p:spPr>
            <a:xfrm>
              <a:off x="4619222" y="4793182"/>
              <a:ext cx="1151688" cy="5584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00" lIns="7600" spcFirstLastPara="1" rIns="7600" wrap="square" tIns="76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Trebuchet MS"/>
                <a:buNone/>
              </a:pPr>
              <a:r>
                <a:rPr b="0" i="0" lang="en-US" sz="12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Munkalehetőség</a:t>
              </a:r>
              <a:endParaRPr/>
            </a:p>
          </p:txBody>
        </p:sp>
        <p:sp>
          <p:nvSpPr>
            <p:cNvPr id="369" name="Google Shape;369;p5"/>
            <p:cNvSpPr/>
            <p:nvPr/>
          </p:nvSpPr>
          <p:spPr>
            <a:xfrm rot="-2142401">
              <a:off x="5733352" y="4892517"/>
              <a:ext cx="584441" cy="18698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cap="rnd" cmpd="sng" w="19050">
              <a:solidFill>
                <a:srgbClr val="81AF1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5"/>
            <p:cNvSpPr txBox="1"/>
            <p:nvPr/>
          </p:nvSpPr>
          <p:spPr>
            <a:xfrm rot="-2142401">
              <a:off x="6010962" y="4887255"/>
              <a:ext cx="29222" cy="292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Trebuchet MS"/>
                <a:buNone/>
              </a:pPr>
              <a:r>
                <a:t/>
              </a:r>
              <a:endParaRPr b="0" i="0" sz="5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6262861" y="4434706"/>
              <a:ext cx="1186438" cy="593219"/>
            </a:xfrm>
            <a:prstGeom prst="roundRect">
              <a:avLst>
                <a:gd fmla="val 10000" name="adj"/>
              </a:avLst>
            </a:prstGeom>
            <a:solidFill>
              <a:srgbClr val="90C223"/>
            </a:solid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5"/>
            <p:cNvSpPr txBox="1"/>
            <p:nvPr/>
          </p:nvSpPr>
          <p:spPr>
            <a:xfrm>
              <a:off x="6280236" y="4452081"/>
              <a:ext cx="1151688" cy="5584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00" lIns="7600" spcFirstLastPara="1" rIns="7600" wrap="square" tIns="76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Trebuchet MS"/>
                <a:buNone/>
              </a:pPr>
              <a:r>
                <a:rPr b="0" i="0" lang="en-US" sz="12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Mezőgazdaság</a:t>
              </a:r>
              <a:endParaRPr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7449299" y="4721966"/>
              <a:ext cx="474575" cy="18698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cap="rnd" cmpd="sng" w="19050">
              <a:solidFill>
                <a:srgbClr val="81AF1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5"/>
            <p:cNvSpPr txBox="1"/>
            <p:nvPr/>
          </p:nvSpPr>
          <p:spPr>
            <a:xfrm>
              <a:off x="7674723" y="4719451"/>
              <a:ext cx="23728" cy="237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Trebuchet MS"/>
                <a:buNone/>
              </a:pPr>
              <a:r>
                <a:t/>
              </a:r>
              <a:endParaRPr b="0" i="0" sz="5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7923875" y="4434706"/>
              <a:ext cx="1186438" cy="593219"/>
            </a:xfrm>
            <a:prstGeom prst="roundRect">
              <a:avLst>
                <a:gd fmla="val 10000" name="adj"/>
              </a:avLst>
            </a:prstGeom>
            <a:solidFill>
              <a:srgbClr val="90C223"/>
            </a:solid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5"/>
            <p:cNvSpPr txBox="1"/>
            <p:nvPr/>
          </p:nvSpPr>
          <p:spPr>
            <a:xfrm>
              <a:off x="7941250" y="4452081"/>
              <a:ext cx="1151688" cy="5584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00" lIns="7600" spcFirstLastPara="1" rIns="7600" wrap="square" tIns="76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Trebuchet MS"/>
                <a:buNone/>
              </a:pPr>
              <a:r>
                <a:rPr b="0" i="0" lang="en-US" sz="12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Borászat</a:t>
              </a:r>
              <a:endParaRPr/>
            </a:p>
          </p:txBody>
        </p:sp>
        <p:sp>
          <p:nvSpPr>
            <p:cNvPr id="377" name="Google Shape;377;p5"/>
            <p:cNvSpPr/>
            <p:nvPr/>
          </p:nvSpPr>
          <p:spPr>
            <a:xfrm rot="2123847">
              <a:off x="5733860" y="5233618"/>
              <a:ext cx="588872" cy="18698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cap="rnd" cmpd="sng" w="19050">
              <a:solidFill>
                <a:srgbClr val="81AF1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5"/>
            <p:cNvSpPr txBox="1"/>
            <p:nvPr/>
          </p:nvSpPr>
          <p:spPr>
            <a:xfrm rot="2123847">
              <a:off x="6013574" y="5228245"/>
              <a:ext cx="29443" cy="294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Trebuchet MS"/>
                <a:buNone/>
              </a:pPr>
              <a:r>
                <a:t/>
              </a:r>
              <a:endParaRPr b="0" i="0" sz="5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6268306" y="5116908"/>
              <a:ext cx="1186438" cy="593219"/>
            </a:xfrm>
            <a:prstGeom prst="roundRect">
              <a:avLst>
                <a:gd fmla="val 10000" name="adj"/>
              </a:avLst>
            </a:prstGeom>
            <a:solidFill>
              <a:srgbClr val="90C223"/>
            </a:solid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5"/>
            <p:cNvSpPr txBox="1"/>
            <p:nvPr/>
          </p:nvSpPr>
          <p:spPr>
            <a:xfrm>
              <a:off x="6285681" y="5134283"/>
              <a:ext cx="1151688" cy="5584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00" lIns="7600" spcFirstLastPara="1" rIns="7600" wrap="square" tIns="76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Trebuchet MS"/>
                <a:buNone/>
              </a:pPr>
              <a:r>
                <a:rPr b="0" i="0" lang="en-US" sz="12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Turizmus</a:t>
              </a:r>
              <a:endParaRPr/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7454745" y="5404168"/>
              <a:ext cx="469129" cy="18698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cap="rnd" cmpd="sng" w="19050">
              <a:solidFill>
                <a:srgbClr val="81AF1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5"/>
            <p:cNvSpPr txBox="1"/>
            <p:nvPr/>
          </p:nvSpPr>
          <p:spPr>
            <a:xfrm>
              <a:off x="7677582" y="5401789"/>
              <a:ext cx="23456" cy="234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spcFirstLastPara="1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Trebuchet MS"/>
                <a:buNone/>
              </a:pPr>
              <a:r>
                <a:t/>
              </a:r>
              <a:endParaRPr b="0" i="0" sz="5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7923875" y="5116908"/>
              <a:ext cx="1186438" cy="593219"/>
            </a:xfrm>
            <a:prstGeom prst="roundRect">
              <a:avLst>
                <a:gd fmla="val 10000" name="adj"/>
              </a:avLst>
            </a:prstGeom>
            <a:solidFill>
              <a:srgbClr val="90C223"/>
            </a:solid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5"/>
            <p:cNvSpPr txBox="1"/>
            <p:nvPr/>
          </p:nvSpPr>
          <p:spPr>
            <a:xfrm>
              <a:off x="7941250" y="5134283"/>
              <a:ext cx="1151688" cy="5584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00" lIns="7600" spcFirstLastPara="1" rIns="7600" wrap="square" tIns="76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Trebuchet MS"/>
                <a:buNone/>
              </a:pPr>
              <a:r>
                <a:rPr b="0" i="0" lang="en-US" sz="12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Vendéglátás</a:t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"/>
          <p:cNvSpPr txBox="1"/>
          <p:nvPr/>
        </p:nvSpPr>
        <p:spPr>
          <a:xfrm>
            <a:off x="184825" y="244324"/>
            <a:ext cx="6517494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A Balaton-felvidék szellemi szolgáltatásai</a:t>
            </a:r>
            <a:endParaRPr/>
          </a:p>
        </p:txBody>
      </p:sp>
      <p:sp>
        <p:nvSpPr>
          <p:cNvPr id="390" name="Google Shape;390;p6"/>
          <p:cNvSpPr/>
          <p:nvPr/>
        </p:nvSpPr>
        <p:spPr>
          <a:xfrm>
            <a:off x="7469901" y="1121487"/>
            <a:ext cx="2241629" cy="1205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6"/>
          <p:cNvSpPr/>
          <p:nvPr/>
        </p:nvSpPr>
        <p:spPr>
          <a:xfrm>
            <a:off x="2480468" y="2826410"/>
            <a:ext cx="2169318" cy="1205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2" name="Google Shape;392;p6"/>
          <p:cNvGrpSpPr/>
          <p:nvPr/>
        </p:nvGrpSpPr>
        <p:grpSpPr>
          <a:xfrm>
            <a:off x="6884768" y="383859"/>
            <a:ext cx="5122408" cy="5816696"/>
            <a:chOff x="3782060" y="719761"/>
            <a:chExt cx="4574851" cy="5418475"/>
          </a:xfrm>
        </p:grpSpPr>
        <p:sp>
          <p:nvSpPr>
            <p:cNvPr id="393" name="Google Shape;393;p6"/>
            <p:cNvSpPr/>
            <p:nvPr/>
          </p:nvSpPr>
          <p:spPr>
            <a:xfrm>
              <a:off x="5669367" y="719761"/>
              <a:ext cx="1747506" cy="2008628"/>
            </a:xfrm>
            <a:custGeom>
              <a:rect b="b" l="l" r="r" t="t"/>
              <a:pathLst>
                <a:path extrusionOk="0" h="1747506" w="2008628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solidFill>
              <a:srgbClr val="90C223"/>
            </a:solid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04450" lIns="363750" spcFirstLastPara="1" rIns="363750" wrap="square" tIns="4044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Trebuchet MS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Kultúra</a:t>
              </a:r>
              <a:endParaRPr/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3782060" y="719761"/>
              <a:ext cx="1747506" cy="2008628"/>
            </a:xfrm>
            <a:custGeom>
              <a:rect b="b" l="l" r="r" t="t"/>
              <a:pathLst>
                <a:path extrusionOk="0" h="1747506" w="2008628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solidFill>
              <a:srgbClr val="90C223"/>
            </a:solid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13000" lIns="272300" spcFirstLastPara="1" rIns="272300" wrap="square" tIns="313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Trebuchet MS"/>
                <a:buNone/>
              </a:pPr>
              <a:r>
                <a:rPr b="0" i="0" lang="en-US" sz="17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Sportolási lehetőségek (túrázás)</a:t>
              </a:r>
              <a:endParaRPr/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4722098" y="2424685"/>
              <a:ext cx="1747506" cy="2008628"/>
            </a:xfrm>
            <a:custGeom>
              <a:rect b="b" l="l" r="r" t="t"/>
              <a:pathLst>
                <a:path extrusionOk="0" h="1747506" w="2008628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solidFill>
              <a:srgbClr val="90C223"/>
            </a:solid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04450" lIns="363750" spcFirstLastPara="1" rIns="363750" wrap="square" tIns="4044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Trebuchet MS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Lelki jólét</a:t>
              </a:r>
              <a:endParaRPr/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6609405" y="2424685"/>
              <a:ext cx="1747506" cy="2008628"/>
            </a:xfrm>
            <a:custGeom>
              <a:rect b="b" l="l" r="r" t="t"/>
              <a:pathLst>
                <a:path extrusionOk="0" h="1747506" w="2008628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solidFill>
              <a:srgbClr val="90C223"/>
            </a:solid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13000" lIns="272300" spcFirstLastPara="1" rIns="272300" wrap="square" tIns="313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Trebuchet MS"/>
                <a:buNone/>
              </a:pPr>
              <a:r>
                <a:rPr b="0" i="0" lang="en-US" sz="22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Élmények</a:t>
              </a:r>
              <a:endParaRPr/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5669367" y="4129608"/>
              <a:ext cx="1747506" cy="2008628"/>
            </a:xfrm>
            <a:custGeom>
              <a:rect b="b" l="l" r="r" t="t"/>
              <a:pathLst>
                <a:path extrusionOk="0" h="1747506" w="2008628">
                  <a:moveTo>
                    <a:pt x="1004314" y="0"/>
                  </a:moveTo>
                  <a:lnTo>
                    <a:pt x="2008627" y="380083"/>
                  </a:lnTo>
                  <a:lnTo>
                    <a:pt x="2008627" y="1367424"/>
                  </a:lnTo>
                  <a:lnTo>
                    <a:pt x="1004314" y="1747506"/>
                  </a:lnTo>
                  <a:lnTo>
                    <a:pt x="1" y="1367424"/>
                  </a:lnTo>
                  <a:lnTo>
                    <a:pt x="1" y="380083"/>
                  </a:lnTo>
                  <a:lnTo>
                    <a:pt x="1004314" y="0"/>
                  </a:lnTo>
                  <a:close/>
                </a:path>
              </a:pathLst>
            </a:custGeom>
            <a:solidFill>
              <a:srgbClr val="90C223"/>
            </a:solid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04450" lIns="363750" spcFirstLastPara="1" rIns="363750" wrap="square" tIns="4044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Trebuchet MS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Ihlet</a:t>
              </a:r>
              <a:endParaRPr/>
            </a:p>
          </p:txBody>
        </p:sp>
      </p:grpSp>
      <p:sp>
        <p:nvSpPr>
          <p:cNvPr id="398" name="Google Shape;398;p6"/>
          <p:cNvSpPr/>
          <p:nvPr/>
        </p:nvSpPr>
        <p:spPr>
          <a:xfrm>
            <a:off x="7469901" y="4531334"/>
            <a:ext cx="2241629" cy="1205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picture containing grass, outdoor, nature, mountain&#10;&#10;Description automatically generated" id="399" name="Google Shape;39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2907" y="2544536"/>
            <a:ext cx="3502878" cy="2329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outdoor, sky, grass, field&#10;&#10;Description automatically generated" id="400" name="Google Shape;400;p6"/>
          <p:cNvPicPr preferRelativeResize="0"/>
          <p:nvPr/>
        </p:nvPicPr>
        <p:blipFill rotWithShape="1">
          <a:blip r:embed="rId4">
            <a:alphaModFix/>
          </a:blip>
          <a:srcRect b="19997" l="22312" r="26515" t="19502"/>
          <a:stretch/>
        </p:blipFill>
        <p:spPr>
          <a:xfrm>
            <a:off x="4355728" y="4031587"/>
            <a:ext cx="3502878" cy="232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06" name="Google Shape;406;p7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07" name="Google Shape;407;p7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08" name="Google Shape;408;p7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409" name="Google Shape;409;p7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410" name="Google Shape;410;p7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412" name="Google Shape;412;p7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413" name="Google Shape;413;p7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414" name="Google Shape;414;p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fmla="val 0" name="adj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6" name="Google Shape;416;p7"/>
          <p:cNvSpPr txBox="1"/>
          <p:nvPr/>
        </p:nvSpPr>
        <p:spPr>
          <a:xfrm>
            <a:off x="5394960" y="931293"/>
            <a:ext cx="5135357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Fontos tények!</a:t>
            </a:r>
            <a:endParaRPr/>
          </a:p>
        </p:txBody>
      </p:sp>
      <p:sp>
        <p:nvSpPr>
          <p:cNvPr id="417" name="Google Shape;417;p7"/>
          <p:cNvSpPr txBox="1"/>
          <p:nvPr/>
        </p:nvSpPr>
        <p:spPr>
          <a:xfrm>
            <a:off x="5485297" y="1786596"/>
            <a:ext cx="4390705" cy="3949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58318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►"/>
            </a:pPr>
            <a:r>
              <a:rPr b="0" i="0" lang="en-US" sz="3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Szabályozó szolgáltatások (pl.:CO</a:t>
            </a:r>
            <a:r>
              <a:rPr b="0" baseline="-25000" i="0" lang="en-US" sz="3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2 </a:t>
            </a:r>
            <a:r>
              <a:rPr b="0" i="0" lang="en-US" sz="3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megkötés)</a:t>
            </a:r>
            <a:r>
              <a:rPr b="0" baseline="-25000" i="0" lang="en-US" sz="3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/>
          </a:p>
          <a:p>
            <a:pPr indent="-342900" lvl="0" marL="342900" marR="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79999"/>
              <a:buFont typeface="Noto Sans Symbols"/>
              <a:buChar char="►"/>
            </a:pPr>
            <a:r>
              <a:rPr b="0" i="0" lang="en-US" sz="36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A térség az állatok számára sokkal fontosabb, mint nekünk</a:t>
            </a:r>
            <a:endParaRPr b="0" i="0" sz="3600" u="none" cap="none" strike="noStrik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A dirt road in a field&#10;&#10;Description automatically generated with low confidence" id="418" name="Google Shape;418;p7"/>
          <p:cNvPicPr preferRelativeResize="0"/>
          <p:nvPr/>
        </p:nvPicPr>
        <p:blipFill rotWithShape="1">
          <a:blip r:embed="rId3">
            <a:alphaModFix/>
          </a:blip>
          <a:srcRect b="0" l="24354" r="31395" t="0"/>
          <a:stretch/>
        </p:blipFill>
        <p:spPr>
          <a:xfrm>
            <a:off x="20" y="-1"/>
            <a:ext cx="5394940" cy="6858001"/>
          </a:xfrm>
          <a:custGeom>
            <a:rect b="b" l="l" r="r" t="t"/>
            <a:pathLst>
              <a:path extrusionOk="0" h="6858000" w="539496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19" name="Google Shape;419;p7"/>
          <p:cNvSpPr/>
          <p:nvPr/>
        </p:nvSpPr>
        <p:spPr>
          <a:xfrm rot="10800000">
            <a:off x="0" y="0"/>
            <a:ext cx="842596" cy="5666154"/>
          </a:xfrm>
          <a:prstGeom prst="triangle">
            <a:avLst>
              <a:gd fmla="val 10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7"/>
          <p:cNvSpPr/>
          <p:nvPr/>
        </p:nvSpPr>
        <p:spPr>
          <a:xfrm>
            <a:off x="7469901" y="1121487"/>
            <a:ext cx="2241629" cy="1205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7"/>
          <p:cNvSpPr/>
          <p:nvPr/>
        </p:nvSpPr>
        <p:spPr>
          <a:xfrm>
            <a:off x="2431830" y="2826411"/>
            <a:ext cx="2169318" cy="1205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7"/>
          <p:cNvSpPr/>
          <p:nvPr/>
        </p:nvSpPr>
        <p:spPr>
          <a:xfrm>
            <a:off x="7469901" y="4531334"/>
            <a:ext cx="2241629" cy="1205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8"/>
          <p:cNvSpPr txBox="1"/>
          <p:nvPr/>
        </p:nvSpPr>
        <p:spPr>
          <a:xfrm>
            <a:off x="2837253" y="42936"/>
            <a:ext cx="651749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Térségünk problémái</a:t>
            </a:r>
            <a:endParaRPr/>
          </a:p>
        </p:txBody>
      </p:sp>
      <p:sp>
        <p:nvSpPr>
          <p:cNvPr id="428" name="Google Shape;428;p8"/>
          <p:cNvSpPr/>
          <p:nvPr/>
        </p:nvSpPr>
        <p:spPr>
          <a:xfrm>
            <a:off x="7469901" y="1121487"/>
            <a:ext cx="2241629" cy="1205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8"/>
          <p:cNvSpPr/>
          <p:nvPr/>
        </p:nvSpPr>
        <p:spPr>
          <a:xfrm>
            <a:off x="2480468" y="2826410"/>
            <a:ext cx="2169318" cy="1205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8"/>
          <p:cNvSpPr/>
          <p:nvPr/>
        </p:nvSpPr>
        <p:spPr>
          <a:xfrm>
            <a:off x="7469901" y="4531334"/>
            <a:ext cx="2241629" cy="1205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8"/>
          <p:cNvSpPr txBox="1"/>
          <p:nvPr/>
        </p:nvSpPr>
        <p:spPr>
          <a:xfrm>
            <a:off x="680901" y="851309"/>
            <a:ext cx="1082692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A levegőszennyezés</a:t>
            </a:r>
            <a:endParaRPr/>
          </a:p>
        </p:txBody>
      </p:sp>
      <p:grpSp>
        <p:nvGrpSpPr>
          <p:cNvPr id="432" name="Google Shape;432;p8"/>
          <p:cNvGrpSpPr/>
          <p:nvPr/>
        </p:nvGrpSpPr>
        <p:grpSpPr>
          <a:xfrm>
            <a:off x="680901" y="1605496"/>
            <a:ext cx="9860250" cy="4852181"/>
            <a:chOff x="1230083" y="2146275"/>
            <a:chExt cx="7823725" cy="3850017"/>
          </a:xfrm>
        </p:grpSpPr>
        <p:sp>
          <p:nvSpPr>
            <p:cNvPr id="433" name="Google Shape;433;p8"/>
            <p:cNvSpPr/>
            <p:nvPr/>
          </p:nvSpPr>
          <p:spPr>
            <a:xfrm>
              <a:off x="1230083" y="2146275"/>
              <a:ext cx="3606693" cy="2692320"/>
            </a:xfrm>
            <a:prstGeom prst="round2SameRect">
              <a:avLst>
                <a:gd fmla="val 8000" name="adj1"/>
                <a:gd fmla="val 0" name="adj2"/>
              </a:avLst>
            </a:prstGeom>
            <a:blipFill rotWithShape="1">
              <a:blip r:embed="rId3">
                <a:alphaModFix/>
              </a:blip>
              <a:stretch>
                <a:fillRect b="0" l="-6998" r="-6999" t="0"/>
              </a:stretch>
            </a:blipFill>
            <a:ln cap="rnd" cmpd="sng" w="19050">
              <a:solidFill>
                <a:srgbClr val="90C22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1230083" y="4838595"/>
              <a:ext cx="3606693" cy="1157697"/>
            </a:xfrm>
            <a:custGeom>
              <a:rect b="b" l="l" r="r" t="t"/>
              <a:pathLst>
                <a:path extrusionOk="0" h="1157697" w="3606693">
                  <a:moveTo>
                    <a:pt x="0" y="0"/>
                  </a:moveTo>
                  <a:lnTo>
                    <a:pt x="3606693" y="0"/>
                  </a:lnTo>
                  <a:lnTo>
                    <a:pt x="3606693" y="1157697"/>
                  </a:lnTo>
                  <a:lnTo>
                    <a:pt x="0" y="11576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3"/>
            </a:solidFill>
            <a:ln cap="rnd" cmpd="sng" w="19050">
              <a:solidFill>
                <a:srgbClr val="90C22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133350" spcFirstLastPara="1" rIns="11112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500"/>
                <a:buFont typeface="Trebuchet MS"/>
                <a:buNone/>
              </a:pPr>
              <a:r>
                <a:rPr lang="en-US" sz="35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Közlekedési kibocsátás</a:t>
              </a: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5447115" y="2146275"/>
              <a:ext cx="3606693" cy="2692320"/>
            </a:xfrm>
            <a:prstGeom prst="round2SameRect">
              <a:avLst>
                <a:gd fmla="val 8000" name="adj1"/>
                <a:gd fmla="val 0" name="adj2"/>
              </a:avLst>
            </a:prstGeom>
            <a:blipFill rotWithShape="1">
              <a:blip r:embed="rId4">
                <a:alphaModFix/>
              </a:blip>
              <a:stretch>
                <a:fillRect b="0" l="-11997" r="-11999" t="0"/>
              </a:stretch>
            </a:blipFill>
            <a:ln cap="rnd" cmpd="sng" w="19050">
              <a:solidFill>
                <a:srgbClr val="90C22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5447115" y="4838595"/>
              <a:ext cx="3606693" cy="1157697"/>
            </a:xfrm>
            <a:custGeom>
              <a:rect b="b" l="l" r="r" t="t"/>
              <a:pathLst>
                <a:path extrusionOk="0" h="1157697" w="3606693">
                  <a:moveTo>
                    <a:pt x="0" y="0"/>
                  </a:moveTo>
                  <a:lnTo>
                    <a:pt x="3606693" y="0"/>
                  </a:lnTo>
                  <a:lnTo>
                    <a:pt x="3606693" y="1157697"/>
                  </a:lnTo>
                  <a:lnTo>
                    <a:pt x="0" y="11576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3"/>
            </a:solidFill>
            <a:ln cap="rnd" cmpd="sng" w="19050">
              <a:solidFill>
                <a:srgbClr val="90C22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133350" spcFirstLastPara="1" rIns="11112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500"/>
                <a:buFont typeface="Trebuchet MS"/>
                <a:buNone/>
              </a:pPr>
              <a:r>
                <a:rPr lang="en-US" sz="35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Lakossági fűtés</a:t>
              </a: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Google Shape;441;p9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42" name="Google Shape;442;p9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43" name="Google Shape;443;p9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44" name="Google Shape;444;p9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445" name="Google Shape;445;p9"/>
            <p:cNvSpPr/>
            <p:nvPr/>
          </p:nvSpPr>
          <p:spPr>
            <a:xfrm>
              <a:off x="9603442" y="-8467"/>
              <a:ext cx="258855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446" name="Google Shape;446;p9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9"/>
            <p:cNvSpPr/>
            <p:nvPr/>
          </p:nvSpPr>
          <p:spPr>
            <a:xfrm>
              <a:off x="9334500" y="-8467"/>
              <a:ext cx="2854326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448" name="Google Shape;448;p9"/>
            <p:cNvSpPr/>
            <p:nvPr/>
          </p:nvSpPr>
          <p:spPr>
            <a:xfrm>
              <a:off x="10898730" y="-8467"/>
              <a:ext cx="1290094" cy="6866467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</p:sp>
        <p:sp>
          <p:nvSpPr>
            <p:cNvPr id="449" name="Google Shape;449;p9"/>
            <p:cNvSpPr/>
            <p:nvPr/>
          </p:nvSpPr>
          <p:spPr>
            <a:xfrm>
              <a:off x="10938999" y="-8467"/>
              <a:ext cx="1249825" cy="6866467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450" name="Google Shape;450;p9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9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fmla="val 0" name="adj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2" name="Google Shape;452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A body of water with trees around it&#10;&#10;Description automatically generated with medium confidence" id="453" name="Google Shape;453;p9"/>
          <p:cNvPicPr preferRelativeResize="0"/>
          <p:nvPr/>
        </p:nvPicPr>
        <p:blipFill rotWithShape="1">
          <a:blip r:embed="rId3">
            <a:alphaModFix amt="40000"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9"/>
          <p:cNvSpPr txBox="1"/>
          <p:nvPr/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Az élőhelyek területének csökkenése</a:t>
            </a:r>
            <a:endParaRPr/>
          </a:p>
        </p:txBody>
      </p:sp>
      <p:sp>
        <p:nvSpPr>
          <p:cNvPr id="455" name="Google Shape;455;p9"/>
          <p:cNvSpPr/>
          <p:nvPr/>
        </p:nvSpPr>
        <p:spPr>
          <a:xfrm>
            <a:off x="7469901" y="1121487"/>
            <a:ext cx="2241629" cy="1205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9"/>
          <p:cNvSpPr/>
          <p:nvPr/>
        </p:nvSpPr>
        <p:spPr>
          <a:xfrm>
            <a:off x="2480468" y="2826410"/>
            <a:ext cx="2169318" cy="1205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9"/>
          <p:cNvSpPr/>
          <p:nvPr/>
        </p:nvSpPr>
        <p:spPr>
          <a:xfrm>
            <a:off x="7469901" y="4531334"/>
            <a:ext cx="2241629" cy="1205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58" name="Google Shape;458;p9"/>
          <p:cNvGrpSpPr/>
          <p:nvPr/>
        </p:nvGrpSpPr>
        <p:grpSpPr>
          <a:xfrm>
            <a:off x="677334" y="2212865"/>
            <a:ext cx="8596668" cy="3776219"/>
            <a:chOff x="0" y="52276"/>
            <a:chExt cx="8596668" cy="3776219"/>
          </a:xfrm>
        </p:grpSpPr>
        <p:sp>
          <p:nvSpPr>
            <p:cNvPr id="459" name="Google Shape;459;p9"/>
            <p:cNvSpPr/>
            <p:nvPr/>
          </p:nvSpPr>
          <p:spPr>
            <a:xfrm>
              <a:off x="0" y="362236"/>
              <a:ext cx="8596668" cy="1521449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rnd" cmpd="sng" w="19050">
              <a:solidFill>
                <a:srgbClr val="52A01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9"/>
            <p:cNvSpPr txBox="1"/>
            <p:nvPr/>
          </p:nvSpPr>
          <p:spPr>
            <a:xfrm>
              <a:off x="0" y="362236"/>
              <a:ext cx="8596668" cy="15214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49350" lIns="667175" spcFirstLastPara="1" rIns="667175" wrap="square" tIns="437375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Trebuchet MS"/>
                <a:buChar char="•"/>
              </a:pPr>
              <a:r>
                <a:rPr b="0" i="0" lang="en-US" sz="21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Segítik a víz öntisztulását</a:t>
              </a:r>
              <a:endParaRPr/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Trebuchet MS"/>
                <a:buChar char="•"/>
              </a:pPr>
              <a:r>
                <a:rPr b="0" i="0" lang="en-US" sz="21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Csökkentik a partok erózióját</a:t>
              </a:r>
              <a:endParaRPr/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Trebuchet MS"/>
                <a:buChar char="•"/>
              </a:pPr>
              <a:r>
                <a:rPr b="0" i="0" lang="en-US" sz="21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Védik a partot az árvizektől</a:t>
              </a:r>
              <a:endParaRPr/>
            </a:p>
          </p:txBody>
        </p:sp>
        <p:sp>
          <p:nvSpPr>
            <p:cNvPr id="461" name="Google Shape;461;p9"/>
            <p:cNvSpPr/>
            <p:nvPr/>
          </p:nvSpPr>
          <p:spPr>
            <a:xfrm>
              <a:off x="429833" y="52276"/>
              <a:ext cx="6017667" cy="619920"/>
            </a:xfrm>
            <a:prstGeom prst="roundRect">
              <a:avLst>
                <a:gd fmla="val 16667" name="adj"/>
              </a:avLst>
            </a:prstGeom>
            <a:solidFill>
              <a:srgbClr val="52A01E"/>
            </a:solidFill>
            <a:ln cap="rnd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9"/>
            <p:cNvSpPr txBox="1"/>
            <p:nvPr/>
          </p:nvSpPr>
          <p:spPr>
            <a:xfrm>
              <a:off x="460095" y="82538"/>
              <a:ext cx="5957143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27450" spcFirstLastPara="1" rIns="2274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Trebuchet MS"/>
                <a:buNone/>
              </a:pPr>
              <a:r>
                <a:rPr lang="en-US" sz="21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 nádasok szerepe</a:t>
              </a:r>
              <a:endParaRPr/>
            </a:p>
          </p:txBody>
        </p:sp>
        <p:sp>
          <p:nvSpPr>
            <p:cNvPr id="463" name="Google Shape;463;p9"/>
            <p:cNvSpPr/>
            <p:nvPr/>
          </p:nvSpPr>
          <p:spPr>
            <a:xfrm>
              <a:off x="0" y="2307046"/>
              <a:ext cx="8596668" cy="1521449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rnd" cmpd="sng" w="19050">
              <a:solidFill>
                <a:srgbClr val="E4B9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9"/>
            <p:cNvSpPr txBox="1"/>
            <p:nvPr/>
          </p:nvSpPr>
          <p:spPr>
            <a:xfrm>
              <a:off x="0" y="2307046"/>
              <a:ext cx="8596668" cy="15214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49350" lIns="667175" spcFirstLastPara="1" rIns="667175" wrap="square" tIns="437375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Trebuchet MS"/>
                <a:buChar char="•"/>
              </a:pPr>
              <a:r>
                <a:rPr b="0" i="0" lang="en-US" sz="21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Partok beépítése</a:t>
              </a:r>
              <a:endParaRPr/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Trebuchet MS"/>
                <a:buChar char="•"/>
              </a:pPr>
              <a:r>
                <a:rPr b="0" i="0" lang="en-US" sz="21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Szennyezések</a:t>
              </a:r>
              <a:endParaRPr/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Trebuchet MS"/>
                <a:buChar char="•"/>
              </a:pPr>
              <a:r>
                <a:rPr b="0" i="0" lang="en-US" sz="21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Magas vízállás</a:t>
              </a:r>
              <a:endParaRPr/>
            </a:p>
          </p:txBody>
        </p:sp>
        <p:sp>
          <p:nvSpPr>
            <p:cNvPr id="465" name="Google Shape;465;p9"/>
            <p:cNvSpPr/>
            <p:nvPr/>
          </p:nvSpPr>
          <p:spPr>
            <a:xfrm>
              <a:off x="429833" y="1997086"/>
              <a:ext cx="6017667" cy="619920"/>
            </a:xfrm>
            <a:prstGeom prst="roundRect">
              <a:avLst>
                <a:gd fmla="val 16667" name="adj"/>
              </a:avLst>
            </a:prstGeom>
            <a:solidFill>
              <a:srgbClr val="E4B91D"/>
            </a:solidFill>
            <a:ln cap="rnd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9"/>
            <p:cNvSpPr txBox="1"/>
            <p:nvPr/>
          </p:nvSpPr>
          <p:spPr>
            <a:xfrm>
              <a:off x="460095" y="2027348"/>
              <a:ext cx="5957143" cy="5593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27450" spcFirstLastPara="1" rIns="22745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Trebuchet MS"/>
                <a:buNone/>
              </a:pPr>
              <a:r>
                <a:rPr lang="en-US" sz="21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 nádas pusztulását okozó tényezők</a:t>
              </a: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2022-03-15T16:40:24Z</dcterms:created>
  <dc:creator>Fogl.balazs456@gmail.com</dc:creator>
</cp:coreProperties>
</file>