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8" r:id="rId12"/>
    <p:sldId id="269" r:id="rId13"/>
    <p:sldId id="267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A2712-29C3-430D-91CF-A24572C3CD48}" v="1013" dt="2022-02-19T12:46:56.073"/>
    <p1510:client id="{292138BE-522F-3910-0D71-73E2F2A2500B}" v="31" dt="2022-02-19T13:01:48.699"/>
    <p1510:client id="{6F15418A-9662-4F69-BFA8-B3607D647999}" v="159" dt="2022-02-19T15:06:26.596"/>
    <p1510:client id="{D242E42B-6BC6-B547-AEEC-CE0785EFF401}" v="60" dt="2022-02-19T14:46:40.467"/>
    <p1510:client id="{EE878DA2-B1AE-4CB4-BD05-631228B0BD38}" v="5" dt="2022-02-19T15:09:37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bs.twimg.com/media/Ec8ZG7FWsAEUfEP?format=jpg&amp;name=4096x4096" TargetMode="External"/><Relationship Id="rId13" Type="http://schemas.openxmlformats.org/officeDocument/2006/relationships/hyperlink" Target="https://www.tisztajovo.hu/fogalomtar/los-angeles-tipusu-fustkod" TargetMode="External"/><Relationship Id="rId3" Type="http://schemas.openxmlformats.org/officeDocument/2006/relationships/hyperlink" Target="https://szotkerek.hu/wp-content/uploads/2021/02/20201214PHT93934_original-1024x1024.jpg" TargetMode="External"/><Relationship Id="rId7" Type="http://schemas.openxmlformats.org/officeDocument/2006/relationships/hyperlink" Target="https://qph.fs.quoracdn.net/main-qimg-78b598e29fd31008861ecb7353c61bc1-c" TargetMode="External"/><Relationship Id="rId12" Type="http://schemas.openxmlformats.org/officeDocument/2006/relationships/hyperlink" Target="https://www.libri.hu/szerzok/horvathne_dr_hidegh_aniko.html" TargetMode="External"/><Relationship Id="rId2" Type="http://schemas.openxmlformats.org/officeDocument/2006/relationships/hyperlink" Target="https://static.langimg.com/thumb/msid-65385349,imgsize-215880,width-540,height-405,resizemode-75/vijaya-karnatak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.pinimg.com/originals/25/e0/fe/25e0fed1bda7c7d932520425a4ca3345.jpg" TargetMode="External"/><Relationship Id="rId11" Type="http://schemas.openxmlformats.org/officeDocument/2006/relationships/hyperlink" Target="https://www.libri.hu/konyv/horvathne_dr_hidegh_aniko.erettsegi-esszek-nagykonyve-biologia.html" TargetMode="External"/><Relationship Id="rId5" Type="http://schemas.openxmlformats.org/officeDocument/2006/relationships/hyperlink" Target="https://cdn-5d5e92c6f911c809502507a6.closte.com/wp-content/uploads/2020/05/szmog2-1024x512.jpg" TargetMode="External"/><Relationship Id="rId10" Type="http://schemas.openxmlformats.org/officeDocument/2006/relationships/hyperlink" Target="https://youtu.be/dGTbcqX44e4" TargetMode="External"/><Relationship Id="rId4" Type="http://schemas.openxmlformats.org/officeDocument/2006/relationships/hyperlink" Target="https://s.24.hu/app/uploads/2019/10/gp0sttyb8_pressmedia-e1572426261846.jpg" TargetMode="External"/><Relationship Id="rId9" Type="http://schemas.openxmlformats.org/officeDocument/2006/relationships/hyperlink" Target="https://static1.ecson.ru/image/fn/2m/fx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GTbcqX44e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person, grass, tree, outdoor&#10;&#10;Description automatically generated">
            <a:extLst>
              <a:ext uri="{FF2B5EF4-FFF2-40B4-BE49-F238E27FC236}">
                <a16:creationId xmlns:a16="http://schemas.microsoft.com/office/drawing/2014/main" id="{F0120789-06DC-4D0E-B904-17DACD4E4C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6423" b="93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11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9532" y="1695576"/>
            <a:ext cx="8652938" cy="2857191"/>
          </a:xfrm>
        </p:spPr>
        <p:txBody>
          <a:bodyPr anchor="ctr">
            <a:normAutofit/>
          </a:bodyPr>
          <a:lstStyle/>
          <a:p>
            <a:r>
              <a:rPr lang="en-US" sz="8000">
                <a:latin typeface="Calibri Light"/>
                <a:cs typeface="Calibri Light"/>
              </a:rPr>
              <a:t>Az </a:t>
            </a:r>
            <a:r>
              <a:rPr lang="en-US" sz="8000" err="1">
                <a:latin typeface="Calibri Light"/>
                <a:cs typeface="Calibri Light"/>
              </a:rPr>
              <a:t>emberi</a:t>
            </a:r>
            <a:r>
              <a:rPr lang="en-US" sz="8000">
                <a:latin typeface="Calibri Light"/>
                <a:cs typeface="Calibri Light"/>
              </a:rPr>
              <a:t> </a:t>
            </a:r>
            <a:r>
              <a:rPr lang="en-US" sz="8000" err="1">
                <a:latin typeface="Calibri Light"/>
                <a:cs typeface="Calibri Light"/>
              </a:rPr>
              <a:t>kultúra</a:t>
            </a:r>
            <a:r>
              <a:rPr lang="en-US" sz="8000">
                <a:latin typeface="Calibri Light"/>
                <a:cs typeface="Calibri Light"/>
              </a:rPr>
              <a:t> </a:t>
            </a:r>
            <a:r>
              <a:rPr lang="en-US" sz="8000" err="1">
                <a:latin typeface="Calibri Light"/>
                <a:cs typeface="Calibri Light"/>
              </a:rPr>
              <a:t>hatása</a:t>
            </a:r>
            <a:r>
              <a:rPr lang="en-US" sz="8000">
                <a:latin typeface="Calibri Light"/>
                <a:cs typeface="Calibri Light"/>
              </a:rPr>
              <a:t> a </a:t>
            </a:r>
            <a:r>
              <a:rPr lang="en-US" sz="8000" err="1">
                <a:latin typeface="Calibri Light"/>
                <a:cs typeface="Calibri Light"/>
              </a:rPr>
              <a:t>környezetre</a:t>
            </a:r>
            <a:endParaRPr lang="en-US" sz="8000">
              <a:latin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latin typeface="Calibri Light"/>
                <a:cs typeface="Calibri"/>
              </a:rPr>
              <a:t>Készítette</a:t>
            </a:r>
            <a:r>
              <a:rPr lang="en-US">
                <a:latin typeface="Calibri Light"/>
                <a:cs typeface="Calibri"/>
              </a:rPr>
              <a:t>: Kovács Gabriella, Nádas Lara </a:t>
            </a:r>
            <a:r>
              <a:rPr lang="en-US" err="1">
                <a:latin typeface="Calibri Light"/>
                <a:cs typeface="Calibri"/>
              </a:rPr>
              <a:t>és</a:t>
            </a:r>
            <a:r>
              <a:rPr lang="en-US">
                <a:latin typeface="Calibri Light"/>
                <a:cs typeface="Calibri"/>
              </a:rPr>
              <a:t> Tóth Virág Tünde 10. B</a:t>
            </a:r>
            <a:endParaRPr lang="en-US">
              <a:latin typeface="Calibri Light"/>
              <a:cs typeface="Calibri Light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9D4F7-A72D-4988-A4F1-2CA8F63E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1828444"/>
          </a:xfrm>
        </p:spPr>
        <p:txBody>
          <a:bodyPr>
            <a:normAutofit/>
          </a:bodyPr>
          <a:lstStyle/>
          <a:p>
            <a:r>
              <a:rPr lang="en-US" sz="4000" b="1" err="1">
                <a:cs typeface="Calibri Light"/>
              </a:rPr>
              <a:t>Két</a:t>
            </a:r>
            <a:r>
              <a:rPr lang="en-US" sz="4000" b="1">
                <a:cs typeface="Calibri Light"/>
              </a:rPr>
              <a:t> </a:t>
            </a:r>
            <a:r>
              <a:rPr lang="en-US" sz="4000" b="1" err="1">
                <a:cs typeface="Calibri Light"/>
              </a:rPr>
              <a:t>típusa</a:t>
            </a:r>
            <a:r>
              <a:rPr lang="en-US" sz="4000" b="1">
                <a:cs typeface="Calibri Light"/>
              </a:rPr>
              <a:t> van: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A9F68-F8A6-41F5-8532-1BEEF15CE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4" y="1622249"/>
            <a:ext cx="5992313" cy="52400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Calibri Light"/>
                <a:cs typeface="Calibri"/>
              </a:rPr>
              <a:t>A) London-</a:t>
            </a:r>
            <a:r>
              <a:rPr lang="en-US" b="1" dirty="0" err="1">
                <a:latin typeface="Calibri Light"/>
                <a:cs typeface="Calibri"/>
              </a:rPr>
              <a:t>szmog</a:t>
            </a:r>
            <a:r>
              <a:rPr lang="en-US" b="1" dirty="0">
                <a:latin typeface="Calibri Light"/>
                <a:cs typeface="Calibri"/>
              </a:rPr>
              <a:t>:</a:t>
            </a:r>
            <a:endParaRPr lang="en-US" dirty="0">
              <a:latin typeface="Calibri Light"/>
              <a:cs typeface="Calibri"/>
            </a:endParaRPr>
          </a:p>
          <a:p>
            <a:pPr lvl="3"/>
            <a:r>
              <a:rPr lang="hu-HU" sz="2400" dirty="0">
                <a:latin typeface="Calibri Light"/>
                <a:ea typeface="+mn-lt"/>
                <a:cs typeface="+mn-lt"/>
              </a:rPr>
              <a:t>párás, hűvös levegő, különleges időjárási helyzet szükséges a kialakulásához</a:t>
            </a:r>
            <a:endParaRPr lang="en-US" sz="2400" dirty="0">
              <a:latin typeface="Calibri Light"/>
              <a:ea typeface="+mn-lt"/>
              <a:cs typeface="+mn-lt"/>
            </a:endParaRPr>
          </a:p>
          <a:p>
            <a:pPr lvl="3"/>
            <a:r>
              <a:rPr lang="hu-HU" sz="2400" dirty="0">
                <a:latin typeface="Calibri Light"/>
                <a:ea typeface="+mn-lt"/>
                <a:cs typeface="+mn-lt"/>
              </a:rPr>
              <a:t>szennyeződés-&gt; troposzféra aljában</a:t>
            </a:r>
            <a:endParaRPr lang="en-US" sz="2400" dirty="0">
              <a:latin typeface="Calibri Light"/>
              <a:ea typeface="+mn-lt"/>
              <a:cs typeface="+mn-lt"/>
            </a:endParaRPr>
          </a:p>
          <a:p>
            <a:pPr lvl="3"/>
            <a:r>
              <a:rPr lang="hu-HU" sz="2400" dirty="0">
                <a:latin typeface="Calibri Light"/>
                <a:ea typeface="+mn-lt"/>
                <a:cs typeface="+mn-lt"/>
              </a:rPr>
              <a:t>ipari üzemek környékén</a:t>
            </a:r>
            <a:endParaRPr lang="en-US" sz="2400" dirty="0">
              <a:latin typeface="Calibri Light"/>
              <a:ea typeface="+mn-lt"/>
              <a:cs typeface="+mn-lt"/>
            </a:endParaRPr>
          </a:p>
          <a:p>
            <a:pPr lvl="3"/>
            <a:r>
              <a:rPr lang="hu-HU" sz="2400" dirty="0">
                <a:latin typeface="Calibri Light"/>
                <a:ea typeface="+mn-lt"/>
                <a:cs typeface="+mn-lt"/>
              </a:rPr>
              <a:t>károsító anyagai: kén-</a:t>
            </a:r>
            <a:r>
              <a:rPr lang="hu-HU" sz="2400" dirty="0" err="1">
                <a:latin typeface="Calibri Light"/>
                <a:ea typeface="+mn-lt"/>
                <a:cs typeface="+mn-lt"/>
              </a:rPr>
              <a:t>trioxid</a:t>
            </a:r>
            <a:r>
              <a:rPr lang="hu-HU" sz="2400" dirty="0">
                <a:latin typeface="Calibri Light"/>
                <a:ea typeface="+mn-lt"/>
                <a:cs typeface="+mn-lt"/>
              </a:rPr>
              <a:t>, kénsav</a:t>
            </a:r>
            <a:endParaRPr lang="en-US" sz="2400" dirty="0">
              <a:latin typeface="Calibri Light"/>
              <a:ea typeface="+mn-lt"/>
              <a:cs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A1749-C99E-4BE0-9BFA-04A7EE059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154" y="1852287"/>
            <a:ext cx="5984154" cy="50100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Calibri Light"/>
                <a:cs typeface="Calibri"/>
              </a:rPr>
              <a:t>B) Los Angeles-</a:t>
            </a:r>
            <a:r>
              <a:rPr lang="en-US" b="1" dirty="0" err="1">
                <a:latin typeface="Calibri Light"/>
                <a:cs typeface="Calibri"/>
              </a:rPr>
              <a:t>szmog</a:t>
            </a:r>
            <a:r>
              <a:rPr lang="en-US" b="1" dirty="0">
                <a:latin typeface="Calibri Light"/>
                <a:cs typeface="Calibri"/>
              </a:rPr>
              <a:t>: </a:t>
            </a:r>
          </a:p>
          <a:p>
            <a:pPr lvl="3"/>
            <a:r>
              <a:rPr lang="hu-HU" sz="2400" dirty="0">
                <a:latin typeface="Calibri Light"/>
                <a:ea typeface="+mn-lt"/>
                <a:cs typeface="Calibri Light"/>
              </a:rPr>
              <a:t>Oxidáló, fotokémiai szmog; nyáron keletkezik erős napsugárzás hatására, a közlekedés által termelt szennyező anyagok segítségével</a:t>
            </a:r>
            <a:endParaRPr lang="hu-HU" sz="2400" dirty="0">
              <a:latin typeface="Calibri Light"/>
              <a:ea typeface="+mn-lt"/>
              <a:cs typeface="+mn-lt"/>
            </a:endParaRPr>
          </a:p>
          <a:p>
            <a:pPr lvl="3"/>
            <a:r>
              <a:rPr lang="hu-HU" sz="2400" dirty="0">
                <a:latin typeface="Calibri Light"/>
                <a:ea typeface="+mn-lt"/>
                <a:cs typeface="+mn-lt"/>
              </a:rPr>
              <a:t>FŐSZEREP -&gt; közlekedés</a:t>
            </a:r>
            <a:endParaRPr lang="en-US" sz="2400" dirty="0">
              <a:latin typeface="Calibri Light"/>
              <a:ea typeface="+mn-lt"/>
              <a:cs typeface="+mn-lt"/>
            </a:endParaRPr>
          </a:p>
          <a:p>
            <a:pPr lvl="3"/>
            <a:r>
              <a:rPr lang="hu-HU" sz="2400" dirty="0">
                <a:latin typeface="Calibri Light"/>
                <a:ea typeface="+mn-lt"/>
                <a:cs typeface="+mn-lt"/>
              </a:rPr>
              <a:t>károsító anyagai: nitrogén-oxid, ózonmolekulák, szénhidrogének</a:t>
            </a:r>
            <a:endParaRPr lang="en-US" sz="2400" dirty="0">
              <a:latin typeface="Calibri Light"/>
              <a:ea typeface="+mn-lt"/>
              <a:cs typeface="+mn-lt"/>
            </a:endParaRPr>
          </a:p>
          <a:p>
            <a:pPr lvl="3"/>
            <a:r>
              <a:rPr lang="hu-HU" sz="2400" dirty="0">
                <a:latin typeface="Calibri Light"/>
                <a:cs typeface="Calibri"/>
              </a:rPr>
              <a:t>Ezek a szennyező anyagok bonyolult reakciókat indítanak el és maguk is részt vesznek bennük</a:t>
            </a:r>
          </a:p>
          <a:p>
            <a:endParaRPr lang="en-US" sz="2000"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416138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1AEAF-5BAF-4AD1-95AB-0E0B52DC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London-</a:t>
            </a:r>
            <a:r>
              <a:rPr lang="en-US" sz="4000" b="1" err="1">
                <a:solidFill>
                  <a:srgbClr val="FFFFFF"/>
                </a:solidFill>
              </a:rPr>
              <a:t>szmog</a:t>
            </a:r>
            <a:r>
              <a:rPr lang="en-US" sz="4000" b="1">
                <a:solidFill>
                  <a:srgbClr val="FFFFFF"/>
                </a:solidFill>
              </a:rPr>
              <a:t> </a:t>
            </a:r>
            <a:endParaRPr lang="en-US" sz="4000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3" descr="A picture containing outdoor, sky, water, lake&#10;&#10;Description automatically generated">
            <a:extLst>
              <a:ext uri="{FF2B5EF4-FFF2-40B4-BE49-F238E27FC236}">
                <a16:creationId xmlns:a16="http://schemas.microsoft.com/office/drawing/2014/main" id="{729D8CA8-99C8-4D3E-8285-1E028364F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48" r="-1" b="-1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4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5974B6-3353-4781-B620-BC5168DAE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A2C0FD4-452B-439A-A978-C37BC16F5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0C9CD-D26C-4F83-80F0-03F373C0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Los Angeles-</a:t>
            </a:r>
            <a:r>
              <a:rPr lang="en-US" sz="4000" b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szmog</a:t>
            </a:r>
            <a:r>
              <a:rPr lang="en-US" sz="4000" b="1">
                <a:solidFill>
                  <a:srgbClr val="FFFFFF"/>
                </a:solidFill>
              </a:rPr>
              <a:t> </a:t>
            </a:r>
            <a:endParaRPr lang="en-US" sz="4000" b="1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16929AE4-43B6-494E-B7D6-F778AB2F2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8CEE0D70-D5EB-4589-819D-77F64EC4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2A701B99-D75A-4647-9635-9858D3BA7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4DEADC-5415-4FC6-93F0-89769392A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859" y="1120020"/>
            <a:ext cx="5632862" cy="3509529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sky, outdoor, nature, sunset&#10;&#10;Description automatically generated">
            <a:extLst>
              <a:ext uri="{FF2B5EF4-FFF2-40B4-BE49-F238E27FC236}">
                <a16:creationId xmlns:a16="http://schemas.microsoft.com/office/drawing/2014/main" id="{739983B9-8650-4117-96D1-4462E30EB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464" y="1389898"/>
            <a:ext cx="5290964" cy="29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03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erson, grass, tree, outdoor&#10;&#10;Description automatically generated">
            <a:extLst>
              <a:ext uri="{FF2B5EF4-FFF2-40B4-BE49-F238E27FC236}">
                <a16:creationId xmlns:a16="http://schemas.microsoft.com/office/drawing/2014/main" id="{5C6C14F0-4162-402A-85CF-CB0D0C8F9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57" r="19609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3" name="Picture 3" descr="A picture containing person, outdoor, rock, crowd&#10;&#10;Description automatically generated">
            <a:extLst>
              <a:ext uri="{FF2B5EF4-FFF2-40B4-BE49-F238E27FC236}">
                <a16:creationId xmlns:a16="http://schemas.microsoft.com/office/drawing/2014/main" id="{4A2F7F5D-4327-4611-ABAD-4D2816A5DF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23" r="20323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C82F8-D034-4423-B26F-903F02877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Te</a:t>
            </a:r>
            <a:r>
              <a:rPr lang="en-US" sz="3600" b="1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mit</a:t>
            </a:r>
            <a:r>
              <a:rPr lang="en-US" sz="3600" b="1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tehetsz</a:t>
            </a:r>
            <a:r>
              <a:rPr lang="en-US" sz="3600" b="1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?</a:t>
            </a:r>
            <a:endParaRPr lang="en-US" sz="3600" b="1" kern="1200">
              <a:solidFill>
                <a:srgbClr val="080808"/>
              </a:solidFill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56878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19BF8-5C8C-4FF9-B866-665ADF0A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14" y="5432"/>
            <a:ext cx="10905066" cy="1135737"/>
          </a:xfrm>
        </p:spPr>
        <p:txBody>
          <a:bodyPr>
            <a:normAutofit/>
          </a:bodyPr>
          <a:lstStyle/>
          <a:p>
            <a:r>
              <a:rPr lang="en-US" sz="4000" b="1" err="1">
                <a:cs typeface="Calibri Light"/>
              </a:rPr>
              <a:t>Források</a:t>
            </a:r>
            <a:r>
              <a:rPr lang="en-US" sz="4000" b="1">
                <a:cs typeface="Calibri Light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0F348-EE97-44B2-9737-2936A71E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14" y="1136000"/>
            <a:ext cx="12199027" cy="57166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 sz="2400" dirty="0" err="1">
                <a:cs typeface="Calibri"/>
              </a:rPr>
              <a:t>Képek</a:t>
            </a:r>
            <a:r>
              <a:rPr lang="en-US" sz="2400" dirty="0">
                <a:cs typeface="Calibri"/>
              </a:rPr>
              <a:t>: </a:t>
            </a:r>
            <a:r>
              <a:rPr lang="en-US" sz="2400" dirty="0">
                <a:ea typeface="+mn-lt"/>
                <a:cs typeface="+mn-lt"/>
                <a:hlinkClick r:id="rId2"/>
              </a:rPr>
              <a:t>https://static.langimg.com/thumb/msid-65385349,imgsize-215880,width-540,height-405,resizemode-75/vijaya-karnataka.jpg</a:t>
            </a:r>
            <a:r>
              <a:rPr lang="en-US" sz="2400" dirty="0">
                <a:ea typeface="+mn-lt"/>
                <a:cs typeface="+mn-lt"/>
              </a:rPr>
              <a:t> , </a:t>
            </a:r>
            <a:r>
              <a:rPr lang="en-US" sz="2400" dirty="0">
                <a:ea typeface="+mn-lt"/>
                <a:cs typeface="+mn-lt"/>
                <a:hlinkClick r:id="rId3"/>
              </a:rPr>
              <a:t>https://szotkerek.hu/wp-content/uploads/2021/02/20201214PHT93934_original-1024x1024.jpg</a:t>
            </a:r>
            <a:r>
              <a:rPr lang="en-US" sz="2400" dirty="0">
                <a:ea typeface="+mn-lt"/>
                <a:cs typeface="+mn-lt"/>
              </a:rPr>
              <a:t> , </a:t>
            </a:r>
            <a:r>
              <a:rPr lang="en-US" sz="2400" dirty="0">
                <a:ea typeface="+mn-lt"/>
                <a:cs typeface="+mn-lt"/>
                <a:hlinkClick r:id="rId4"/>
              </a:rPr>
              <a:t>https://s.24.hu/app/uploads/2019/10/gp0sttyb8_pressmedia-e1572426261846.jpg</a:t>
            </a:r>
            <a:r>
              <a:rPr lang="en-US" sz="2400" dirty="0">
                <a:ea typeface="+mn-lt"/>
                <a:cs typeface="+mn-lt"/>
              </a:rPr>
              <a:t> , </a:t>
            </a:r>
            <a:r>
              <a:rPr lang="en-US" sz="2400" dirty="0">
                <a:ea typeface="+mn-lt"/>
                <a:cs typeface="+mn-lt"/>
                <a:hlinkClick r:id="rId5"/>
              </a:rPr>
              <a:t>https://cdn-5d5e92c6f911c809502507a6.closte.com/wp-content/uploads/2020/05/szmog2-1024x512.jpg</a:t>
            </a:r>
            <a:r>
              <a:rPr lang="en-US" sz="2400" dirty="0">
                <a:ea typeface="+mn-lt"/>
                <a:cs typeface="+mn-lt"/>
              </a:rPr>
              <a:t> , </a:t>
            </a:r>
            <a:r>
              <a:rPr lang="en-US" sz="2400" dirty="0">
                <a:ea typeface="+mn-lt"/>
                <a:cs typeface="+mn-lt"/>
                <a:hlinkClick r:id="rId6"/>
              </a:rPr>
              <a:t>https://i.pinimg.com/originals/25/e0/fe/25e0fed1bda7c7d932520425a4ca3345.jpg</a:t>
            </a:r>
            <a:r>
              <a:rPr lang="en-US" sz="2400" dirty="0">
                <a:ea typeface="+mn-lt"/>
                <a:cs typeface="+mn-lt"/>
              </a:rPr>
              <a:t> , </a:t>
            </a:r>
            <a:r>
              <a:rPr lang="en-US" sz="2400" dirty="0">
                <a:ea typeface="+mn-lt"/>
                <a:cs typeface="+mn-lt"/>
                <a:hlinkClick r:id="rId7"/>
              </a:rPr>
              <a:t>https://qph.fs.quoracdn.net/main-qimg-78b598e29fd31008861ecb7353c61bc1-c</a:t>
            </a:r>
            <a:r>
              <a:rPr lang="en-US" sz="2400" dirty="0">
                <a:ea typeface="+mn-lt"/>
                <a:cs typeface="+mn-lt"/>
              </a:rPr>
              <a:t> , </a:t>
            </a:r>
            <a:r>
              <a:rPr lang="en-US" sz="2400" dirty="0">
                <a:ea typeface="+mn-lt"/>
                <a:cs typeface="+mn-lt"/>
                <a:hlinkClick r:id="rId8"/>
              </a:rPr>
              <a:t>https://pbs.twimg.com/media/Ec8ZG7FWsAEUfEP?format=jpg&amp;name=4096x4096</a:t>
            </a:r>
            <a:r>
              <a:rPr lang="en-US" sz="2400" dirty="0">
                <a:ea typeface="+mn-lt"/>
                <a:cs typeface="+mn-lt"/>
              </a:rPr>
              <a:t> , </a:t>
            </a:r>
            <a:r>
              <a:rPr lang="en-US" sz="2400" dirty="0">
                <a:ea typeface="+mn-lt"/>
                <a:cs typeface="+mn-lt"/>
                <a:hlinkClick r:id="rId9"/>
              </a:rPr>
              <a:t>https://static1.ecson.ru/image/fn/2m/fx.jpg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dirty="0"/>
          </a:p>
          <a:p>
            <a:pPr marL="342900" indent="-342900"/>
            <a:r>
              <a:rPr lang="en-US" sz="2400" dirty="0" err="1">
                <a:cs typeface="Calibri"/>
              </a:rPr>
              <a:t>Videó</a:t>
            </a:r>
            <a:r>
              <a:rPr lang="en-US" sz="2400" dirty="0">
                <a:cs typeface="Calibri"/>
              </a:rPr>
              <a:t>: </a:t>
            </a:r>
            <a:r>
              <a:rPr lang="en-US" sz="2400" dirty="0">
                <a:ea typeface="+mn-lt"/>
                <a:cs typeface="+mn-lt"/>
                <a:hlinkClick r:id="rId10"/>
              </a:rPr>
              <a:t>https://youtu.be/dGTbcqX44e4</a:t>
            </a:r>
            <a:r>
              <a:rPr lang="en-US" sz="2400" dirty="0">
                <a:ea typeface="+mn-lt"/>
                <a:cs typeface="+mn-lt"/>
              </a:rPr>
              <a:t> </a:t>
            </a:r>
          </a:p>
          <a:p>
            <a:pPr marL="342900" indent="-342900"/>
            <a:r>
              <a:rPr lang="en-US" sz="2400" dirty="0" err="1">
                <a:cs typeface="Calibri"/>
              </a:rPr>
              <a:t>Könyv</a:t>
            </a:r>
            <a:r>
              <a:rPr lang="en-US" sz="2400" dirty="0">
                <a:cs typeface="Calibri"/>
              </a:rPr>
              <a:t>: </a:t>
            </a:r>
            <a:r>
              <a:rPr lang="en-US" sz="2400" dirty="0" err="1">
                <a:cs typeface="Calibri"/>
              </a:rPr>
              <a:t>Horváthné</a:t>
            </a:r>
            <a:r>
              <a:rPr lang="en-US" sz="2400" dirty="0">
                <a:cs typeface="Calibri"/>
              </a:rPr>
              <a:t> Dr. Hidegh Anikó: </a:t>
            </a:r>
            <a:r>
              <a:rPr lang="en-US" sz="2400" dirty="0" err="1">
                <a:cs typeface="Calibri"/>
              </a:rPr>
              <a:t>Érettségi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Esszék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Nagykönyve</a:t>
            </a:r>
            <a:r>
              <a:rPr lang="en-US" sz="2400" dirty="0">
                <a:cs typeface="Calibri"/>
              </a:rPr>
              <a:t> - </a:t>
            </a:r>
            <a:r>
              <a:rPr lang="en-US" sz="2400" dirty="0" err="1">
                <a:cs typeface="Calibri"/>
              </a:rPr>
              <a:t>Biológia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>
                <a:ea typeface="+mn-lt"/>
                <a:cs typeface="+mn-lt"/>
                <a:hlinkClick r:id="rId11"/>
              </a:rPr>
              <a:t>https://www.libri.hu/konyv/horvathne_dr_hidegh_aniko.erettsegi-esszek-nagykonyve-biologia.html</a:t>
            </a:r>
            <a:r>
              <a:rPr lang="en-US" sz="2400" dirty="0">
                <a:ea typeface="+mn-lt"/>
                <a:cs typeface="+mn-lt"/>
              </a:rPr>
              <a:t> , </a:t>
            </a:r>
            <a:r>
              <a:rPr lang="en-US" sz="2400" dirty="0">
                <a:ea typeface="+mn-lt"/>
                <a:cs typeface="+mn-lt"/>
                <a:hlinkClick r:id="rId12"/>
              </a:rPr>
              <a:t>https://www.libri.hu/szerzok/horvathne_dr_hidegh_aniko.html</a:t>
            </a:r>
            <a:r>
              <a:rPr lang="en-US" sz="2400" dirty="0">
                <a:ea typeface="+mn-lt"/>
                <a:cs typeface="+mn-lt"/>
              </a:rPr>
              <a:t> </a:t>
            </a:r>
          </a:p>
          <a:p>
            <a:pPr marL="342900" indent="-342900"/>
            <a:r>
              <a:rPr lang="en-US" sz="2400" dirty="0">
                <a:ea typeface="+mn-lt"/>
                <a:cs typeface="+mn-lt"/>
                <a:hlinkClick r:id="rId13"/>
              </a:rPr>
              <a:t>https://www.tisztajovo.hu/fogalomtar/los-angeles-tipusu-fustkod</a:t>
            </a:r>
            <a:r>
              <a:rPr lang="en-US" sz="2400" dirty="0">
                <a:ea typeface="+mn-lt"/>
                <a:cs typeface="+mn-lt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23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80FDDE-6F70-4E96-BC06-AE49C201E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Köszönjük</a:t>
            </a:r>
            <a:r>
              <a:rPr lang="en-US" sz="4000" b="1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000" b="1" kern="120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figyelmet</a:t>
            </a:r>
            <a:r>
              <a:rPr lang="en-US" sz="4000" b="1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!</a:t>
            </a:r>
            <a:endParaRPr lang="en-US" sz="4000" b="1" kern="1200">
              <a:solidFill>
                <a:srgbClr val="080808"/>
              </a:solidFill>
              <a:latin typeface="+mj-lt"/>
              <a:cs typeface="Calibri Light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22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983D7670-7401-466F-88B3-A2F880615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1107" y="255278"/>
            <a:ext cx="10009785" cy="636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68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2BC7-F57A-436F-B370-B3E1C14B6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Calibri Light"/>
                <a:cs typeface="Calibri Light"/>
              </a:rPr>
              <a:t>Az </a:t>
            </a:r>
            <a:r>
              <a:rPr lang="en-US" sz="4000" b="1" err="1">
                <a:latin typeface="Calibri Light"/>
                <a:cs typeface="Calibri Light"/>
              </a:rPr>
              <a:t>emberek</a:t>
            </a:r>
            <a:r>
              <a:rPr lang="en-US" sz="4000" b="1">
                <a:latin typeface="Calibri Light"/>
                <a:cs typeface="Calibri Light"/>
              </a:rPr>
              <a:t> </a:t>
            </a:r>
            <a:r>
              <a:rPr lang="en-US" sz="4000" b="1" err="1">
                <a:latin typeface="Calibri Light"/>
                <a:cs typeface="Calibri Light"/>
              </a:rPr>
              <a:t>létszámnövekedése</a:t>
            </a:r>
            <a:r>
              <a:rPr lang="en-US" sz="4000" b="1">
                <a:latin typeface="Calibri Light"/>
                <a:cs typeface="Calibri Light"/>
              </a:rPr>
              <a:t> </a:t>
            </a:r>
            <a:r>
              <a:rPr lang="en-US" sz="4000" b="1" err="1">
                <a:latin typeface="Calibri Light"/>
                <a:cs typeface="Calibri Light"/>
              </a:rPr>
              <a:t>és</a:t>
            </a:r>
            <a:r>
              <a:rPr lang="en-US" sz="4000" b="1">
                <a:latin typeface="Calibri Light"/>
                <a:cs typeface="Calibri Light"/>
              </a:rPr>
              <a:t> </a:t>
            </a:r>
            <a:r>
              <a:rPr lang="en-US" sz="4000" b="1" err="1">
                <a:latin typeface="Calibri Light"/>
                <a:cs typeface="Calibri Light"/>
              </a:rPr>
              <a:t>Állattenyésztés</a:t>
            </a:r>
            <a:endParaRPr lang="en-US" sz="4000" b="1">
              <a:latin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6897A-E54F-465C-B812-D9C1BD1D4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106" y="1624342"/>
            <a:ext cx="5756694" cy="49695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hu-HU" sz="3200" b="1">
                <a:latin typeface="Calibri Light"/>
                <a:ea typeface="+mn-lt"/>
                <a:cs typeface="+mn-lt"/>
              </a:rPr>
              <a:t>Emberek létszámnövekedése</a:t>
            </a:r>
            <a:r>
              <a:rPr lang="hu-HU" sz="3200">
                <a:latin typeface="Calibri Light"/>
                <a:ea typeface="+mn-lt"/>
                <a:cs typeface="+mn-lt"/>
              </a:rPr>
              <a:t> -&gt; táplálék szükséglet -&gt; mezőgazdasági művelés -&gt; nő a termőterület -&gt;</a:t>
            </a:r>
            <a:endParaRPr lang="en-US" sz="320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hu-HU" sz="3200" b="1" u="sng">
                <a:latin typeface="Calibri Light"/>
                <a:ea typeface="+mn-lt"/>
                <a:cs typeface="+mn-lt"/>
              </a:rPr>
              <a:t>egyre belterjesebb művelés</a:t>
            </a:r>
            <a:r>
              <a:rPr lang="hu-HU" sz="3200">
                <a:latin typeface="Calibri Light"/>
                <a:ea typeface="+mn-lt"/>
                <a:cs typeface="+mn-lt"/>
              </a:rPr>
              <a:t> </a:t>
            </a:r>
            <a:endParaRPr lang="en-US" sz="3200">
              <a:latin typeface="Calibri Light"/>
              <a:ea typeface="+mn-lt"/>
              <a:cs typeface="+mn-lt"/>
            </a:endParaRPr>
          </a:p>
          <a:p>
            <a:pPr lvl="1"/>
            <a:r>
              <a:rPr lang="hu-HU" sz="2800">
                <a:latin typeface="Calibri Light"/>
                <a:ea typeface="+mn-lt"/>
                <a:cs typeface="+mn-lt"/>
              </a:rPr>
              <a:t>gépesítés</a:t>
            </a:r>
            <a:endParaRPr lang="en-US" sz="2800">
              <a:latin typeface="Calibri Light"/>
              <a:ea typeface="+mn-lt"/>
              <a:cs typeface="+mn-lt"/>
            </a:endParaRPr>
          </a:p>
          <a:p>
            <a:pPr lvl="1"/>
            <a:r>
              <a:rPr lang="hu-HU" sz="2800">
                <a:latin typeface="Calibri Light"/>
                <a:ea typeface="+mn-lt"/>
                <a:cs typeface="+mn-lt"/>
              </a:rPr>
              <a:t>kemizálás</a:t>
            </a:r>
            <a:endParaRPr lang="en-US" sz="2800">
              <a:latin typeface="Calibri Light"/>
              <a:ea typeface="+mn-lt"/>
              <a:cs typeface="+mn-lt"/>
            </a:endParaRPr>
          </a:p>
          <a:p>
            <a:pPr lvl="1"/>
            <a:r>
              <a:rPr lang="hu-HU" sz="2800">
                <a:latin typeface="Calibri Light"/>
                <a:ea typeface="+mn-lt"/>
                <a:cs typeface="+mn-lt"/>
              </a:rPr>
              <a:t>genetikai beavatkozás</a:t>
            </a:r>
            <a:endParaRPr lang="en-US" sz="2800">
              <a:latin typeface="Calibri Light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9554FB-5FC6-4E70-AFD8-68048EAAC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8427" y="1696229"/>
            <a:ext cx="5756693" cy="48976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u-HU" sz="3200" b="1">
                <a:latin typeface="Calibri Light"/>
                <a:ea typeface="+mn-lt"/>
                <a:cs typeface="+mn-lt"/>
              </a:rPr>
              <a:t>Állattenyésztés:</a:t>
            </a:r>
            <a:endParaRPr lang="en-US" sz="3200" b="1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endParaRPr lang="hu-HU" sz="3200">
              <a:latin typeface="Calibri Light"/>
              <a:ea typeface="+mn-lt"/>
              <a:cs typeface="+mn-lt"/>
            </a:endParaRPr>
          </a:p>
          <a:p>
            <a:pPr lvl="1"/>
            <a:r>
              <a:rPr lang="hu-HU" sz="3200">
                <a:latin typeface="Calibri Light"/>
                <a:ea typeface="+mn-lt"/>
                <a:cs typeface="+mn-lt"/>
              </a:rPr>
              <a:t>hús-, tojás- és tejtermelés maximalizálása -&gt; gyógyszer- és hormonkészítmények</a:t>
            </a:r>
            <a:endParaRPr lang="en-US" sz="3200">
              <a:latin typeface="Calibri Ligh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998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7A9D4A-9C98-4D49-B843-8846EAA7B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en-US" sz="4000" b="1" err="1">
                <a:latin typeface="Calibri Light"/>
                <a:cs typeface="Calibri Light"/>
              </a:rPr>
              <a:t>Mezőgazdasági</a:t>
            </a:r>
            <a:r>
              <a:rPr lang="en-US" sz="4000" b="1">
                <a:latin typeface="Calibri Light"/>
                <a:cs typeface="Calibri Light"/>
              </a:rPr>
              <a:t> </a:t>
            </a:r>
            <a:r>
              <a:rPr lang="en-US" sz="4000" b="1" err="1">
                <a:latin typeface="Calibri Light"/>
                <a:cs typeface="Calibri Light"/>
              </a:rPr>
              <a:t>termelés</a:t>
            </a:r>
            <a:r>
              <a:rPr lang="en-US" sz="4000" b="1">
                <a:latin typeface="Calibri Light"/>
                <a:cs typeface="Calibri Light"/>
              </a:rPr>
              <a:t> </a:t>
            </a:r>
            <a:r>
              <a:rPr lang="en-US" sz="4000" b="1" err="1">
                <a:latin typeface="Calibri Light"/>
                <a:cs typeface="Calibri Light"/>
              </a:rPr>
              <a:t>hatása</a:t>
            </a:r>
            <a:endParaRPr lang="en-US" sz="4000" err="1">
              <a:latin typeface="Calibri Light"/>
              <a:cs typeface="Aharon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B4F4D-425C-444C-A5E2-3C80545E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42"/>
            <a:ext cx="7125494" cy="68598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hu-HU" sz="2400" b="1">
                <a:latin typeface="Calibri Light"/>
                <a:ea typeface="+mn-lt"/>
                <a:cs typeface="+mn-lt"/>
              </a:rPr>
              <a:t>Mezőgazdasági termelés hatása:</a:t>
            </a:r>
            <a:endParaRPr lang="en-US" sz="2400" b="1">
              <a:latin typeface="Calibri Light"/>
              <a:ea typeface="+mn-lt"/>
              <a:cs typeface="+mn-lt"/>
            </a:endParaRPr>
          </a:p>
          <a:p>
            <a:pPr lvl="2"/>
            <a:r>
              <a:rPr lang="hu-HU" sz="2200" b="1">
                <a:latin typeface="Calibri Light"/>
                <a:ea typeface="+mn-lt"/>
                <a:cs typeface="+mn-lt"/>
              </a:rPr>
              <a:t>talaj</a:t>
            </a:r>
            <a:r>
              <a:rPr lang="hu-HU" sz="2200">
                <a:latin typeface="Calibri Light"/>
                <a:ea typeface="+mn-lt"/>
                <a:cs typeface="+mn-lt"/>
              </a:rPr>
              <a:t> -&gt; befolyásolja az ökoszisztémát</a:t>
            </a:r>
            <a:endParaRPr lang="en-US" sz="2200">
              <a:latin typeface="Calibri Light"/>
              <a:ea typeface="+mn-lt"/>
              <a:cs typeface="+mn-lt"/>
            </a:endParaRPr>
          </a:p>
          <a:p>
            <a:pPr lvl="3"/>
            <a:r>
              <a:rPr lang="hu-HU" sz="2200">
                <a:latin typeface="Calibri Light"/>
                <a:ea typeface="+mn-lt"/>
                <a:cs typeface="+mn-lt"/>
              </a:rPr>
              <a:t>új termőföldek -&gt; eredeti növénytakaró irtása -&gt; felső humusz réteg </a:t>
            </a:r>
            <a:r>
              <a:rPr lang="hu-HU" sz="2200" err="1">
                <a:latin typeface="Calibri Light"/>
                <a:ea typeface="+mn-lt"/>
                <a:cs typeface="+mn-lt"/>
              </a:rPr>
              <a:t>lehordódása</a:t>
            </a:r>
            <a:r>
              <a:rPr lang="hu-HU" sz="2200">
                <a:latin typeface="Calibri Light"/>
                <a:ea typeface="+mn-lt"/>
                <a:cs typeface="+mn-lt"/>
              </a:rPr>
              <a:t>, lemosódás</a:t>
            </a:r>
            <a:endParaRPr lang="en-US" sz="2400" b="1">
              <a:latin typeface="Calibri Light"/>
              <a:ea typeface="+mn-lt"/>
              <a:cs typeface="+mn-lt"/>
            </a:endParaRPr>
          </a:p>
          <a:p>
            <a:pPr lvl="3"/>
            <a:endParaRPr lang="hu-HU" sz="2400" b="1">
              <a:latin typeface="Calibri Light"/>
              <a:ea typeface="+mn-lt"/>
              <a:cs typeface="+mn-lt"/>
            </a:endParaRPr>
          </a:p>
          <a:p>
            <a:pPr marL="1371600" lvl="3" indent="0">
              <a:buNone/>
            </a:pPr>
            <a:r>
              <a:rPr lang="hu-HU" sz="2400" b="1">
                <a:latin typeface="Calibri Light"/>
                <a:ea typeface="+mn-lt"/>
                <a:cs typeface="+mn-lt"/>
              </a:rPr>
              <a:t>A) monokultúrákban teremtett fajok gondozása:</a:t>
            </a:r>
            <a:endParaRPr lang="en-US" sz="2400" b="1">
              <a:latin typeface="Calibri Light"/>
              <a:ea typeface="+mn-lt"/>
              <a:cs typeface="+mn-lt"/>
            </a:endParaRPr>
          </a:p>
          <a:p>
            <a:pPr lvl="3"/>
            <a:r>
              <a:rPr lang="hu-HU" sz="2200">
                <a:latin typeface="Calibri Light"/>
                <a:ea typeface="+mn-lt"/>
                <a:cs typeface="+mn-lt"/>
              </a:rPr>
              <a:t>érzékeny fajok, kevéssé ellenállok -&gt; rovarírtok, gyomírtok használata -&gt; környezetet súlyosan károsítja</a:t>
            </a:r>
          </a:p>
          <a:p>
            <a:pPr lvl="3"/>
            <a:endParaRPr lang="hu-HU" sz="2200">
              <a:latin typeface="Calibri Light"/>
              <a:ea typeface="+mn-lt"/>
              <a:cs typeface="+mn-lt"/>
            </a:endParaRPr>
          </a:p>
          <a:p>
            <a:pPr lvl="3"/>
            <a:r>
              <a:rPr lang="hu-HU" sz="2200">
                <a:latin typeface="Calibri Light"/>
                <a:ea typeface="+mn-lt"/>
                <a:cs typeface="+mn-lt"/>
              </a:rPr>
              <a:t>termés betakarítása, learatása -&gt; talaj tápanyagtartalmának csökkentése -&gt; műtrágyázás -&gt; talaj szerkezetét rontja – kevesebb víz és oxigéntartalom a szemcsék között</a:t>
            </a:r>
            <a:endParaRPr lang="hu-HU" sz="2200">
              <a:cs typeface="Calibri" panose="020F0502020204030204"/>
            </a:endParaRPr>
          </a:p>
          <a:p>
            <a:pPr lvl="3"/>
            <a:endParaRPr lang="hu-HU" sz="2200">
              <a:latin typeface="Calibri Light"/>
              <a:ea typeface="+mn-lt"/>
              <a:cs typeface="+mn-lt"/>
            </a:endParaRPr>
          </a:p>
          <a:p>
            <a:pPr lvl="3"/>
            <a:r>
              <a:rPr lang="hu-HU" sz="2200">
                <a:latin typeface="Calibri Light"/>
                <a:ea typeface="+mn-lt"/>
                <a:cs typeface="+mn-lt"/>
              </a:rPr>
              <a:t>egyes éghajlati területeken növények öntözése szükséges -&gt; öntözés szikesedik és tömörödik a talaj</a:t>
            </a:r>
            <a:endParaRPr lang="en-US" sz="220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endParaRPr lang="hu-HU" sz="2200">
              <a:latin typeface="Calibri Light"/>
              <a:ea typeface="+mn-lt"/>
              <a:cs typeface="+mn-lt"/>
            </a:endParaRPr>
          </a:p>
          <a:p>
            <a:endParaRPr lang="en-US" sz="2200">
              <a:latin typeface="Calibri Light"/>
              <a:cs typeface="Calibri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022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B3AC1F-C64F-4EBB-8E9B-F586AB3A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14" y="5432"/>
            <a:ext cx="3371331" cy="848190"/>
          </a:xfrm>
        </p:spPr>
        <p:txBody>
          <a:bodyPr>
            <a:normAutofit/>
          </a:bodyPr>
          <a:lstStyle/>
          <a:p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2D634-D791-4DF6-93D3-1FD772355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221" y="1006604"/>
            <a:ext cx="10876312" cy="584609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hu-HU" b="1">
                <a:latin typeface="Calibri Light"/>
                <a:ea typeface="+mn-lt"/>
                <a:cs typeface="+mn-lt"/>
              </a:rPr>
              <a:t>B) Tarlóégetés</a:t>
            </a:r>
            <a:endParaRPr lang="en-US">
              <a:cs typeface="Calibri"/>
            </a:endParaRPr>
          </a:p>
          <a:p>
            <a:pPr lvl="3"/>
            <a:r>
              <a:rPr lang="hu-HU" sz="2400">
                <a:latin typeface="Calibri Light"/>
                <a:ea typeface="+mn-lt"/>
                <a:cs typeface="+mn-lt"/>
              </a:rPr>
              <a:t>hamu -&gt; megmaradnak a szervetlen sók -&gt; NEM csökkentik a talaj tápanyagtartalmát</a:t>
            </a:r>
          </a:p>
          <a:p>
            <a:pPr marL="1371600" lvl="3" indent="0">
              <a:buNone/>
            </a:pPr>
            <a:endParaRPr lang="hu-HU" sz="2400">
              <a:latin typeface="Calibri Light"/>
              <a:ea typeface="+mn-lt"/>
              <a:cs typeface="+mn-lt"/>
            </a:endParaRPr>
          </a:p>
          <a:p>
            <a:pPr lvl="3"/>
            <a:r>
              <a:rPr lang="hu-HU" sz="2400">
                <a:latin typeface="Calibri Light"/>
                <a:ea typeface="+mn-lt"/>
                <a:cs typeface="+mn-lt"/>
              </a:rPr>
              <a:t>DE a talaj élőlényeit elpusztítja- baktériumok, gombák, egysejtűek, férgek </a:t>
            </a:r>
            <a:r>
              <a:rPr lang="hu-HU" sz="2400" err="1">
                <a:latin typeface="Calibri Light"/>
                <a:ea typeface="+mn-lt"/>
                <a:cs typeface="+mn-lt"/>
              </a:rPr>
              <a:t>stb</a:t>
            </a:r>
            <a:r>
              <a:rPr lang="hu-HU" sz="2400">
                <a:latin typeface="Calibri Light"/>
                <a:ea typeface="+mn-lt"/>
                <a:cs typeface="+mn-lt"/>
              </a:rPr>
              <a:t>…</a:t>
            </a:r>
          </a:p>
          <a:p>
            <a:pPr lvl="3"/>
            <a:endParaRPr lang="hu-HU" sz="2400">
              <a:latin typeface="Calibri Light"/>
              <a:ea typeface="+mn-lt"/>
              <a:cs typeface="+mn-lt"/>
            </a:endParaRPr>
          </a:p>
          <a:p>
            <a:pPr lvl="3"/>
            <a:r>
              <a:rPr lang="hu-HU" sz="2400">
                <a:latin typeface="Calibri Light"/>
                <a:ea typeface="+mn-lt"/>
                <a:cs typeface="+mn-lt"/>
              </a:rPr>
              <a:t>ÉS talaj morzsalékossága és humusztartalma-&gt; CSÖKKEN</a:t>
            </a:r>
          </a:p>
          <a:p>
            <a:pPr lvl="3"/>
            <a:endParaRPr lang="hu-HU" sz="2400">
              <a:latin typeface="Calibri Light"/>
              <a:ea typeface="+mn-lt"/>
              <a:cs typeface="+mn-lt"/>
            </a:endParaRPr>
          </a:p>
          <a:p>
            <a:pPr lvl="2"/>
            <a:r>
              <a:rPr lang="hu-HU" sz="2800" b="1">
                <a:latin typeface="Calibri Light"/>
                <a:ea typeface="+mn-lt"/>
                <a:cs typeface="+mn-lt"/>
              </a:rPr>
              <a:t>Területi állatok</a:t>
            </a:r>
          </a:p>
          <a:p>
            <a:pPr lvl="3"/>
            <a:r>
              <a:rPr lang="hu-HU" sz="2400">
                <a:latin typeface="Calibri Light"/>
                <a:ea typeface="+mn-lt"/>
                <a:cs typeface="+mn-lt"/>
              </a:rPr>
              <a:t>új területeken </a:t>
            </a:r>
            <a:r>
              <a:rPr lang="hu-HU" sz="2400" err="1">
                <a:latin typeface="Calibri Light"/>
                <a:ea typeface="+mn-lt"/>
                <a:cs typeface="+mn-lt"/>
              </a:rPr>
              <a:t>monokultúrális</a:t>
            </a:r>
            <a:r>
              <a:rPr lang="hu-HU" sz="2400">
                <a:latin typeface="Calibri Light"/>
                <a:ea typeface="+mn-lt"/>
                <a:cs typeface="+mn-lt"/>
              </a:rPr>
              <a:t> termelés -&gt; csökkenti a területi állatok számát -&gt; diverzitás -&gt; rendszer stabilitását csökkenti</a:t>
            </a:r>
            <a:endParaRPr lang="hu-HU" sz="2400">
              <a:latin typeface="Calibri Light"/>
              <a:cs typeface="Calibri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6247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0C1EE-B2DF-456F-B218-242BD065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err="1">
                <a:cs typeface="Calibri Light"/>
              </a:rPr>
              <a:t>Légszennyezés</a:t>
            </a:r>
            <a:r>
              <a:rPr lang="en-US" sz="4000" b="1">
                <a:cs typeface="Calibri Light"/>
              </a:rPr>
              <a:t> - I. </a:t>
            </a:r>
            <a:r>
              <a:rPr lang="en-US" sz="4000" b="1" err="1">
                <a:cs typeface="Calibri Light"/>
              </a:rPr>
              <a:t>Ipari</a:t>
            </a:r>
            <a:r>
              <a:rPr lang="en-US" sz="4000" b="1">
                <a:cs typeface="Calibri Light"/>
              </a:rPr>
              <a:t> </a:t>
            </a:r>
            <a:r>
              <a:rPr lang="en-US" sz="4000" b="1" err="1">
                <a:cs typeface="Calibri Light"/>
              </a:rPr>
              <a:t>termelés</a:t>
            </a:r>
            <a:endParaRPr lang="en-US" sz="4000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56D01-72BC-4525-916A-641206F25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3" y="1523701"/>
            <a:ext cx="6015487" cy="53289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/>
            <a:r>
              <a:rPr lang="hu-HU" sz="2400" b="1" u="sng">
                <a:latin typeface="Calibri Light"/>
                <a:ea typeface="+mn-lt"/>
                <a:cs typeface="+mn-lt"/>
              </a:rPr>
              <a:t>nyersanyag</a:t>
            </a:r>
            <a:r>
              <a:rPr lang="hu-HU" sz="2400">
                <a:latin typeface="Calibri Light"/>
                <a:ea typeface="+mn-lt"/>
                <a:cs typeface="+mn-lt"/>
              </a:rPr>
              <a:t>- és energiafelhasználásra épül:</a:t>
            </a:r>
            <a:endParaRPr lang="en-US" sz="2400">
              <a:latin typeface="Calibri Light"/>
              <a:ea typeface="+mn-lt"/>
              <a:cs typeface="+mn-lt"/>
            </a:endParaRPr>
          </a:p>
          <a:p>
            <a:pPr lvl="3"/>
            <a:r>
              <a:rPr lang="hu-HU" sz="2000">
                <a:latin typeface="Calibri Light"/>
                <a:ea typeface="+mn-lt"/>
                <a:cs typeface="+mn-lt"/>
              </a:rPr>
              <a:t>Nem megújuló energia</a:t>
            </a:r>
            <a:endParaRPr lang="en-US" sz="2000">
              <a:latin typeface="Calibri Light"/>
              <a:ea typeface="+mn-lt"/>
              <a:cs typeface="+mn-lt"/>
            </a:endParaRPr>
          </a:p>
          <a:p>
            <a:pPr lvl="3"/>
            <a:r>
              <a:rPr lang="hu-HU" sz="2000">
                <a:latin typeface="Calibri Light"/>
                <a:ea typeface="+mn-lt"/>
                <a:cs typeface="+mn-lt"/>
              </a:rPr>
              <a:t>Bányászattal hoz felszínre</a:t>
            </a:r>
            <a:endParaRPr lang="en-US" sz="2000">
              <a:latin typeface="Calibri Light"/>
              <a:ea typeface="+mn-lt"/>
              <a:cs typeface="+mn-lt"/>
            </a:endParaRPr>
          </a:p>
          <a:p>
            <a:pPr lvl="3"/>
            <a:r>
              <a:rPr lang="hu-HU" sz="2000">
                <a:latin typeface="Calibri Light"/>
                <a:ea typeface="+mn-lt"/>
                <a:cs typeface="+mn-lt"/>
              </a:rPr>
              <a:t>Külszíni fejtés -&gt; egész élőhely talaját és élővilágát károsítja / </a:t>
            </a:r>
            <a:r>
              <a:rPr lang="hu-HU" sz="2000" b="1">
                <a:latin typeface="Calibri Light"/>
                <a:ea typeface="+mn-lt"/>
                <a:cs typeface="+mn-lt"/>
              </a:rPr>
              <a:t>sőt el is pusztítja</a:t>
            </a:r>
          </a:p>
          <a:p>
            <a:pPr marL="1371600" lvl="3" indent="0">
              <a:buNone/>
            </a:pPr>
            <a:endParaRPr lang="hu-HU" sz="2000" b="1">
              <a:latin typeface="Calibri Light"/>
              <a:ea typeface="+mn-lt"/>
              <a:cs typeface="+mn-lt"/>
            </a:endParaRPr>
          </a:p>
          <a:p>
            <a:pPr lvl="1"/>
            <a:r>
              <a:rPr lang="hu-HU" b="1">
                <a:latin typeface="Calibri Light"/>
                <a:ea typeface="+mn-lt"/>
                <a:cs typeface="+mn-lt"/>
              </a:rPr>
              <a:t>Energiahordozók:</a:t>
            </a:r>
            <a:endParaRPr lang="en-US" b="1">
              <a:latin typeface="Calibri Light"/>
              <a:ea typeface="+mn-lt"/>
              <a:cs typeface="+mn-lt"/>
            </a:endParaRPr>
          </a:p>
          <a:p>
            <a:pPr lvl="3"/>
            <a:r>
              <a:rPr lang="hu-HU" sz="2000" u="sng">
                <a:latin typeface="Calibri Light"/>
                <a:ea typeface="+mn-lt"/>
                <a:cs typeface="+mn-lt"/>
              </a:rPr>
              <a:t>Többségük nem megújuló </a:t>
            </a:r>
            <a:endParaRPr lang="en-US" sz="2000" u="sng">
              <a:latin typeface="Calibri Light"/>
              <a:ea typeface="+mn-lt"/>
              <a:cs typeface="+mn-lt"/>
            </a:endParaRPr>
          </a:p>
          <a:p>
            <a:pPr lvl="4"/>
            <a:r>
              <a:rPr lang="hu-HU" sz="2000">
                <a:latin typeface="Calibri Light"/>
                <a:ea typeface="+mn-lt"/>
                <a:cs typeface="+mn-lt"/>
              </a:rPr>
              <a:t>szénhidrogén, szén, atomenergia</a:t>
            </a:r>
            <a:endParaRPr lang="en-US" sz="2000">
              <a:latin typeface="Calibri Light"/>
              <a:ea typeface="+mn-lt"/>
              <a:cs typeface="+mn-lt"/>
            </a:endParaRPr>
          </a:p>
          <a:p>
            <a:pPr marL="1828800" lvl="4" indent="0">
              <a:buNone/>
            </a:pPr>
            <a:r>
              <a:rPr lang="hu-HU" sz="2000">
                <a:latin typeface="Calibri Light"/>
                <a:ea typeface="+mn-lt"/>
                <a:cs typeface="+mn-lt"/>
              </a:rPr>
              <a:t>(környezetkárosító tevékenység sorozata után lehet felhasználni)</a:t>
            </a:r>
          </a:p>
          <a:p>
            <a:pPr marL="1828800" lvl="4" indent="0">
              <a:buNone/>
            </a:pPr>
            <a:endParaRPr lang="hu-HU" sz="2000">
              <a:latin typeface="Calibri Light"/>
              <a:ea typeface="+mn-lt"/>
              <a:cs typeface="+mn-lt"/>
            </a:endParaRPr>
          </a:p>
          <a:p>
            <a:pPr lvl="3"/>
            <a:r>
              <a:rPr lang="hu-HU" sz="2000" u="sng">
                <a:latin typeface="Calibri Light"/>
                <a:ea typeface="+mn-lt"/>
                <a:cs typeface="+mn-lt"/>
              </a:rPr>
              <a:t>Megújuló energiaforrások</a:t>
            </a:r>
            <a:endParaRPr lang="en-US" sz="2000" u="sng">
              <a:latin typeface="Calibri Light"/>
              <a:ea typeface="+mn-lt"/>
              <a:cs typeface="+mn-lt"/>
            </a:endParaRPr>
          </a:p>
          <a:p>
            <a:pPr lvl="4"/>
            <a:r>
              <a:rPr lang="hu-HU" sz="2000">
                <a:latin typeface="Calibri Light"/>
                <a:ea typeface="+mn-lt"/>
                <a:cs typeface="+mn-lt"/>
              </a:rPr>
              <a:t>víz, szél, napenergia</a:t>
            </a:r>
            <a:endParaRPr lang="en-US" sz="2000">
              <a:latin typeface="Calibri Light"/>
              <a:ea typeface="+mn-lt"/>
              <a:cs typeface="+mn-lt"/>
            </a:endParaRPr>
          </a:p>
          <a:p>
            <a:pPr marL="1828800" lvl="4" indent="0">
              <a:buNone/>
            </a:pPr>
            <a:r>
              <a:rPr lang="hu-HU" sz="2000">
                <a:latin typeface="Calibri Light"/>
                <a:ea typeface="+mn-lt"/>
                <a:cs typeface="+mn-lt"/>
              </a:rPr>
              <a:t>(költséges eljárások után lehet előállítani)</a:t>
            </a:r>
            <a:endParaRPr lang="en-US" sz="2000">
              <a:latin typeface="Calibri Light"/>
              <a:ea typeface="+mn-lt"/>
              <a:cs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F1E40-C293-4D3A-A3C7-1749B2743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23701"/>
            <a:ext cx="6015486" cy="53289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hu-HU" b="1">
                <a:latin typeface="Calibri Light"/>
                <a:cs typeface="Calibri"/>
              </a:rPr>
              <a:t>Az ipari üzemek szennyezik:</a:t>
            </a:r>
            <a:endParaRPr lang="en-US" b="1">
              <a:latin typeface="Calibri Light"/>
              <a:ea typeface="+mn-lt"/>
              <a:cs typeface="+mn-lt"/>
            </a:endParaRPr>
          </a:p>
          <a:p>
            <a:pPr marL="914400" lvl="2" indent="0">
              <a:buNone/>
            </a:pPr>
            <a:r>
              <a:rPr lang="hu-HU" u="sng">
                <a:latin typeface="Calibri Light"/>
                <a:cs typeface="Calibri"/>
              </a:rPr>
              <a:t>1. a vizet</a:t>
            </a:r>
            <a:endParaRPr lang="en-US" u="sng">
              <a:latin typeface="Calibri Light"/>
              <a:cs typeface="Calibri"/>
            </a:endParaRPr>
          </a:p>
          <a:p>
            <a:pPr marL="914400" lvl="2" indent="0">
              <a:buNone/>
            </a:pPr>
            <a:r>
              <a:rPr lang="hu-HU" u="sng">
                <a:latin typeface="Calibri Light"/>
                <a:cs typeface="Calibri"/>
              </a:rPr>
              <a:t>2. és a levegőt</a:t>
            </a:r>
            <a:endParaRPr lang="en-US" u="sng">
              <a:latin typeface="Calibri Light"/>
              <a:ea typeface="+mn-lt"/>
              <a:cs typeface="+mn-lt"/>
            </a:endParaRPr>
          </a:p>
          <a:p>
            <a:pPr lvl="3"/>
            <a:r>
              <a:rPr lang="hu-HU" sz="2000">
                <a:latin typeface="Calibri Light"/>
                <a:cs typeface="Calibri"/>
              </a:rPr>
              <a:t>por, nitrogén- oxid, kén-dioxid + levegő víztartalma -&gt; savas eső -&gt; növénykárosító</a:t>
            </a:r>
            <a:endParaRPr lang="hu-HU" sz="2000">
              <a:latin typeface="Calibri Light"/>
              <a:ea typeface="+mn-lt"/>
              <a:cs typeface="+mn-lt"/>
            </a:endParaRPr>
          </a:p>
          <a:p>
            <a:pPr marL="1371600" lvl="3" indent="0">
              <a:buNone/>
            </a:pPr>
            <a:endParaRPr lang="hu-HU" sz="2000">
              <a:latin typeface="Calibri Light"/>
              <a:cs typeface="Calibri"/>
            </a:endParaRPr>
          </a:p>
          <a:p>
            <a:pPr marL="457200" lvl="1" indent="0">
              <a:buNone/>
            </a:pPr>
            <a:r>
              <a:rPr lang="hu-HU" sz="2000">
                <a:latin typeface="Calibri Light"/>
                <a:cs typeface="Calibri"/>
              </a:rPr>
              <a:t>A vegyipari üzemek a </a:t>
            </a:r>
            <a:r>
              <a:rPr lang="hu-HU" sz="2000" b="1">
                <a:latin typeface="Calibri Light"/>
                <a:cs typeface="Calibri"/>
              </a:rPr>
              <a:t>LEGVESZÉLYESEBBEK</a:t>
            </a:r>
            <a:endParaRPr lang="en-US" sz="2000" b="1">
              <a:latin typeface="Calibri Light"/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hu-HU" sz="2000">
                <a:latin typeface="Calibri Light"/>
                <a:cs typeface="Calibri"/>
              </a:rPr>
              <a:t>pl.: szórópalackok hajtógáza</a:t>
            </a:r>
            <a:endParaRPr lang="hu-HU" sz="2000">
              <a:latin typeface="Calibri Light"/>
              <a:ea typeface="+mn-lt"/>
              <a:cs typeface="+mn-lt"/>
            </a:endParaRPr>
          </a:p>
          <a:p>
            <a:pPr marL="457200" lvl="1" indent="0">
              <a:buNone/>
            </a:pPr>
            <a:endParaRPr lang="hu-HU" sz="2000">
              <a:latin typeface="Calibri Light"/>
              <a:cs typeface="Calibri"/>
            </a:endParaRPr>
          </a:p>
          <a:p>
            <a:r>
              <a:rPr lang="hu-HU" sz="2400" b="1">
                <a:latin typeface="Calibri Light"/>
                <a:cs typeface="Calibri"/>
              </a:rPr>
              <a:t>Urbanizáció -&gt; a növény- és állatvilág </a:t>
            </a:r>
            <a:r>
              <a:rPr lang="hu-HU" sz="2400" b="1" err="1">
                <a:latin typeface="Calibri Light"/>
                <a:cs typeface="Calibri"/>
              </a:rPr>
              <a:t>kiírtása</a:t>
            </a:r>
            <a:endParaRPr lang="hu-HU" sz="2400">
              <a:latin typeface="Calibri Light"/>
              <a:cs typeface="Calibri"/>
            </a:endParaRPr>
          </a:p>
          <a:p>
            <a:endParaRPr lang="en-US">
              <a:latin typeface="Calibri Ligh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71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3E9F732-02C8-4DF2-A188-61F64193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576" y="321734"/>
            <a:ext cx="3860016" cy="2905170"/>
          </a:xfrm>
          <a:prstGeom prst="rect">
            <a:avLst/>
          </a:prstGeom>
        </p:spPr>
      </p:pic>
      <p:pic>
        <p:nvPicPr>
          <p:cNvPr id="4" name="Picture 4" descr="A picture containing outdoor, tree, ground&#10;&#10;Description automatically generated">
            <a:extLst>
              <a:ext uri="{FF2B5EF4-FFF2-40B4-BE49-F238E27FC236}">
                <a16:creationId xmlns:a16="http://schemas.microsoft.com/office/drawing/2014/main" id="{C944AC7F-C484-442C-8DC4-E62352F6C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11" y="3631096"/>
            <a:ext cx="4230743" cy="27605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4C8B20F-AFF6-4986-B425-10C10A5EB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643313"/>
            <a:ext cx="5426764" cy="542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1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3B1C9D-2B64-48DC-9A6B-83F3BD4F8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3" y="5432"/>
            <a:ext cx="10905066" cy="11357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err="1">
                <a:cs typeface="Calibri Light"/>
              </a:rPr>
              <a:t>Légszennyezés</a:t>
            </a:r>
            <a:r>
              <a:rPr lang="en-US" sz="4000" b="1">
                <a:cs typeface="Calibri Light"/>
              </a:rPr>
              <a:t> - II. </a:t>
            </a:r>
            <a:r>
              <a:rPr lang="en-US" sz="4000" b="1" err="1">
                <a:cs typeface="Calibri Light"/>
              </a:rPr>
              <a:t>Közlekedés</a:t>
            </a:r>
            <a:endParaRPr lang="en-US" sz="4000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5A1DC-5804-43CE-8615-074B671A6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14" y="1409170"/>
            <a:ext cx="12199027" cy="54435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b="1" dirty="0">
                <a:latin typeface="Calibri Light"/>
                <a:ea typeface="+mn-lt"/>
                <a:cs typeface="+mn-lt"/>
              </a:rPr>
              <a:t>Hajózás</a:t>
            </a:r>
            <a:r>
              <a:rPr lang="hu-HU" dirty="0">
                <a:latin typeface="Calibri Light"/>
                <a:ea typeface="+mn-lt"/>
                <a:cs typeface="+mn-lt"/>
              </a:rPr>
              <a:t> -&gt; olajat szállító tankhajók sérülései -&gt; főképp szennyezők</a:t>
            </a:r>
          </a:p>
          <a:p>
            <a:pPr marL="0" indent="0">
              <a:buNone/>
            </a:pPr>
            <a:endParaRPr lang="hu-HU">
              <a:latin typeface="Calibri Light"/>
              <a:ea typeface="+mn-lt"/>
              <a:cs typeface="+mn-lt"/>
            </a:endParaRPr>
          </a:p>
          <a:p>
            <a:r>
              <a:rPr lang="hu-HU" b="1" dirty="0">
                <a:latin typeface="Calibri Light"/>
                <a:ea typeface="+mn-lt"/>
                <a:cs typeface="+mn-lt"/>
              </a:rPr>
              <a:t>Repülőgép</a:t>
            </a:r>
            <a:r>
              <a:rPr lang="hu-HU" dirty="0">
                <a:latin typeface="Calibri Light"/>
                <a:ea typeface="+mn-lt"/>
                <a:cs typeface="+mn-lt"/>
              </a:rPr>
              <a:t> -&gt; hajtóművéből kiáramló gázok -&gt; ózonréteg szennyezése</a:t>
            </a:r>
          </a:p>
          <a:p>
            <a:endParaRPr lang="hu-HU">
              <a:latin typeface="Calibri Light"/>
              <a:ea typeface="+mn-lt"/>
              <a:cs typeface="+mn-lt"/>
            </a:endParaRPr>
          </a:p>
          <a:p>
            <a:r>
              <a:rPr lang="hu-HU" dirty="0">
                <a:latin typeface="Calibri Light"/>
                <a:ea typeface="+mn-lt"/>
                <a:cs typeface="+mn-lt"/>
                <a:hlinkClick r:id="rId2"/>
              </a:rPr>
              <a:t>https://youtu.be/dGTbcqX44e4</a:t>
            </a:r>
            <a:r>
              <a:rPr lang="hu-HU" dirty="0">
                <a:latin typeface="Calibri Light"/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endParaRPr lang="hu-HU">
              <a:latin typeface="Calibri Light"/>
              <a:ea typeface="+mn-lt"/>
              <a:cs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8709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036A97-76E6-4909-9A86-FB3C8D0F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14" y="5432"/>
            <a:ext cx="10905066" cy="1135737"/>
          </a:xfrm>
        </p:spPr>
        <p:txBody>
          <a:bodyPr>
            <a:normAutofit/>
          </a:bodyPr>
          <a:lstStyle/>
          <a:p>
            <a:r>
              <a:rPr lang="en-US" sz="4000" b="1" err="1">
                <a:cs typeface="Calibri Light"/>
              </a:rPr>
              <a:t>Légszennyezés</a:t>
            </a:r>
            <a:r>
              <a:rPr lang="en-US" sz="4000" b="1">
                <a:cs typeface="Calibri Light"/>
              </a:rPr>
              <a:t> - III. </a:t>
            </a:r>
            <a:r>
              <a:rPr lang="en-US" sz="4000" b="1" err="1">
                <a:cs typeface="Calibri Light"/>
              </a:rPr>
              <a:t>Szmog</a:t>
            </a:r>
            <a:endParaRPr lang="en-US" sz="4000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593C6-259F-45C2-8E8F-02921C8B2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12" y="1711094"/>
            <a:ext cx="4008384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hu-HU" sz="2800">
                <a:latin typeface="Calibri Light"/>
                <a:ea typeface="+mn-lt"/>
                <a:cs typeface="+mn-lt"/>
              </a:rPr>
              <a:t>Légszennyezés különös formája</a:t>
            </a:r>
            <a:endParaRPr lang="en-US" sz="2800">
              <a:latin typeface="Calibri Light"/>
              <a:ea typeface="+mn-lt"/>
              <a:cs typeface="+mn-lt"/>
            </a:endParaRPr>
          </a:p>
          <a:p>
            <a:pPr marL="457200" lvl="1" indent="0">
              <a:buNone/>
            </a:pPr>
            <a:endParaRPr lang="hu-HU" sz="2800">
              <a:latin typeface="Calibri Light"/>
              <a:ea typeface="+mn-lt"/>
              <a:cs typeface="+mn-lt"/>
            </a:endParaRPr>
          </a:p>
          <a:p>
            <a:pPr lvl="1"/>
            <a:r>
              <a:rPr lang="hu-HU" sz="2800">
                <a:latin typeface="Calibri Light"/>
                <a:ea typeface="+mn-lt"/>
                <a:cs typeface="+mn-lt"/>
              </a:rPr>
              <a:t>Füstköd</a:t>
            </a:r>
            <a:endParaRPr lang="en-US">
              <a:latin typeface="Calibri Light"/>
              <a:ea typeface="+mn-lt"/>
              <a:cs typeface="+mn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5" descr="A picture containing outdoor, sky, water, boat&#10;&#10;Description automatically generated">
            <a:extLst>
              <a:ext uri="{FF2B5EF4-FFF2-40B4-BE49-F238E27FC236}">
                <a16:creationId xmlns:a16="http://schemas.microsoft.com/office/drawing/2014/main" id="{0378CD50-32D6-452A-9D74-FC6273058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453" y="1753643"/>
            <a:ext cx="7130230" cy="357230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50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Szélesvásznú</PresentationFormat>
  <Slides>15</Slides>
  <Notes>0</Notes>
  <HiddenSlides>0</HiddenSlide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 theme</vt:lpstr>
      <vt:lpstr>Az emberi kultúra hatása a környezetre</vt:lpstr>
      <vt:lpstr>PowerPoint-bemutató</vt:lpstr>
      <vt:lpstr>Az emberek létszámnövekedése és Állattenyésztés</vt:lpstr>
      <vt:lpstr>Mezőgazdasági termelés hatása</vt:lpstr>
      <vt:lpstr>PowerPoint-bemutató</vt:lpstr>
      <vt:lpstr>Légszennyezés - I. Ipari termelés</vt:lpstr>
      <vt:lpstr>PowerPoint-bemutató</vt:lpstr>
      <vt:lpstr>Légszennyezés - II. Közlekedés</vt:lpstr>
      <vt:lpstr>Légszennyezés - III. Szmog</vt:lpstr>
      <vt:lpstr>Két típusa van:</vt:lpstr>
      <vt:lpstr>London-szmog </vt:lpstr>
      <vt:lpstr>Los Angeles-szmog </vt:lpstr>
      <vt:lpstr>Te mit tehetsz?</vt:lpstr>
      <vt:lpstr>Források: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51</cp:revision>
  <dcterms:created xsi:type="dcterms:W3CDTF">2022-02-19T10:38:20Z</dcterms:created>
  <dcterms:modified xsi:type="dcterms:W3CDTF">2022-03-28T13:51:41Z</dcterms:modified>
</cp:coreProperties>
</file>