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3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526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88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66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3905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716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5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524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44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91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9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62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64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79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66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94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113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1D2202-BFAD-4084-804F-85B402C9F4C1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BC3B4B-77A6-4266-B570-7A5E7A5C5B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44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3FCC7937-C14C-46C7-A70D-7D85EC64881C}"/>
              </a:ext>
            </a:extLst>
          </p:cNvPr>
          <p:cNvSpPr txBox="1"/>
          <p:nvPr/>
        </p:nvSpPr>
        <p:spPr>
          <a:xfrm>
            <a:off x="3037332" y="1207008"/>
            <a:ext cx="6117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cap="small" dirty="0"/>
              <a:t>Klímaváltozás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79FAEB2-880E-42F7-B979-BAFB3F5812A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30" y="2222671"/>
            <a:ext cx="541353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5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6A45E8C-0B97-40F2-B3E7-086F2E994AE0}"/>
              </a:ext>
            </a:extLst>
          </p:cNvPr>
          <p:cNvSpPr txBox="1"/>
          <p:nvPr/>
        </p:nvSpPr>
        <p:spPr>
          <a:xfrm>
            <a:off x="697230" y="1549975"/>
            <a:ext cx="368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2800" b="1" dirty="0"/>
              <a:t>Kik vagyunk mi?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BFF0096-D0B4-4E40-B928-C48D9F0EEFEB}"/>
              </a:ext>
            </a:extLst>
          </p:cNvPr>
          <p:cNvSpPr txBox="1"/>
          <p:nvPr/>
        </p:nvSpPr>
        <p:spPr>
          <a:xfrm>
            <a:off x="1216152" y="2080978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Siófoki Perczel Mór Gimnázium 11/C osztálya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E6EBBDA-29B1-4A38-9C28-E4C57AFB2699}"/>
              </a:ext>
            </a:extLst>
          </p:cNvPr>
          <p:cNvSpPr txBox="1"/>
          <p:nvPr/>
        </p:nvSpPr>
        <p:spPr>
          <a:xfrm>
            <a:off x="713232" y="3429000"/>
            <a:ext cx="43891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2800" b="1" dirty="0"/>
              <a:t>Mi a célunk?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Felhívni az Önök és a Ti figyelmeteket arra, hogy milyen fontos Földünk egészsége, élete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5836FCF-03FF-43EC-BEC3-97F939D24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80" y="1386840"/>
            <a:ext cx="5614416" cy="37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0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fű, égbolt, kültéri, település látható&#10;&#10;Automatikusan generált leírás">
            <a:extLst>
              <a:ext uri="{FF2B5EF4-FFF2-40B4-BE49-F238E27FC236}">
                <a16:creationId xmlns:a16="http://schemas.microsoft.com/office/drawing/2014/main" id="{21B8D2FA-88DF-4CAD-BC5A-4373A8CAB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2141" r="9637"/>
          <a:stretch/>
        </p:blipFill>
        <p:spPr>
          <a:xfrm>
            <a:off x="20" y="144388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92F506D-351B-4E29-9E15-E668057E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u-HU" sz="6600" dirty="0">
                <a:solidFill>
                  <a:srgbClr val="FFFFFF"/>
                </a:solidFill>
              </a:rPr>
              <a:t>Mi is az a klímaváltozás?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408F7A-0477-4DFE-A15C-8FF6DBAD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3259218"/>
            <a:ext cx="9601196" cy="2616647"/>
          </a:xfrm>
        </p:spPr>
        <p:txBody>
          <a:bodyPr>
            <a:normAutofit/>
          </a:bodyPr>
          <a:lstStyle/>
          <a:p>
            <a:r>
              <a:rPr lang="hu-HU" sz="3600" dirty="0">
                <a:solidFill>
                  <a:srgbClr val="FFFFFF"/>
                </a:solidFill>
              </a:rPr>
              <a:t>A Föld időjárási jelenségeinek (hőmérséklet, tengerszint, csapadék stb.) hosszú távú megváltozása. Az éghajlatváltozás oka a globális felmelegedés.</a:t>
            </a:r>
          </a:p>
          <a:p>
            <a:pPr marL="0" indent="0">
              <a:buNone/>
            </a:pP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79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9" name="Picture 17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5D8286FD-79CA-4518-9835-53A3773F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954757"/>
            <a:ext cx="3393472" cy="178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200" dirty="0">
                <a:solidFill>
                  <a:srgbClr val="FFFFFF"/>
                </a:solidFill>
              </a:rPr>
              <a:t>Klímaváltozást okozó tényezők</a:t>
            </a:r>
            <a:r>
              <a:rPr lang="hu-HU" sz="3600" dirty="0">
                <a:solidFill>
                  <a:srgbClr val="FFFFFF"/>
                </a:solidFill>
              </a:rPr>
              <a:t>: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lcím 6">
            <a:extLst>
              <a:ext uri="{FF2B5EF4-FFF2-40B4-BE49-F238E27FC236}">
                <a16:creationId xmlns:a16="http://schemas.microsoft.com/office/drawing/2014/main" id="{4189074A-3F93-473C-951D-400252EF5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0934" y="469900"/>
            <a:ext cx="5953630" cy="5405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Font typeface="Arial"/>
              <a:buChar char="•"/>
            </a:pPr>
            <a:r>
              <a:rPr lang="hu-HU" sz="2800" dirty="0">
                <a:solidFill>
                  <a:srgbClr val="212121"/>
                </a:solidFill>
              </a:rPr>
              <a:t>Az éghajlati rendszer (minden külső hatás nélküli) belső ingadózásai</a:t>
            </a:r>
          </a:p>
          <a:p>
            <a:pPr algn="l">
              <a:buFont typeface="Arial"/>
              <a:buChar char="•"/>
            </a:pPr>
            <a:r>
              <a:rPr lang="hu-HU" sz="2800" dirty="0">
                <a:solidFill>
                  <a:srgbClr val="212121"/>
                </a:solidFill>
              </a:rPr>
              <a:t>Természetes külső tényezők</a:t>
            </a:r>
          </a:p>
          <a:p>
            <a:pPr algn="l">
              <a:buFont typeface="Arial"/>
              <a:buChar char="•"/>
            </a:pPr>
            <a:r>
              <a:rPr lang="hu-HU" sz="2800" dirty="0">
                <a:solidFill>
                  <a:srgbClr val="212121"/>
                </a:solidFill>
              </a:rPr>
              <a:t>Antropogén hatások</a:t>
            </a:r>
          </a:p>
          <a:p>
            <a:pPr algn="l">
              <a:buFont typeface="Arial"/>
              <a:buChar char="•"/>
            </a:pPr>
            <a:endParaRPr lang="hu-HU" dirty="0">
              <a:solidFill>
                <a:srgbClr val="212121"/>
              </a:solidFill>
            </a:endParaRPr>
          </a:p>
          <a:p>
            <a:pPr algn="l">
              <a:buFont typeface="Arial"/>
              <a:buChar char="•"/>
            </a:pPr>
            <a:endParaRPr lang="en-US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A35723D1-BE23-4F7B-872D-35CA6D17F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E618D2-8F0C-4909-AFC7-B7A180752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523B5A-3C1B-43E2-9848-4224E638B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82BC15-7FB9-4C06-AF5C-CEFF4A4AA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D50916-7994-4161-83BF-EDC798D7B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31" name="Straight Connector 15">
            <a:extLst>
              <a:ext uri="{FF2B5EF4-FFF2-40B4-BE49-F238E27FC236}">
                <a16:creationId xmlns:a16="http://schemas.microsoft.com/office/drawing/2014/main" id="{CF2CD8F0-C030-420D-9AA6-5D9243779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17">
            <a:extLst>
              <a:ext uri="{FF2B5EF4-FFF2-40B4-BE49-F238E27FC236}">
                <a16:creationId xmlns:a16="http://schemas.microsoft.com/office/drawing/2014/main" id="{C11FE44B-46D1-485F-88E0-F790CE42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3" name="Rectangle 18">
              <a:extLst>
                <a:ext uri="{FF2B5EF4-FFF2-40B4-BE49-F238E27FC236}">
                  <a16:creationId xmlns:a16="http://schemas.microsoft.com/office/drawing/2014/main" id="{57D4B92A-5EF4-4B95-8004-943EE0628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C93532B-75B6-4775-9B2B-2064D717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A6CE258-75E4-4B8E-9C2C-620A11F97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AEEA47-89DA-4860-87E2-DC953998E6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DDD0F81-BADD-46AE-BDB8-65D419C01D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8A4150D-E0D7-4796-8DF9-4BB3BA13E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5714379C-A9E6-4B20-A3AE-D4439488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39" y="465164"/>
            <a:ext cx="3660056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Klímaváltozás következményei</a:t>
            </a:r>
            <a:r>
              <a:rPr lang="en-US" sz="2400"/>
              <a:t>:</a:t>
            </a:r>
            <a:endParaRPr lang="en-US" sz="2400" dirty="0"/>
          </a:p>
        </p:txBody>
      </p:sp>
      <p:cxnSp>
        <p:nvCxnSpPr>
          <p:cNvPr id="34" name="Straight Connector 25">
            <a:extLst>
              <a:ext uri="{FF2B5EF4-FFF2-40B4-BE49-F238E27FC236}">
                <a16:creationId xmlns:a16="http://schemas.microsoft.com/office/drawing/2014/main" id="{4272FA93-03B0-4857-8946-E04C5E7E2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C54CF6-41B5-4217-A360-DEEE2CA40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044" y="1790536"/>
            <a:ext cx="4582388" cy="43067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000" dirty="0"/>
              <a:t>A </a:t>
            </a:r>
            <a:r>
              <a:rPr lang="en-US" sz="2000" dirty="0" err="1"/>
              <a:t>legfőbb</a:t>
            </a:r>
            <a:r>
              <a:rPr lang="en-US" sz="2000" dirty="0"/>
              <a:t> </a:t>
            </a:r>
            <a:r>
              <a:rPr lang="en-US" sz="2000" dirty="0" err="1"/>
              <a:t>következménye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</a:t>
            </a:r>
            <a:r>
              <a:rPr lang="en-US" sz="2000" dirty="0" err="1"/>
              <a:t>bolygónk</a:t>
            </a:r>
            <a:r>
              <a:rPr lang="en-US" sz="2000" dirty="0"/>
              <a:t> </a:t>
            </a:r>
            <a:r>
              <a:rPr lang="en-US" sz="2000" dirty="0" err="1"/>
              <a:t>egyre</a:t>
            </a:r>
            <a:r>
              <a:rPr lang="en-US" sz="2000" dirty="0"/>
              <a:t> </a:t>
            </a:r>
            <a:r>
              <a:rPr lang="en-US" sz="2000" dirty="0" err="1"/>
              <a:t>melegebb</a:t>
            </a:r>
            <a:endParaRPr lang="hu-HU" sz="2000" dirty="0"/>
          </a:p>
          <a:p>
            <a:pPr algn="ctr"/>
            <a:r>
              <a:rPr lang="en-US" sz="2000" dirty="0"/>
              <a:t>A </a:t>
            </a:r>
            <a:r>
              <a:rPr lang="en-US" sz="2000" dirty="0" err="1"/>
              <a:t>hőmérséklet</a:t>
            </a:r>
            <a:r>
              <a:rPr lang="en-US" sz="2000" dirty="0"/>
              <a:t> </a:t>
            </a:r>
            <a:r>
              <a:rPr lang="en-US" sz="2000" dirty="0" err="1"/>
              <a:t>emelkedése</a:t>
            </a:r>
            <a:r>
              <a:rPr lang="en-US" sz="2000" dirty="0"/>
              <a:t> </a:t>
            </a:r>
            <a:r>
              <a:rPr lang="en-US" sz="2000" dirty="0" err="1"/>
              <a:t>miatt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északi</a:t>
            </a:r>
            <a:r>
              <a:rPr lang="en-US" sz="2000" dirty="0"/>
              <a:t>- </a:t>
            </a:r>
            <a:r>
              <a:rPr lang="en-US" sz="2000" dirty="0" err="1"/>
              <a:t>és</a:t>
            </a:r>
            <a:r>
              <a:rPr lang="en-US" sz="2000" dirty="0"/>
              <a:t> a </a:t>
            </a:r>
            <a:r>
              <a:rPr lang="en-US" sz="2000" dirty="0" err="1"/>
              <a:t>déli</a:t>
            </a:r>
            <a:r>
              <a:rPr lang="en-US" sz="2000" dirty="0"/>
              <a:t> sark </a:t>
            </a:r>
            <a:r>
              <a:rPr lang="en-US" sz="2000" dirty="0" err="1"/>
              <a:t>jégtakarói</a:t>
            </a:r>
            <a:r>
              <a:rPr lang="en-US" sz="2000" dirty="0"/>
              <a:t> </a:t>
            </a:r>
            <a:r>
              <a:rPr lang="en-US" sz="2000" dirty="0" err="1"/>
              <a:t>megoldvanak</a:t>
            </a:r>
            <a:r>
              <a:rPr lang="en-US" sz="2000" dirty="0"/>
              <a:t>, a </a:t>
            </a:r>
            <a:r>
              <a:rPr lang="en-US" sz="2000" dirty="0" err="1"/>
              <a:t>tengerszint</a:t>
            </a:r>
            <a:r>
              <a:rPr lang="en-US" sz="2000" dirty="0"/>
              <a:t> </a:t>
            </a:r>
            <a:r>
              <a:rPr lang="en-US" sz="2000" dirty="0" err="1"/>
              <a:t>megemelkedik</a:t>
            </a:r>
            <a:r>
              <a:rPr lang="en-US" sz="2000" dirty="0"/>
              <a:t>, </a:t>
            </a:r>
            <a:r>
              <a:rPr lang="en-US" sz="2000" dirty="0" err="1"/>
              <a:t>ami</a:t>
            </a:r>
            <a:r>
              <a:rPr lang="en-US" sz="2000" dirty="0"/>
              <a:t> </a:t>
            </a:r>
            <a:r>
              <a:rPr lang="en-US" sz="2000" dirty="0" err="1"/>
              <a:t>viszont</a:t>
            </a:r>
            <a:r>
              <a:rPr lang="en-US" sz="2000" dirty="0"/>
              <a:t> </a:t>
            </a:r>
            <a:r>
              <a:rPr lang="en-US" sz="2000" dirty="0" err="1"/>
              <a:t>áradásokhoz</a:t>
            </a:r>
            <a:r>
              <a:rPr lang="en-US" sz="2000" dirty="0"/>
              <a:t> </a:t>
            </a:r>
            <a:r>
              <a:rPr lang="en-US" sz="2000" dirty="0" err="1"/>
              <a:t>vezet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fenyegeti</a:t>
            </a:r>
            <a:r>
              <a:rPr lang="en-US" sz="2000" dirty="0"/>
              <a:t> a part </a:t>
            </a:r>
            <a:r>
              <a:rPr lang="en-US" sz="2000" dirty="0" err="1"/>
              <a:t>menti</a:t>
            </a:r>
            <a:r>
              <a:rPr lang="en-US" sz="2000" dirty="0"/>
              <a:t> </a:t>
            </a:r>
            <a:r>
              <a:rPr lang="en-US" sz="2000" dirty="0" err="1"/>
              <a:t>környezetet</a:t>
            </a:r>
            <a:endParaRPr lang="hu-HU" sz="2000" dirty="0"/>
          </a:p>
          <a:p>
            <a:pPr algn="ctr"/>
            <a:r>
              <a:rPr lang="hu-HU" sz="2000" dirty="0"/>
              <a:t> Az éghajlatváltozás eredményeképp ráadásul gyakrabban és erőteljesebben fordulnak elő szélsőséges időjárási események, pl. vihar, áradás, kánikula vagy erdőtűz</a:t>
            </a:r>
            <a:endParaRPr lang="en-US" sz="2000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9A3D916-FA4C-4D85-A7CE-72B75EBEA8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972" r="19953" b="-2"/>
          <a:stretch/>
        </p:blipFill>
        <p:spPr>
          <a:xfrm>
            <a:off x="5028426" y="646993"/>
            <a:ext cx="3779119" cy="338131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5A4B3F8-7CFF-46FC-9FE4-E2E203EB1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2127" y="3943787"/>
            <a:ext cx="4461128" cy="223799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1A0815C-173C-47EC-A0AE-90E258907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7509" y="1520928"/>
            <a:ext cx="3153303" cy="210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6F1D42-7EBD-405E-B1F8-DD2C523F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Mennyiben érint minket?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94600E9-44A6-473D-9BFB-FF5A4A0FD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A8943C5-BCDF-4BE3-B282-B26B90B90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4" y="2417900"/>
            <a:ext cx="5322389" cy="3950815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Egészségünk és élelmiszerbiztonságunk egyaránt veszélyben van, elsősorban Afrikában és Ázsiában</a:t>
            </a:r>
          </a:p>
          <a:p>
            <a:r>
              <a:rPr lang="hu-HU" dirty="0"/>
              <a:t>Egészségügyi Világszervezet felhívta a figyelmet arra, hogy a malária, a vízzel terjedő betegségek és a hiányos táplálkozás elharapódzása emberek millióinak életét veszélyeztetheti</a:t>
            </a:r>
          </a:p>
          <a:p>
            <a:r>
              <a:rPr lang="hu-HU" dirty="0"/>
              <a:t>Mindez az emberi migrációra is hatással lesz, azaz a klímamenekültek számának növekedésére lehet számítani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CF7CB8A-4B7F-406A-8975-C0B8F17B3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9F60DFC7-A391-4753-A2E2-A696EA79A29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11330" y="2497306"/>
            <a:ext cx="3437470" cy="229108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093BFD9-7ADC-4D3D-9E45-F3B63597C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935" y="3856701"/>
            <a:ext cx="3333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1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6315A7-CA70-4320-9CC0-7A5DCE3F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243" y="1250289"/>
            <a:ext cx="9601196" cy="1303867"/>
          </a:xfrm>
        </p:spPr>
        <p:txBody>
          <a:bodyPr/>
          <a:lstStyle/>
          <a:p>
            <a:r>
              <a:rPr lang="hu-HU" dirty="0"/>
              <a:t>Meg tudjuk állítani a klímaváltozást?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A389B25-2F8A-4A6B-ABAE-D20ADF037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A4C4C3A-AE33-472D-8FC0-6C43E6F8F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661" y="2658533"/>
            <a:ext cx="7045003" cy="3426087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Bár az éghajlatváltozás folyamatát nem lehet visszafordítani, enyhíthetjük hatásait, és alkalmazkodhatunk a következményeihez</a:t>
            </a:r>
          </a:p>
          <a:p>
            <a:r>
              <a:rPr lang="hu-HU" dirty="0"/>
              <a:t>Hatások enyhíthetők a légkörbe kibocsátott káros anyagok mértékének csökkentésével, pl. tiszta energiaforrások használatával vagy erdősítés révén</a:t>
            </a:r>
          </a:p>
          <a:p>
            <a:r>
              <a:rPr lang="hu-HU" dirty="0"/>
              <a:t> Az éghajlatváltozás kezelésével egyúttal a legkiszolgáltatottabbakon is segíthetünk, valamint előrehaladást érhetünk el más globális kihívások terén is (pl. szegénység, egyenlőtlenség, környezetkárosodás stb.)</a:t>
            </a:r>
          </a:p>
          <a:p>
            <a:r>
              <a:rPr lang="hu-HU" dirty="0"/>
              <a:t>Az Európai Bizottság elnöke, Ursula von der </a:t>
            </a:r>
            <a:r>
              <a:rPr lang="hu-HU" dirty="0" err="1"/>
              <a:t>Leyen</a:t>
            </a:r>
            <a:r>
              <a:rPr lang="hu-HU" dirty="0"/>
              <a:t> 2019 decemberében ismertette az európai zöld megállapodást, amellyel az éghajlatváltozás kérdését politikai menetrendjének középpontjába helyezte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A31C594-5593-467A-9A58-0F2374328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" name="Tartalom helye 9">
            <a:extLst>
              <a:ext uri="{FF2B5EF4-FFF2-40B4-BE49-F238E27FC236}">
                <a16:creationId xmlns:a16="http://schemas.microsoft.com/office/drawing/2014/main" id="{5083CCF3-08D1-4E4A-9429-7E22BC2B0F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76148" y="2449780"/>
            <a:ext cx="3793958" cy="37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9">
            <a:extLst>
              <a:ext uri="{FF2B5EF4-FFF2-40B4-BE49-F238E27FC236}">
                <a16:creationId xmlns:a16="http://schemas.microsoft.com/office/drawing/2014/main" id="{A35723D1-BE23-4F7B-872D-35CA6D17F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E618D2-8F0C-4909-AFC7-B7A180752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523B5A-3C1B-43E2-9848-4224E638B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82BC15-7FB9-4C06-AF5C-CEFF4A4AA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D50916-7994-4161-83BF-EDC798D7B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41" name="Straight Connector 15">
            <a:extLst>
              <a:ext uri="{FF2B5EF4-FFF2-40B4-BE49-F238E27FC236}">
                <a16:creationId xmlns:a16="http://schemas.microsoft.com/office/drawing/2014/main" id="{CF2CD8F0-C030-420D-9AA6-5D9243779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17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3" name="Rectangle 18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73437172-CF5D-4D9F-B2D1-2FCF220A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Segítsünk</a:t>
            </a:r>
            <a:r>
              <a:rPr lang="en-US" sz="2800" dirty="0"/>
              <a:t> </a:t>
            </a:r>
            <a:r>
              <a:rPr lang="en-US" sz="2800" dirty="0" err="1"/>
              <a:t>együtt</a:t>
            </a:r>
            <a:r>
              <a:rPr lang="en-US" sz="2800" dirty="0"/>
              <a:t> </a:t>
            </a:r>
            <a:r>
              <a:rPr lang="en-US" sz="2800" dirty="0" err="1"/>
              <a:t>megóvni</a:t>
            </a:r>
            <a:r>
              <a:rPr lang="en-US" sz="2800" dirty="0"/>
              <a:t> a </a:t>
            </a:r>
            <a:r>
              <a:rPr lang="en-US" sz="2800" dirty="0" err="1"/>
              <a:t>környezetünket</a:t>
            </a:r>
            <a:r>
              <a:rPr lang="en-US" sz="2800" dirty="0"/>
              <a:t>!</a:t>
            </a:r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6951021-6E75-44EA-BD02-875345BA0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8799" b="-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EDFC03A-A500-435D-94CA-23CD41C34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Köszönjük</a:t>
            </a:r>
            <a:r>
              <a:rPr lang="en-US" dirty="0"/>
              <a:t> a </a:t>
            </a:r>
            <a:r>
              <a:rPr lang="en-US" dirty="0" err="1"/>
              <a:t>figyelmet</a:t>
            </a:r>
            <a:r>
              <a:rPr lang="en-US" dirty="0"/>
              <a:t>!</a:t>
            </a:r>
          </a:p>
          <a:p>
            <a:r>
              <a:rPr lang="en-US" dirty="0" err="1"/>
              <a:t>Készítette</a:t>
            </a:r>
            <a:r>
              <a:rPr lang="en-US" dirty="0"/>
              <a:t>: 11.c</a:t>
            </a:r>
          </a:p>
        </p:txBody>
      </p:sp>
    </p:spTree>
    <p:extLst>
      <p:ext uri="{BB962C8B-B14F-4D97-AF65-F5344CB8AC3E}">
        <p14:creationId xmlns:p14="http://schemas.microsoft.com/office/powerpoint/2010/main" val="1039997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</TotalTime>
  <Words>307</Words>
  <Application>Microsoft Office PowerPoint</Application>
  <PresentationFormat>Szélesvásznú</PresentationFormat>
  <Paragraphs>27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Organikus</vt:lpstr>
      <vt:lpstr>PowerPoint-bemutató</vt:lpstr>
      <vt:lpstr>PowerPoint-bemutató</vt:lpstr>
      <vt:lpstr>Mi is az a klímaváltozás?</vt:lpstr>
      <vt:lpstr>Klímaváltozást okozó tényezők:</vt:lpstr>
      <vt:lpstr>Klímaváltozás következményei:</vt:lpstr>
      <vt:lpstr>Mennyiben érint minket?</vt:lpstr>
      <vt:lpstr>Meg tudjuk állítani a klímaváltozást?</vt:lpstr>
      <vt:lpstr>Segítsünk együtt megóvni a környezetünket!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Tarrósi Richárd</dc:creator>
  <cp:lastModifiedBy>Ferenci Rita Georgina</cp:lastModifiedBy>
  <cp:revision>2</cp:revision>
  <dcterms:created xsi:type="dcterms:W3CDTF">2022-02-19T15:52:35Z</dcterms:created>
  <dcterms:modified xsi:type="dcterms:W3CDTF">2022-03-25T07:52:18Z</dcterms:modified>
</cp:coreProperties>
</file>